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82" r:id="rId2"/>
    <p:sldId id="283" r:id="rId3"/>
    <p:sldId id="264" r:id="rId4"/>
    <p:sldId id="436" r:id="rId5"/>
    <p:sldId id="366" r:id="rId6"/>
    <p:sldId id="439" r:id="rId7"/>
    <p:sldId id="438" r:id="rId8"/>
    <p:sldId id="440" r:id="rId9"/>
    <p:sldId id="441" r:id="rId10"/>
    <p:sldId id="442" r:id="rId11"/>
    <p:sldId id="443" r:id="rId12"/>
    <p:sldId id="444" r:id="rId13"/>
    <p:sldId id="445" r:id="rId14"/>
    <p:sldId id="384" r:id="rId15"/>
    <p:sldId id="378" r:id="rId16"/>
    <p:sldId id="342" r:id="rId17"/>
    <p:sldId id="365" r:id="rId18"/>
  </p:sldIdLst>
  <p:sldSz cx="12192000" cy="6858000"/>
  <p:notesSz cx="6858000" cy="9144000"/>
  <p:embeddedFontLst>
    <p:embeddedFont>
      <p:font typeface="맑은 고딕" panose="020B0503020000020004" pitchFamily="50" charset="-127"/>
      <p:regular r:id="rId20"/>
      <p:bold r:id="rId21"/>
    </p:embeddedFont>
    <p:embeddedFont>
      <p:font typeface="12롯데마트드림Light" panose="02020603020101020101" pitchFamily="18" charset="-127"/>
      <p:regular r:id="rId22"/>
    </p:embeddedFont>
    <p:embeddedFont>
      <p:font typeface="메이플스토리" panose="02000300000000000000" pitchFamily="2" charset="-127"/>
      <p:regular r:id="rId23"/>
      <p:bold r:id="rId24"/>
    </p:embeddedFont>
    <p:embeddedFont>
      <p:font typeface="a가을소풍B" panose="02020600000000000000" pitchFamily="18" charset="-127"/>
      <p:regular r:id="rId25"/>
    </p:embeddedFont>
    <p:embeddedFont>
      <p:font typeface="12롯데마트행복Light" panose="02020603020101020101" pitchFamily="18" charset="-127"/>
      <p:regular r:id="rId26"/>
    </p:embeddedFont>
    <p:embeddedFont>
      <p:font typeface="서울남산 장체BL" panose="02020503020101020101" pitchFamily="18" charset="-127"/>
      <p:regular r:id="rId27"/>
    </p:embeddedFont>
    <p:embeddedFont>
      <p:font typeface="a가을소풍M" panose="02020600000000000000" pitchFamily="18" charset="-127"/>
      <p:regular r:id="rId28"/>
    </p:embeddedFont>
    <p:embeddedFont>
      <p:font typeface="a장미다방" panose="02020600000000000000" pitchFamily="18" charset="-127"/>
      <p:regular r:id="rId29"/>
    </p:embeddedFont>
    <p:embeddedFont>
      <p:font typeface="서울한강 장체BL" panose="02020503020101020101" pitchFamily="18" charset="-127"/>
      <p:regular r:id="rId30"/>
    </p:embeddedFont>
    <p:embeddedFont>
      <p:font typeface="12롯데마트드림Bold" panose="02020603020101020101" pitchFamily="18" charset="-127"/>
      <p:regular r:id="rId31"/>
    </p:embeddedFont>
    <p:embeddedFont>
      <p:font typeface="12롯데마트행복Bold" panose="02020603020101020101" pitchFamily="18" charset="-127"/>
      <p:regular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D22"/>
    <a:srgbClr val="57E4F7"/>
    <a:srgbClr val="0D4392"/>
    <a:srgbClr val="F6C666"/>
    <a:srgbClr val="F9CDC5"/>
    <a:srgbClr val="F4BB44"/>
    <a:srgbClr val="003300"/>
    <a:srgbClr val="C11313"/>
    <a:srgbClr val="FFAAAA"/>
    <a:srgbClr val="FD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3451" autoAdjust="0"/>
  </p:normalViewPr>
  <p:slideViewPr>
    <p:cSldViewPr snapToGrid="0" showGuides="1">
      <p:cViewPr varScale="1">
        <p:scale>
          <a:sx n="104" d="100"/>
          <a:sy n="104" d="100"/>
        </p:scale>
        <p:origin x="1050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C0DCD-C032-46AF-98D9-95E2A70DCC69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B3A50-556F-4E37-8786-C18D61303D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35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14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3A50-556F-4E37-8786-C18D61303DB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183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3A50-556F-4E37-8786-C18D61303DB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40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3A50-556F-4E37-8786-C18D61303DB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496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3A50-556F-4E37-8786-C18D61303DB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367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634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3A50-556F-4E37-8786-C18D61303DB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236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22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3A50-556F-4E37-8786-C18D61303DB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50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37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3A50-556F-4E37-8786-C18D61303DB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01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3A50-556F-4E37-8786-C18D61303DB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26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3A50-556F-4E37-8786-C18D61303DB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49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224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3A50-556F-4E37-8786-C18D61303DB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2922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3A50-556F-4E37-8786-C18D61303DB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6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19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4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694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58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6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2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62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043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1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1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03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FA995-2659-4A9C-A72F-41817F38685F}" type="datetimeFigureOut">
              <a:rPr lang="ko-KR" altLang="en-US" smtClean="0"/>
              <a:t>2023-12-06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3655-2476-4007-9D33-CB3DBC255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91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195" y="2426751"/>
            <a:ext cx="7927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spc="-150" dirty="0">
                <a:solidFill>
                  <a:schemeClr val="bg1"/>
                </a:solidFill>
                <a:ea typeface="서울한강 장체BL" panose="02020503020101020101" pitchFamily="18" charset="-127"/>
              </a:rPr>
              <a:t> </a:t>
            </a:r>
            <a:r>
              <a:rPr lang="ko-KR" altLang="en-US" sz="5400" b="1" spc="-150" dirty="0" smtClean="0">
                <a:solidFill>
                  <a:schemeClr val="bg1"/>
                </a:solidFill>
                <a:ea typeface="서울한강 장체BL" panose="02020503020101020101" pitchFamily="18" charset="-127"/>
              </a:rPr>
              <a:t>스마트디지털 환경 기반 도서관 구축에 관한 사서 인식 연구</a:t>
            </a:r>
            <a:endParaRPr lang="en-US" altLang="ko-KR" sz="5400" b="1" spc="-150" dirty="0">
              <a:solidFill>
                <a:schemeClr val="bg1"/>
              </a:solidFill>
              <a:ea typeface="서울한강 장체BL" panose="020205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6856" y="4779455"/>
            <a:ext cx="3319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b="1" dirty="0" err="1" smtClean="0">
                <a:solidFill>
                  <a:schemeClr val="bg1"/>
                </a:solidFill>
                <a:ea typeface="a장미다방" panose="02020600000000000000" pitchFamily="18" charset="-127"/>
              </a:rPr>
              <a:t>독어독문</a:t>
            </a:r>
            <a:r>
              <a:rPr lang="ko-KR" altLang="en-US" b="1" dirty="0" smtClean="0">
                <a:solidFill>
                  <a:schemeClr val="bg1"/>
                </a:solidFill>
                <a:ea typeface="a장미다방" panose="02020600000000000000" pitchFamily="18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a typeface="a장미다방" panose="02020600000000000000" pitchFamily="18" charset="-127"/>
              </a:rPr>
              <a:t>201800103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ko-KR" altLang="en-US" sz="2000" b="1" dirty="0" err="1">
                <a:solidFill>
                  <a:schemeClr val="bg1"/>
                </a:solidFill>
                <a:ea typeface="a장미다방" panose="02020600000000000000" pitchFamily="18" charset="-127"/>
              </a:rPr>
              <a:t>유성재</a:t>
            </a:r>
            <a:endParaRPr lang="ko-KR" altLang="en-US" sz="2000" b="1" dirty="0">
              <a:solidFill>
                <a:schemeClr val="bg1"/>
              </a:solidFill>
              <a:ea typeface="a장미다방" panose="0202060000000000000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9958" y="1238648"/>
            <a:ext cx="4256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12롯데마트행복Light" panose="02020603020101020101" pitchFamily="18" charset="-127"/>
              </a:rPr>
              <a:t>도서관정보기술론</a:t>
            </a:r>
            <a:endParaRPr lang="ko-KR" altLang="en-US" sz="2400" b="1" dirty="0">
              <a:solidFill>
                <a:schemeClr val="accent5">
                  <a:lumMod val="60000"/>
                  <a:lumOff val="40000"/>
                </a:schemeClr>
              </a:solidFill>
              <a:ea typeface="12롯데마트행복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30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647" y="584891"/>
            <a:ext cx="5295318" cy="400110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&lt;</a:t>
            </a:r>
            <a:r>
              <a:rPr lang="ko-KR" altLang="en-US" sz="2000" b="1" spc="3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디지털자료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 형태와 이용 행태 파악</a:t>
            </a:r>
            <a:r>
              <a:rPr lang="en-US" altLang="ko-KR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&gt;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a typeface="메이플스토리" panose="02000300000000000000" pitchFamily="2" charset="-127"/>
            </a:endParaRPr>
          </a:p>
        </p:txBody>
      </p:sp>
      <p:sp>
        <p:nvSpPr>
          <p:cNvPr id="2" name="직사각형 1"/>
          <p:cNvSpPr/>
          <p:nvPr/>
        </p:nvSpPr>
        <p:spPr>
          <a:xfrm rot="5400000">
            <a:off x="5629564" y="333473"/>
            <a:ext cx="7315198" cy="6400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09454" y="350989"/>
            <a:ext cx="5190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전 연령에 걸쳐 이용자의 디지털 자료 형태 </a:t>
            </a:r>
            <a:endParaRPr lang="en-US" altLang="ko-KR" sz="2000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선호는 </a:t>
            </a:r>
            <a:r>
              <a:rPr lang="ko-KR" altLang="en-US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전자책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과 </a:t>
            </a:r>
            <a:r>
              <a:rPr lang="ko-KR" altLang="en-US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영상 콘텐츠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에 집중</a:t>
            </a:r>
            <a:r>
              <a:rPr lang="en-US" altLang="ko-KR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endParaRPr lang="ko-KR" altLang="en-US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900" y="61671"/>
            <a:ext cx="4137181" cy="523220"/>
          </a:xfrm>
          <a:prstGeom prst="rect">
            <a:avLst/>
          </a:prstGeom>
          <a:noFill/>
          <a:ln>
            <a:solidFill>
              <a:srgbClr val="FFAAAA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2.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연구 방법과 분석 결과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5093" y="1554230"/>
            <a:ext cx="519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83018" y="323281"/>
            <a:ext cx="5334596" cy="627520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" y="952972"/>
            <a:ext cx="5843774" cy="297214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463"/>
            <a:ext cx="5978136" cy="3284537"/>
          </a:xfrm>
          <a:prstGeom prst="rect">
            <a:avLst/>
          </a:prstGeom>
        </p:spPr>
      </p:pic>
      <p:sp>
        <p:nvSpPr>
          <p:cNvPr id="23" name="타원 22"/>
          <p:cNvSpPr/>
          <p:nvPr/>
        </p:nvSpPr>
        <p:spPr>
          <a:xfrm>
            <a:off x="-196919" y="1349917"/>
            <a:ext cx="6209986" cy="4828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2AD22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-139159" y="2443166"/>
            <a:ext cx="6209986" cy="420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4333515" y="2085909"/>
            <a:ext cx="1753246" cy="3531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-196919" y="4070162"/>
            <a:ext cx="2970599" cy="420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443161" y="5883722"/>
            <a:ext cx="5073649" cy="420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4634510" y="3709626"/>
            <a:ext cx="1406045" cy="9986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656691" y="2168280"/>
            <a:ext cx="4895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이용가능 범위에 있어서는 전반적으로 </a:t>
            </a:r>
            <a:endParaRPr lang="en-US" altLang="ko-KR" sz="2000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 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도서관 내</a:t>
            </a:r>
            <a:r>
              <a:rPr lang="en-US" altLang="ko-KR" sz="2000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이용 대신 </a:t>
            </a:r>
            <a:r>
              <a:rPr lang="ko-KR" altLang="en-US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관외 열람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을 선호 </a:t>
            </a:r>
            <a:endParaRPr lang="ko-KR" altLang="en-US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6908507" y="1740063"/>
            <a:ext cx="447675" cy="0"/>
          </a:xfrm>
          <a:prstGeom prst="straightConnector1">
            <a:avLst/>
          </a:prstGeom>
          <a:ln w="44450">
            <a:solidFill>
              <a:srgbClr val="57E4F7">
                <a:alpha val="9882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1525" y="1503847"/>
            <a:ext cx="4127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60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대 이상의 이용자는 신체적 사유로 전자책보다 </a:t>
            </a:r>
            <a:endParaRPr lang="en-US" altLang="ko-KR" sz="1400" dirty="0" smtClean="0">
              <a:latin typeface="a가을소풍M" panose="02020600000000000000" pitchFamily="18" charset="-127"/>
              <a:ea typeface="a가을소풍M" panose="02020600000000000000" pitchFamily="18" charset="-127"/>
            </a:endParaRPr>
          </a:p>
          <a:p>
            <a:r>
              <a:rPr lang="ko-KR" altLang="en-US" sz="1400" dirty="0" err="1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오디오북의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 선호도가 높은 경우가 있음</a:t>
            </a:r>
            <a:endParaRPr lang="ko-KR" altLang="en-US" sz="1400" dirty="0">
              <a:latin typeface="a가을소풍M" panose="02020600000000000000" pitchFamily="18" charset="-127"/>
              <a:ea typeface="a가을소풍M" panose="02020600000000000000" pitchFamily="18" charset="-127"/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6925676" y="3530763"/>
            <a:ext cx="447675" cy="0"/>
          </a:xfrm>
          <a:prstGeom prst="straightConnector1">
            <a:avLst/>
          </a:prstGeom>
          <a:ln w="44450">
            <a:solidFill>
              <a:srgbClr val="57E4F7">
                <a:alpha val="9882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61525" y="3311460"/>
            <a:ext cx="425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코로나</a:t>
            </a:r>
            <a:r>
              <a:rPr lang="en-US" altLang="ko-KR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 19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로 인한 비대면 문화의 확산과 더불어 </a:t>
            </a:r>
            <a:endParaRPr lang="en-US" altLang="ko-KR" sz="1400" dirty="0" smtClean="0">
              <a:latin typeface="a가을소풍M" panose="02020600000000000000" pitchFamily="18" charset="-127"/>
              <a:ea typeface="a가을소풍M" panose="02020600000000000000" pitchFamily="18" charset="-127"/>
            </a:endParaRPr>
          </a:p>
          <a:p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개인 단말기를 통한 자유로운 접속 선호가 큰 요인</a:t>
            </a:r>
            <a:endParaRPr lang="ko-KR" altLang="en-US" sz="1400" dirty="0">
              <a:latin typeface="a가을소풍M" panose="02020600000000000000" pitchFamily="18" charset="-127"/>
              <a:ea typeface="a가을소풍M" panose="02020600000000000000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55093" y="3860083"/>
            <a:ext cx="50594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저작권 문제로 인해 동영상 컨텐츠의 </a:t>
            </a:r>
            <a:endParaRPr lang="en-US" altLang="ko-KR" sz="2000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스트리밍은 </a:t>
            </a:r>
            <a:r>
              <a:rPr lang="ko-KR" altLang="en-US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자관</a:t>
            </a:r>
            <a:r>
              <a:rPr lang="en-US" altLang="ko-KR" sz="2000" dirty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 </a:t>
            </a:r>
            <a:r>
              <a:rPr lang="ko-KR" altLang="en-US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내 </a:t>
            </a:r>
            <a:r>
              <a:rPr lang="ko-KR" altLang="en-US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열람만 가능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했으나 </a:t>
            </a:r>
            <a:endParaRPr lang="en-US" altLang="ko-KR" sz="2000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코로나</a:t>
            </a:r>
            <a:r>
              <a:rPr lang="en-US" altLang="ko-KR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19</a:t>
            </a:r>
            <a:r>
              <a:rPr lang="ko-KR" altLang="en-US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로 인해 관외 대출 서비스를 </a:t>
            </a:r>
            <a:endParaRPr lang="en-US" altLang="ko-KR" sz="2000" dirty="0" smtClean="0">
              <a:solidFill>
                <a:srgbClr val="F2AD22"/>
              </a:solidFill>
              <a:latin typeface="a가을소풍M" panose="02020600000000000000" pitchFamily="18" charset="-127"/>
              <a:ea typeface="a가을소풍M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시행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하면서 증가하는 추세</a:t>
            </a:r>
            <a:endParaRPr lang="en-US" altLang="ko-KR" sz="2000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3" y="504824"/>
            <a:ext cx="6108810" cy="60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7900" y="61671"/>
            <a:ext cx="4137181" cy="523220"/>
          </a:xfrm>
          <a:prstGeom prst="rect">
            <a:avLst/>
          </a:prstGeom>
          <a:noFill/>
          <a:ln>
            <a:solidFill>
              <a:srgbClr val="FFAAAA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2.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연구 방법과 분석 결과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-149056" y="4072760"/>
            <a:ext cx="12469091" cy="6182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이등변 삼각형 26"/>
          <p:cNvSpPr/>
          <p:nvPr/>
        </p:nvSpPr>
        <p:spPr>
          <a:xfrm rot="10800000">
            <a:off x="5654565" y="3808691"/>
            <a:ext cx="882869" cy="704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387"/>
            <a:ext cx="12341056" cy="3179400"/>
          </a:xfrm>
          <a:prstGeom prst="rect">
            <a:avLst/>
          </a:prstGeom>
        </p:spPr>
      </p:pic>
      <p:sp>
        <p:nvSpPr>
          <p:cNvPr id="26" name="타원 25"/>
          <p:cNvSpPr/>
          <p:nvPr/>
        </p:nvSpPr>
        <p:spPr>
          <a:xfrm>
            <a:off x="-9525" y="1584986"/>
            <a:ext cx="1175788" cy="21856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9677400" y="1906205"/>
            <a:ext cx="2642634" cy="21856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437830" y="706055"/>
            <a:ext cx="5295318" cy="400110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&lt;</a:t>
            </a:r>
            <a:r>
              <a:rPr lang="ko-KR" altLang="en-US" sz="2000" b="1" spc="3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디지털자료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 서비스 적용 정보기술</a:t>
            </a:r>
            <a:r>
              <a:rPr lang="en-US" altLang="ko-KR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&gt;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a typeface="메이플스토리" panose="02000300000000000000" pitchFamily="2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7900" y="4584701"/>
            <a:ext cx="5190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도서 및 </a:t>
            </a:r>
            <a:r>
              <a:rPr lang="ko-KR" altLang="en-US" sz="2000" dirty="0" err="1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비도서에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RFID</a:t>
            </a:r>
            <a:r>
              <a:rPr lang="ko-KR" altLang="en-US" sz="2000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칩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을 부착한</a:t>
            </a:r>
            <a:r>
              <a:rPr lang="ko-KR" altLang="en-US" sz="2000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대출 및 반납 등의 활용은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상용화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된 수준</a:t>
            </a:r>
            <a:endParaRPr lang="en-US" altLang="ko-KR" sz="2000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37434" y="4396933"/>
            <a:ext cx="5190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일부 기술은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지역별</a:t>
            </a:r>
            <a:r>
              <a:rPr lang="en-US" altLang="ko-KR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기관별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로 적용되어 전체 공공도서관에서 사용되지 않음</a:t>
            </a:r>
            <a:endParaRPr lang="en-US" altLang="ko-KR" sz="2000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>
            <a:off x="545807" y="6121391"/>
            <a:ext cx="447675" cy="0"/>
          </a:xfrm>
          <a:prstGeom prst="straightConnector1">
            <a:avLst/>
          </a:prstGeom>
          <a:ln w="44450">
            <a:solidFill>
              <a:srgbClr val="57E4F7">
                <a:alpha val="9882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98825" y="5885175"/>
            <a:ext cx="4127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빅데이터는 서울 </a:t>
            </a:r>
            <a:r>
              <a:rPr lang="en-US" altLang="ko-KR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/ 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사물인터넷과 </a:t>
            </a:r>
            <a:r>
              <a:rPr lang="ko-KR" altLang="en-US" sz="1400" dirty="0" err="1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로봇기술은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 중소도시와 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군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〮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읍면지역 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등에서 적용 비율이 </a:t>
            </a:r>
            <a:endParaRPr lang="en-US" altLang="ko-KR" sz="1400" dirty="0" smtClean="0">
              <a:latin typeface="a가을소풍M" panose="02020600000000000000" pitchFamily="18" charset="-127"/>
              <a:ea typeface="a가을소풍M" panose="02020600000000000000" pitchFamily="18" charset="-127"/>
            </a:endParaRPr>
          </a:p>
          <a:p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상대적으로 높음</a:t>
            </a:r>
            <a:r>
              <a:rPr lang="en-US" altLang="ko-KR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 </a:t>
            </a:r>
            <a:endParaRPr lang="ko-KR" altLang="en-US" sz="1400" dirty="0">
              <a:latin typeface="a가을소풍M" panose="02020600000000000000" pitchFamily="18" charset="-127"/>
              <a:ea typeface="a가을소풍M" panose="02020600000000000000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7433" y="5387298"/>
            <a:ext cx="5190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디지털 정보 기술에 대한 전반적인 인식부족과 부분적 적용 현상은 모든 공공도서관에 </a:t>
            </a:r>
            <a:endParaRPr lang="en-US" altLang="ko-KR" sz="2000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일관된 정보기술 도입을 어렵게 만듦</a:t>
            </a:r>
            <a:endParaRPr lang="en-US" altLang="ko-KR" sz="2000" dirty="0" smtClean="0">
              <a:solidFill>
                <a:srgbClr val="F2AD22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03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7900" y="61671"/>
            <a:ext cx="4137181" cy="523220"/>
          </a:xfrm>
          <a:prstGeom prst="rect">
            <a:avLst/>
          </a:prstGeom>
          <a:noFill/>
          <a:ln>
            <a:solidFill>
              <a:srgbClr val="FFAAAA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2.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연구 방법과 분석 결과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795" y="631915"/>
            <a:ext cx="5295318" cy="400110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&lt;</a:t>
            </a:r>
            <a:r>
              <a:rPr lang="ko-KR" altLang="en-US" sz="2000" b="1" spc="3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디지털자료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 담당자 애로사항</a:t>
            </a:r>
            <a:r>
              <a:rPr lang="en-US" altLang="ko-KR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&gt;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a typeface="메이플스토리" panose="020003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7" y="1079049"/>
            <a:ext cx="5087223" cy="5634283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 rot="5400000">
            <a:off x="5629564" y="333473"/>
            <a:ext cx="7315198" cy="6400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09454" y="1703539"/>
            <a:ext cx="5190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정보기술을 활용할 수 있는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인프라 부족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과 </a:t>
            </a:r>
            <a:endParaRPr lang="en-US" altLang="ko-KR" sz="2000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도서관 내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전자 장치의 노후화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가 가장 큰 문제</a:t>
            </a:r>
            <a:endParaRPr lang="ko-KR" altLang="en-US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583018" y="323281"/>
            <a:ext cx="5334596" cy="627520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656691" y="3035055"/>
            <a:ext cx="4895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수도권과 광역시 및 </a:t>
            </a:r>
            <a:r>
              <a:rPr lang="ko-KR" altLang="en-US" sz="2000" dirty="0" err="1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특별자치시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같은 인구 밀집 지역에서는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인력부족</a:t>
            </a:r>
            <a:r>
              <a:rPr lang="en-US" altLang="ko-KR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/ </a:t>
            </a:r>
          </a:p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중소도시와 </a:t>
            </a:r>
            <a:r>
              <a:rPr lang="ko-KR" altLang="en-US" sz="2000" dirty="0" err="1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군〮읍면지역에선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전문성 부족</a:t>
            </a:r>
            <a:endParaRPr lang="ko-KR" altLang="en-US" sz="2000" dirty="0">
              <a:solidFill>
                <a:srgbClr val="F2AD22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908506" y="4650479"/>
            <a:ext cx="447675" cy="0"/>
          </a:xfrm>
          <a:prstGeom prst="straightConnector1">
            <a:avLst/>
          </a:prstGeom>
          <a:ln w="44450">
            <a:solidFill>
              <a:srgbClr val="57E4F7">
                <a:alpha val="9882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61525" y="4388869"/>
            <a:ext cx="425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사서나 디지털 자료 담당자를 대상으로 한 지속적 교육을 통해 인적 자원을 수급할 방안 필요</a:t>
            </a:r>
            <a:endParaRPr lang="ko-KR" altLang="en-US" sz="1400" dirty="0">
              <a:latin typeface="a가을소풍M" panose="02020600000000000000" pitchFamily="18" charset="-127"/>
              <a:ea typeface="a가을소풍M" panose="02020600000000000000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2145902" y="1333500"/>
            <a:ext cx="741552" cy="4953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2850752" y="2879602"/>
            <a:ext cx="502686" cy="3299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3382013" y="3295907"/>
            <a:ext cx="502686" cy="3299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2850752" y="3683828"/>
            <a:ext cx="502686" cy="3299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3372488" y="4456926"/>
            <a:ext cx="502686" cy="5436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8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7900" y="61671"/>
            <a:ext cx="4137181" cy="523220"/>
          </a:xfrm>
          <a:prstGeom prst="rect">
            <a:avLst/>
          </a:prstGeom>
          <a:noFill/>
          <a:ln>
            <a:solidFill>
              <a:srgbClr val="FFAAAA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2.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연구 방법과 분석 결과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795" y="631915"/>
            <a:ext cx="5295318" cy="400110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&lt;</a:t>
            </a:r>
            <a:r>
              <a:rPr lang="ko-KR" altLang="en-US" sz="2000" b="1" spc="3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디지털자료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 이용자 불만 사항</a:t>
            </a:r>
            <a:r>
              <a:rPr lang="en-US" altLang="ko-KR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&gt;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a typeface="메이플스토리" panose="02000300000000000000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 rot="5400000">
            <a:off x="5629564" y="333473"/>
            <a:ext cx="7315198" cy="6400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36171" y="1594000"/>
            <a:ext cx="5190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이용자가 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이용 가능한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디지털 자료 컨텐츠의 부족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이 가장 큰 문제 </a:t>
            </a:r>
            <a:endParaRPr lang="ko-KR" altLang="en-US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583018" y="323281"/>
            <a:ext cx="5334596" cy="627520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712082" y="3520830"/>
            <a:ext cx="4895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실무자의 애로사항과 연계되는 전자 자료를 이용할 수 있는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인프라 부족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과 낮은 </a:t>
            </a:r>
            <a:endParaRPr lang="en-US" altLang="ko-KR" sz="2000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사양의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노후화된 장비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문제</a:t>
            </a:r>
            <a:endParaRPr lang="ko-KR" altLang="en-US" sz="2000" dirty="0">
              <a:solidFill>
                <a:srgbClr val="F2AD22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" y="1079049"/>
            <a:ext cx="5936333" cy="5778951"/>
          </a:xfrm>
          <a:prstGeom prst="rect">
            <a:avLst/>
          </a:prstGeom>
        </p:spPr>
      </p:pic>
      <p:cxnSp>
        <p:nvCxnSpPr>
          <p:cNvPr id="14" name="직선 화살표 연결선 13"/>
          <p:cNvCxnSpPr/>
          <p:nvPr/>
        </p:nvCxnSpPr>
        <p:spPr>
          <a:xfrm>
            <a:off x="6963897" y="2929643"/>
            <a:ext cx="447675" cy="0"/>
          </a:xfrm>
          <a:prstGeom prst="straightConnector1">
            <a:avLst/>
          </a:prstGeom>
          <a:ln w="44450">
            <a:solidFill>
              <a:srgbClr val="57E4F7">
                <a:alpha val="9882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16916" y="2668033"/>
            <a:ext cx="4252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이용자의 선호도가 높은 영상 컨텐츠의 저작권 문제와 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대체 가능 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플랫폼의 컨텐츠 이용 </a:t>
            </a:r>
            <a:r>
              <a:rPr lang="ko-KR" altLang="en-US" sz="1400" dirty="0" err="1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자유도와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 다양성</a:t>
            </a:r>
            <a:r>
              <a:rPr lang="en-US" altLang="ko-KR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(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유튜브</a:t>
            </a:r>
            <a:r>
              <a:rPr lang="en-US" altLang="ko-KR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, OTT 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사이트</a:t>
            </a:r>
            <a:r>
              <a:rPr lang="en-US" altLang="ko-KR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, SNS 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등</a:t>
            </a:r>
            <a:r>
              <a:rPr lang="en-US" altLang="ko-KR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), 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전자 자원 </a:t>
            </a:r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도입을 </a:t>
            </a:r>
            <a:endParaRPr lang="en-US" altLang="ko-KR" sz="1400" dirty="0" smtClean="0">
              <a:latin typeface="a가을소풍M" panose="02020600000000000000" pitchFamily="18" charset="-127"/>
              <a:ea typeface="a가을소풍M" panose="02020600000000000000" pitchFamily="18" charset="-127"/>
            </a:endParaRPr>
          </a:p>
          <a:p>
            <a:r>
              <a:rPr lang="ko-KR" altLang="en-US" sz="14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위한 예산 문제가 기인</a:t>
            </a:r>
            <a:endParaRPr lang="ko-KR" altLang="en-US" sz="1400" dirty="0">
              <a:latin typeface="a가을소풍M" panose="02020600000000000000" pitchFamily="18" charset="-127"/>
              <a:ea typeface="a가을소풍M" panose="02020600000000000000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885950" y="1276350"/>
            <a:ext cx="1266825" cy="55054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9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rot="10800000">
            <a:off x="6087106" y="-152399"/>
            <a:ext cx="6104894" cy="7467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 rot="10800000">
            <a:off x="-77924" y="-152400"/>
            <a:ext cx="6186623" cy="746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1156" y="35198"/>
            <a:ext cx="6281520" cy="523220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b="1" spc="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2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.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연구방법과 분석 결과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581" y="6327827"/>
            <a:ext cx="53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</a:t>
            </a:r>
            <a:r>
              <a:rPr lang="ko-KR" altLang="en-US" sz="2400" b="1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스마트 도서관 도입에 대한 실무자 인식</a:t>
            </a:r>
            <a:r>
              <a:rPr lang="en-US" altLang="ko-KR" sz="2400" b="1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</a:t>
            </a:r>
            <a:endParaRPr lang="ko-KR" altLang="en-US" sz="2400" b="1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" y="746015"/>
            <a:ext cx="5719709" cy="5457986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>
          <a:xfrm>
            <a:off x="4349793" y="828675"/>
            <a:ext cx="1620802" cy="55054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56" y="746015"/>
            <a:ext cx="5615193" cy="54579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99456" y="6297936"/>
            <a:ext cx="53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</a:t>
            </a:r>
            <a:r>
              <a:rPr lang="ko-KR" altLang="en-US" sz="2400" b="1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적용 가능한 정보기술 서비스</a:t>
            </a:r>
            <a:r>
              <a:rPr lang="en-US" altLang="ko-KR" sz="2400" b="1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</a:t>
            </a:r>
            <a:endParaRPr lang="ko-KR" altLang="en-US" sz="2400" b="1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368291" y="790575"/>
            <a:ext cx="2289933" cy="2667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10622954" y="558418"/>
            <a:ext cx="1303986" cy="28054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9297873" y="516761"/>
            <a:ext cx="1266825" cy="27908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0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-115526" y="-151089"/>
            <a:ext cx="3357490" cy="7139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427561" y="503005"/>
            <a:ext cx="466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ea typeface="12롯데마트행복Bold" panose="02020603020101020101" pitchFamily="18" charset="-127"/>
              </a:rPr>
              <a:t>  </a:t>
            </a:r>
            <a:r>
              <a:rPr lang="en-US" altLang="ko-KR" sz="6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3</a:t>
            </a:r>
            <a:r>
              <a:rPr lang="en-US" altLang="ko-KR" sz="600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</a:t>
            </a:r>
            <a:r>
              <a:rPr lang="en-US" altLang="ko-KR" sz="240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ea typeface="12롯데마트행복Bold" panose="02020603020101020101" pitchFamily="18" charset="-127"/>
              </a:rPr>
              <a:t>결론</a:t>
            </a:r>
            <a:r>
              <a:rPr lang="en-US" altLang="ko-KR" sz="2800" dirty="0" smtClean="0">
                <a:solidFill>
                  <a:schemeClr val="bg1"/>
                </a:solidFill>
                <a:ea typeface="12롯데마트행복Bold" panose="02020603020101020101" pitchFamily="18" charset="-127"/>
              </a:rPr>
              <a:t>    </a:t>
            </a:r>
            <a:endParaRPr lang="en-US" altLang="ko-KR" sz="2800" dirty="0">
              <a:solidFill>
                <a:schemeClr val="bg1"/>
              </a:solidFill>
              <a:ea typeface="12롯데마트행복Bold" panose="02020603020101020101" pitchFamily="18" charset="-127"/>
            </a:endParaRPr>
          </a:p>
          <a:p>
            <a:pPr algn="ctr"/>
            <a:endParaRPr lang="ko-KR" altLang="en-US" sz="1200" dirty="0">
              <a:solidFill>
                <a:schemeClr val="bg1"/>
              </a:solidFill>
              <a:ea typeface="12롯데마트드림Light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30" y="1514475"/>
            <a:ext cx="3400120" cy="34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-138546" y="904862"/>
            <a:ext cx="12469091" cy="6182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31640" y="170747"/>
            <a:ext cx="674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a가을소풍B" panose="02020600000000000000" pitchFamily="18" charset="-127"/>
                <a:ea typeface="a가을소풍B" panose="02020600000000000000" pitchFamily="18" charset="-127"/>
              </a:rPr>
              <a:t>&lt;</a:t>
            </a:r>
            <a:r>
              <a:rPr lang="ko-KR" altLang="en-US" sz="3200" dirty="0">
                <a:latin typeface="a가을소풍B" panose="02020600000000000000" pitchFamily="18" charset="-127"/>
                <a:ea typeface="a가을소풍B" panose="02020600000000000000" pitchFamily="18" charset="-127"/>
              </a:rPr>
              <a:t>결론</a:t>
            </a:r>
            <a:r>
              <a:rPr lang="en-US" altLang="ko-KR" sz="3200" dirty="0">
                <a:latin typeface="a가을소풍B" panose="02020600000000000000" pitchFamily="18" charset="-127"/>
                <a:ea typeface="a가을소풍B" panose="02020600000000000000" pitchFamily="18" charset="-127"/>
              </a:rPr>
              <a:t>&gt;</a:t>
            </a:r>
            <a:endParaRPr lang="ko-KR" altLang="en-US" sz="3200" dirty="0">
              <a:latin typeface="a가을소풍B" panose="02020600000000000000" pitchFamily="18" charset="-127"/>
              <a:ea typeface="a가을소풍B" panose="02020600000000000000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087" y="1413332"/>
            <a:ext cx="10251460" cy="7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12114" y="1519260"/>
            <a:ext cx="136624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34545" y="1519260"/>
            <a:ext cx="132885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098" y="1519260"/>
            <a:ext cx="20729749" cy="9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79244" y="1163073"/>
            <a:ext cx="10339282" cy="184665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base"/>
            <a:endParaRPr lang="en-US" altLang="ko-KR" sz="2800" b="1" dirty="0"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pPr marL="457200" indent="-457200" fontAlgn="base">
              <a:buAutoNum type="arabicPeriod"/>
            </a:pPr>
            <a:r>
              <a:rPr lang="ko-KR" altLang="en-US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스마트 도서관의 성공적 도입을 위해서는 이용자가 </a:t>
            </a:r>
            <a:r>
              <a:rPr lang="ko-KR" altLang="en-US" sz="2000" b="1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시공간의 제약을 받지 않으며</a:t>
            </a:r>
            <a:r>
              <a:rPr lang="en-US" altLang="ko-KR" sz="2000" b="1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,</a:t>
            </a:r>
            <a:r>
              <a:rPr lang="en-US" altLang="ko-KR" sz="2000" b="1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 </a:t>
            </a:r>
          </a:p>
          <a:p>
            <a:pPr fontAlgn="base"/>
            <a:r>
              <a:rPr lang="en-US" altLang="ko-KR" sz="2000" b="1" dirty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     </a:t>
            </a:r>
            <a:r>
              <a:rPr lang="ko-KR" altLang="en-US" sz="2000" b="1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자유로우면서 다양한 컨텐츠 접근 가능한 환경</a:t>
            </a:r>
            <a:r>
              <a:rPr lang="ko-KR" altLang="en-US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이 마련돼야 함</a:t>
            </a:r>
            <a:endParaRPr lang="en-US" altLang="ko-KR" sz="2000" b="1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fontAlgn="base"/>
            <a:r>
              <a:rPr lang="ko-KR" altLang="ko-KR" sz="2800" b="1" dirty="0" smtClean="0">
                <a:solidFill>
                  <a:srgbClr val="57E4F7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→</a:t>
            </a:r>
            <a:r>
              <a:rPr lang="en-US" altLang="ko-KR" sz="24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현실적인 도입방안으로써 이용자의 스마트폰 같은 개인적 활용이 가능한 단말기의 호환성 제고</a:t>
            </a:r>
            <a:r>
              <a:rPr lang="en-US" altLang="ko-KR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</a:t>
            </a:r>
            <a:r>
              <a:rPr lang="ko-KR" altLang="en-US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endParaRPr lang="en-US" altLang="ko-KR" b="1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fontAlgn="base"/>
            <a:r>
              <a:rPr lang="en-US" altLang="ko-KR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  </a:t>
            </a:r>
            <a:r>
              <a:rPr lang="ko-KR" altLang="en-US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따라서 이용자의 이동성을 보장하는 서비스 업그레이드와 </a:t>
            </a:r>
            <a:r>
              <a:rPr lang="en-US" altLang="ko-KR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5G</a:t>
            </a:r>
            <a:r>
              <a:rPr lang="ko-KR" altLang="en-US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의 도입 필요 </a:t>
            </a:r>
            <a:endParaRPr lang="en-US" altLang="ko-KR" b="1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3" name="이등변 삼각형 2"/>
          <p:cNvSpPr/>
          <p:nvPr/>
        </p:nvSpPr>
        <p:spPr>
          <a:xfrm rot="10800000">
            <a:off x="5665075" y="722591"/>
            <a:ext cx="882869" cy="704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98294" y="3106471"/>
            <a:ext cx="10339282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base"/>
            <a:endParaRPr lang="en-US" altLang="ko-KR" sz="2800" b="1" dirty="0" smtClean="0"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pPr marL="457200" indent="-457200" fontAlgn="base">
              <a:buAutoNum type="arabicPeriod" startAt="2"/>
            </a:pPr>
            <a:r>
              <a:rPr lang="ko-KR" altLang="en-US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실무자들의 정보기술 </a:t>
            </a:r>
            <a:r>
              <a:rPr lang="ko-KR" altLang="en-US" sz="2000" b="1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인식은 대체로 긍정적</a:t>
            </a:r>
            <a:r>
              <a:rPr lang="ko-KR" altLang="en-US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인 편</a:t>
            </a:r>
            <a:r>
              <a:rPr lang="en-US" altLang="ko-KR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RFID </a:t>
            </a:r>
            <a:r>
              <a:rPr lang="ko-KR" altLang="en-US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기술과 빅데이터 기술은 이미 </a:t>
            </a:r>
            <a:endParaRPr lang="en-US" altLang="ko-KR" sz="2000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fontAlgn="base"/>
            <a:r>
              <a:rPr lang="en-US" altLang="ko-KR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   </a:t>
            </a:r>
            <a:r>
              <a:rPr lang="ko-KR" altLang="en-US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도서관에서 상용화된 정보기술</a:t>
            </a:r>
            <a:r>
              <a:rPr lang="en-US" altLang="ko-KR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이후 도서관의 정보기술 도입의 우선순위로 관계자들의 </a:t>
            </a:r>
            <a:endParaRPr lang="en-US" altLang="ko-KR" sz="2000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fontAlgn="base"/>
            <a:r>
              <a:rPr lang="en-US" altLang="ko-KR" sz="20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  </a:t>
            </a:r>
            <a:r>
              <a:rPr lang="ko-KR" altLang="en-US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관심이 높은 </a:t>
            </a:r>
            <a:r>
              <a:rPr lang="en-US" altLang="ko-KR" sz="2000" b="1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IOT </a:t>
            </a:r>
            <a:r>
              <a:rPr lang="ko-KR" altLang="en-US" sz="2000" b="1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도입이 가장 가능성 있는 스마트 도서관 정보기술</a:t>
            </a:r>
            <a:endParaRPr lang="en-US" altLang="ko-KR" sz="1600" b="1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94" y="5040323"/>
            <a:ext cx="10339282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indent="-457200" fontAlgn="base">
              <a:buAutoNum type="arabicPeriod" startAt="3"/>
            </a:pPr>
            <a:r>
              <a:rPr lang="ko-KR" altLang="en-US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군</a:t>
            </a:r>
            <a:r>
              <a:rPr lang="en-US" altLang="ko-KR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읍면지역</a:t>
            </a:r>
            <a:r>
              <a:rPr lang="en-US" altLang="ko-KR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) </a:t>
            </a:r>
            <a:r>
              <a:rPr lang="ko-KR" altLang="en-US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소재 소규모 공공 도서관은 스마트 도서관의 선제적 도입보다는 </a:t>
            </a:r>
            <a:r>
              <a:rPr lang="ko-KR" altLang="en-US" sz="2000" b="1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디지털 콘텐츠의 양적 확</a:t>
            </a:r>
            <a:r>
              <a:rPr lang="ko-KR" altLang="en-US" sz="2000" b="1" dirty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보</a:t>
            </a:r>
            <a:r>
              <a:rPr lang="ko-KR" altLang="en-US" sz="2000" b="1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와 함께 노후 장비 교체가 우선 고려</a:t>
            </a:r>
            <a:r>
              <a:rPr lang="ko-KR" altLang="en-US" sz="2000" b="1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endParaRPr lang="en-US" altLang="ko-KR" sz="2000" b="1" dirty="0" smtClean="0">
              <a:solidFill>
                <a:srgbClr val="F2AD22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fontAlgn="base"/>
            <a:r>
              <a:rPr lang="ko-KR" altLang="ko-KR" sz="2400" b="1" dirty="0">
                <a:solidFill>
                  <a:srgbClr val="57E4F7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→</a:t>
            </a:r>
            <a:r>
              <a:rPr lang="en-US" altLang="ko-KR" sz="20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정책적 차원에서 스마트 도서관 도입의 실효성 있는 지원과 관심이 증대될 필요가 있음</a:t>
            </a:r>
            <a:endParaRPr lang="en-US" altLang="ko-KR" b="1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2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1886" y="3068960"/>
            <a:ext cx="11437257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151784" y="806154"/>
            <a:ext cx="3858956" cy="38589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187788" y="2673994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THANK</a:t>
            </a:r>
          </a:p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YOU</a:t>
            </a:r>
            <a:endParaRPr lang="ko-KR" altLang="en-US" sz="4400" b="1" dirty="0">
              <a:solidFill>
                <a:schemeClr val="bg1"/>
              </a:solidFill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40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080289"/>
            <a:ext cx="12192000" cy="777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79586" y="720313"/>
            <a:ext cx="20277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rgbClr val="FFAAAA">
                      <a:alpha val="29804"/>
                    </a:srgbClr>
                  </a:solidFill>
                </a:ln>
                <a:solidFill>
                  <a:schemeClr val="accent1"/>
                </a:solidFill>
                <a:ea typeface="12롯데마트드림Light" panose="02020603020101020101" pitchFamily="18" charset="-127"/>
              </a:rPr>
              <a:t>INDEX</a:t>
            </a:r>
            <a:endParaRPr lang="ko-KR" altLang="en-US" sz="5000" dirty="0">
              <a:ln>
                <a:solidFill>
                  <a:srgbClr val="FFAAAA">
                    <a:alpha val="29804"/>
                  </a:srgbClr>
                </a:solidFill>
              </a:ln>
              <a:solidFill>
                <a:schemeClr val="accent1"/>
              </a:solidFill>
              <a:ea typeface="12롯데마트드림Light" panose="02020603020101020101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4653684" y="2154431"/>
            <a:ext cx="1646" cy="21240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 rot="2700000" flipH="1">
            <a:off x="4589628" y="2170638"/>
            <a:ext cx="131404" cy="14044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12롯데마트드림Light" panose="0202060302010102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rot="2700000" flipH="1">
            <a:off x="4593407" y="4157689"/>
            <a:ext cx="131404" cy="14044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12롯데마트드림Light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rot="2700000" flipH="1">
            <a:off x="4593407" y="3167513"/>
            <a:ext cx="131404" cy="14044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12롯데마트드림Light" panose="02020603020101020101" pitchFamily="18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rot="5400000">
            <a:off x="743750" y="364333"/>
            <a:ext cx="0" cy="53050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99285" y="2196560"/>
            <a:ext cx="519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ea typeface="a장미다방" panose="02020600000000000000" pitchFamily="18" charset="-127"/>
              </a:rPr>
              <a:t>1. </a:t>
            </a:r>
            <a:r>
              <a:rPr lang="ko-KR" altLang="en-US" sz="2400" dirty="0" smtClean="0">
                <a:ea typeface="12롯데마트행복Light" panose="02020603020101020101" pitchFamily="18" charset="-127"/>
              </a:rPr>
              <a:t>연구 동기와 대상 </a:t>
            </a:r>
            <a:endParaRPr lang="ko-KR" altLang="en-US" sz="2400" dirty="0">
              <a:ea typeface="12롯데마트행복Light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9285" y="3080872"/>
            <a:ext cx="519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ea typeface="a장미다방" panose="02020600000000000000" pitchFamily="18" charset="-127"/>
              </a:rPr>
              <a:t>2. </a:t>
            </a:r>
            <a:r>
              <a:rPr lang="ko-KR" altLang="en-US" sz="2400" dirty="0" smtClean="0">
                <a:ea typeface="12롯데마트드림Bold" panose="02020603020101020101" pitchFamily="18" charset="-127"/>
              </a:rPr>
              <a:t>연구 방법과 분석 결과</a:t>
            </a:r>
            <a:endParaRPr lang="ko-KR" altLang="en-US" sz="2400" dirty="0">
              <a:ea typeface="12롯데마트드림Bold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99285" y="4029011"/>
            <a:ext cx="519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ea typeface="a장미다방" panose="02020600000000000000" pitchFamily="18" charset="-127"/>
              </a:rPr>
              <a:t>3. </a:t>
            </a:r>
            <a:r>
              <a:rPr lang="ko-KR" altLang="en-US" sz="2400" dirty="0" smtClean="0">
                <a:ea typeface="12롯데마트행복Light" panose="02020603020101020101" pitchFamily="18" charset="-127"/>
              </a:rPr>
              <a:t>결론</a:t>
            </a:r>
            <a:endParaRPr lang="ko-KR" altLang="en-US" sz="2400" dirty="0">
              <a:ea typeface="12롯데마트행복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21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-115526" y="-151089"/>
            <a:ext cx="3357490" cy="7139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77672" y="398401"/>
            <a:ext cx="4669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ea typeface="12롯데마트행복Bold" panose="02020603020101020101" pitchFamily="18" charset="-127"/>
              </a:rPr>
              <a:t>  </a:t>
            </a:r>
            <a:r>
              <a:rPr lang="en-US" altLang="ko-KR" sz="6000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1</a:t>
            </a:r>
            <a:r>
              <a:rPr lang="en-US" altLang="ko-KR" sz="6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</a:t>
            </a:r>
            <a:r>
              <a:rPr lang="en-US" altLang="ko-KR" sz="24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ea typeface="12롯데마트행복Bold" panose="02020603020101020101" pitchFamily="18" charset="-127"/>
              </a:rPr>
              <a:t>연구 동기와</a:t>
            </a:r>
            <a:endParaRPr lang="en-US" altLang="ko-KR" sz="3200" dirty="0" smtClean="0">
              <a:solidFill>
                <a:schemeClr val="bg1"/>
              </a:solidFill>
              <a:ea typeface="12롯데마트행복Bold" panose="02020603020101020101" pitchFamily="18" charset="-127"/>
            </a:endParaRPr>
          </a:p>
          <a:p>
            <a:r>
              <a:rPr lang="en-US" altLang="ko-KR" sz="3200" dirty="0">
                <a:solidFill>
                  <a:schemeClr val="bg1"/>
                </a:solidFill>
                <a:ea typeface="12롯데마트행복Bold" panose="02020603020101020101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ea typeface="12롯데마트행복Bold" panose="02020603020101020101" pitchFamily="18" charset="-127"/>
              </a:rPr>
              <a:t>      </a:t>
            </a:r>
            <a:r>
              <a:rPr lang="en-US" altLang="ko-KR" dirty="0" smtClean="0">
                <a:solidFill>
                  <a:schemeClr val="bg1"/>
                </a:solidFill>
                <a:ea typeface="12롯데마트행복Bold" panose="02020603020101020101" pitchFamily="18" charset="-127"/>
              </a:rPr>
              <a:t>        </a:t>
            </a:r>
            <a:r>
              <a:rPr lang="ko-KR" altLang="en-US" sz="3200" dirty="0">
                <a:solidFill>
                  <a:schemeClr val="bg1"/>
                </a:solidFill>
                <a:ea typeface="12롯데마트행복Bold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ea typeface="12롯데마트행복Bold" panose="02020603020101020101" pitchFamily="18" charset="-127"/>
              </a:rPr>
              <a:t>    대상</a:t>
            </a:r>
            <a:endParaRPr lang="en-US" altLang="ko-KR" sz="3200" dirty="0">
              <a:solidFill>
                <a:schemeClr val="bg1"/>
              </a:solidFill>
              <a:ea typeface="12롯데마트행복Bold" panose="02020603020101020101" pitchFamily="18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ea typeface="12롯데마트행복Bold" panose="02020603020101020101" pitchFamily="18" charset="-127"/>
              </a:rPr>
              <a:t>    </a:t>
            </a:r>
          </a:p>
          <a:p>
            <a:pPr algn="ctr"/>
            <a:endParaRPr lang="ko-KR" altLang="en-US" sz="1200" dirty="0">
              <a:solidFill>
                <a:schemeClr val="bg1"/>
              </a:solidFill>
              <a:ea typeface="12롯데마트드림Light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14" y="2877352"/>
            <a:ext cx="3583071" cy="35830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25" y="648318"/>
            <a:ext cx="2770148" cy="27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313188" y="1260006"/>
            <a:ext cx="5295318" cy="461665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&lt;4</a:t>
            </a:r>
            <a:r>
              <a:rPr lang="ko-KR" altLang="en-US" sz="24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차 산업혁명</a:t>
            </a:r>
            <a:r>
              <a:rPr lang="en-US" altLang="ko-KR" sz="24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&gt;</a:t>
            </a:r>
            <a:endParaRPr lang="ko-KR" altLang="en-US" sz="24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a typeface="메이플스토리" panose="02000300000000000000" pitchFamily="2" charset="-127"/>
            </a:endParaRPr>
          </a:p>
        </p:txBody>
      </p:sp>
      <p:sp>
        <p:nvSpPr>
          <p:cNvPr id="2" name="직사각형 1"/>
          <p:cNvSpPr/>
          <p:nvPr/>
        </p:nvSpPr>
        <p:spPr>
          <a:xfrm rot="5400000">
            <a:off x="5638800" y="333473"/>
            <a:ext cx="7315198" cy="6400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41727" y="117573"/>
            <a:ext cx="51904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새롭게 나타나는 디지털 신기술에 의하여 </a:t>
            </a:r>
            <a:endParaRPr lang="en-US" altLang="ko-KR" dirty="0" smtClean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2AD22"/>
                </a:solidFill>
                <a:ea typeface="a가을소풍M" panose="02020600000000000000" pitchFamily="18" charset="-127"/>
              </a:rPr>
              <a:t>산업 패러다임 변화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가 있을 거라 예측</a:t>
            </a:r>
            <a:endParaRPr lang="en-US" altLang="ko-KR" dirty="0" smtClean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한국산업기술진흥원</a:t>
            </a:r>
            <a:r>
              <a:rPr lang="en-US" altLang="ko-KR" sz="1200" dirty="0" smtClean="0">
                <a:solidFill>
                  <a:schemeClr val="bg1"/>
                </a:solidFill>
                <a:latin typeface="a가을소풍B" panose="02020600000000000000" pitchFamily="18" charset="-127"/>
                <a:ea typeface="a가을소풍B" panose="02020600000000000000" pitchFamily="18" charset="-127"/>
              </a:rPr>
              <a:t>, 2017</a:t>
            </a:r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)</a:t>
            </a:r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6401237" y="793530"/>
            <a:ext cx="496619" cy="5102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7900" y="61671"/>
            <a:ext cx="4137181" cy="523220"/>
          </a:xfrm>
          <a:prstGeom prst="rect">
            <a:avLst/>
          </a:prstGeom>
          <a:noFill/>
          <a:ln>
            <a:solidFill>
              <a:srgbClr val="FFAAAA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b="1" spc="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1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.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연구 동기와 대상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9274392" y="4682498"/>
            <a:ext cx="332509" cy="623111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547432" y="5451912"/>
            <a:ext cx="5579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시류에 따라 도서관의 </a:t>
            </a:r>
            <a:r>
              <a:rPr lang="ko-KR" altLang="en-US" sz="2000" dirty="0" err="1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스마트화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 필요성 대두</a:t>
            </a:r>
            <a:r>
              <a:rPr lang="en-US" altLang="ko-KR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,</a:t>
            </a:r>
          </a:p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이를 위한 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방법으로 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시설 관리자</a:t>
            </a:r>
            <a:r>
              <a:rPr lang="ko-KR" altLang="en-US" sz="200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및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 사서 대상</a:t>
            </a:r>
            <a:endParaRPr lang="en-US" altLang="ko-KR" sz="2000" dirty="0" smtClean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F2AD22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디지털 자료 활성 방안과 </a:t>
            </a:r>
            <a:r>
              <a:rPr lang="ko-KR" altLang="en-US" sz="2000" dirty="0" smtClean="0">
                <a:solidFill>
                  <a:srgbClr val="F2AD22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인식조사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를 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실시 </a:t>
            </a:r>
            <a:endParaRPr lang="ko-KR" altLang="en-US" sz="2000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6" y="1907395"/>
            <a:ext cx="1925203" cy="19252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0714" y="4456990"/>
            <a:ext cx="5295318" cy="461665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&lt;</a:t>
            </a:r>
            <a:r>
              <a:rPr lang="ko-KR" altLang="en-US" sz="24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패러다임 변화</a:t>
            </a:r>
            <a:r>
              <a:rPr lang="en-US" altLang="ko-KR" sz="24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&gt;</a:t>
            </a:r>
            <a:endParaRPr lang="ko-KR" altLang="en-US" sz="24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a typeface="메이플스토리" panose="02000300000000000000" pitchFamily="2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07" y="5104379"/>
            <a:ext cx="1710731" cy="171073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65" y="2213124"/>
            <a:ext cx="1619474" cy="16194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98053" y="1246451"/>
            <a:ext cx="5295318" cy="461665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&lt;</a:t>
            </a:r>
            <a:r>
              <a:rPr lang="ko-KR" altLang="en-US" sz="24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신기술</a:t>
            </a:r>
            <a:r>
              <a:rPr lang="en-US" altLang="ko-KR" sz="24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&gt;</a:t>
            </a:r>
            <a:endParaRPr lang="ko-KR" altLang="en-US" sz="24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a typeface="메이플스토리" panose="02000300000000000000" pitchFamily="2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2601798" y="2960016"/>
            <a:ext cx="641023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366887" y="3985834"/>
            <a:ext cx="377072" cy="34106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3975672" y="3974259"/>
            <a:ext cx="399409" cy="29700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95233" y="1526522"/>
            <a:ext cx="5190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4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차 산업혁명 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확산과 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비대면 경제활성으로 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산업 전반에 </a:t>
            </a:r>
            <a:r>
              <a:rPr lang="ko-KR" altLang="en-US" dirty="0" smtClean="0">
                <a:solidFill>
                  <a:srgbClr val="F2AD22"/>
                </a:solidFill>
                <a:ea typeface="a가을소풍M" panose="02020600000000000000" pitchFamily="18" charset="-127"/>
              </a:rPr>
              <a:t>디지털 전환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이 진행 중</a:t>
            </a:r>
            <a:endParaRPr lang="en-US" altLang="ko-KR" dirty="0" smtClean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산업통상자원부</a:t>
            </a:r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, </a:t>
            </a:r>
            <a:r>
              <a:rPr lang="en-US" altLang="ko-KR" sz="1200" dirty="0" smtClean="0">
                <a:solidFill>
                  <a:schemeClr val="bg1"/>
                </a:solidFill>
                <a:latin typeface="a가을소풍B" panose="02020600000000000000" pitchFamily="18" charset="-127"/>
                <a:ea typeface="a가을소풍B" panose="02020600000000000000" pitchFamily="18" charset="-127"/>
              </a:rPr>
              <a:t>2020</a:t>
            </a:r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)</a:t>
            </a:r>
          </a:p>
          <a:p>
            <a:pPr algn="ctr"/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6441619" y="2174199"/>
            <a:ext cx="496619" cy="5102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01180" y="2955904"/>
            <a:ext cx="5190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2025</a:t>
            </a:r>
            <a:r>
              <a:rPr lang="ko-KR" altLang="en-US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년까지 사회 전반의 디지털 대전환 가속화</a:t>
            </a:r>
            <a:r>
              <a:rPr lang="en-US" altLang="ko-KR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약 </a:t>
            </a:r>
            <a:r>
              <a:rPr lang="en-US" altLang="ko-KR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90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만개의 일자리 창출 국가 혁신 프로젝트 </a:t>
            </a:r>
            <a:endParaRPr lang="en-US" altLang="ko-KR" dirty="0" smtClean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F2AD22"/>
                </a:solidFill>
                <a:ea typeface="a가을소풍M" panose="02020600000000000000" pitchFamily="18" charset="-127"/>
              </a:rPr>
              <a:t>‘</a:t>
            </a:r>
            <a:r>
              <a:rPr lang="ko-KR" altLang="en-US" dirty="0" smtClean="0">
                <a:solidFill>
                  <a:srgbClr val="F2AD22"/>
                </a:solidFill>
                <a:ea typeface="a가을소풍M" panose="02020600000000000000" pitchFamily="18" charset="-127"/>
              </a:rPr>
              <a:t>디지털 뉴딜</a:t>
            </a:r>
            <a:r>
              <a:rPr lang="en-US" altLang="ko-KR" dirty="0" smtClean="0">
                <a:solidFill>
                  <a:srgbClr val="F2AD22"/>
                </a:solidFill>
                <a:ea typeface="a가을소풍M" panose="02020600000000000000" pitchFamily="18" charset="-127"/>
              </a:rPr>
              <a:t>‘</a:t>
            </a:r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실행 계획 의결</a:t>
            </a:r>
            <a:endParaRPr lang="en-US" altLang="ko-KR" dirty="0" smtClean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(</a:t>
            </a:r>
            <a:r>
              <a:rPr lang="ko-KR" altLang="en-US" dirty="0" err="1" smtClean="0">
                <a:solidFill>
                  <a:schemeClr val="bg1"/>
                </a:solidFill>
                <a:ea typeface="a가을소풍M" panose="02020600000000000000" pitchFamily="18" charset="-127"/>
              </a:rPr>
              <a:t>한국판뉴딜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관계장관회의 </a:t>
            </a:r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, </a:t>
            </a:r>
            <a:r>
              <a:rPr lang="en-US" altLang="ko-KR" sz="1200" dirty="0" smtClean="0">
                <a:solidFill>
                  <a:schemeClr val="bg1"/>
                </a:solidFill>
                <a:latin typeface="a가을소풍B" panose="02020600000000000000" pitchFamily="18" charset="-127"/>
                <a:ea typeface="a가을소풍B" panose="02020600000000000000" pitchFamily="18" charset="-127"/>
              </a:rPr>
              <a:t>2021. 1.6</a:t>
            </a:r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)</a:t>
            </a:r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6425015" y="3547021"/>
            <a:ext cx="496619" cy="5102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0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-138546" y="1177160"/>
            <a:ext cx="12469091" cy="6182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10800000">
            <a:off x="5665075" y="798791"/>
            <a:ext cx="882869" cy="704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23314" y="532130"/>
            <a:ext cx="875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 </a:t>
            </a:r>
            <a:r>
              <a:rPr lang="ko-KR" altLang="en-US" sz="2800" dirty="0" smtClean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연구자가 말하는 스마트디지털환경 기반 도서관이란</a:t>
            </a:r>
            <a:r>
              <a:rPr lang="en-US" altLang="ko-KR" sz="2800" dirty="0" smtClean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r>
              <a:rPr lang="ko-KR" altLang="en-US" sz="2800" dirty="0" smtClean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800" dirty="0" smtClean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915" y="61671"/>
            <a:ext cx="4137181" cy="523220"/>
          </a:xfrm>
          <a:prstGeom prst="rect">
            <a:avLst/>
          </a:prstGeom>
          <a:noFill/>
          <a:ln>
            <a:solidFill>
              <a:srgbClr val="FFAAAA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1.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연구 동기와 대상  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3147" y="1519260"/>
            <a:ext cx="10251460" cy="7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12114" y="1519260"/>
            <a:ext cx="136624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34545" y="1519260"/>
            <a:ext cx="132885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098" y="1519260"/>
            <a:ext cx="20729749" cy="9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F92EC2-0FBD-4092-8708-997543A99013}"/>
              </a:ext>
            </a:extLst>
          </p:cNvPr>
          <p:cNvSpPr txBox="1"/>
          <p:nvPr/>
        </p:nvSpPr>
        <p:spPr>
          <a:xfrm>
            <a:off x="1142251" y="2822251"/>
            <a:ext cx="10184588" cy="187743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2000" b="1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〮</a:t>
            </a:r>
            <a:r>
              <a:rPr lang="ko-KR" altLang="en-US" sz="20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전자태그 </a:t>
            </a:r>
            <a:r>
              <a:rPr lang="en-US" altLang="ko-KR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(RFID), </a:t>
            </a:r>
            <a:r>
              <a:rPr lang="ko-KR" altLang="en-US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인공지능</a:t>
            </a:r>
            <a:r>
              <a:rPr lang="en-US" altLang="ko-KR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(AI), </a:t>
            </a:r>
            <a:r>
              <a:rPr lang="ko-KR" altLang="en-US" sz="2400" b="1" dirty="0" err="1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사물인터넷</a:t>
            </a:r>
            <a:r>
              <a:rPr lang="en-US" altLang="ko-KR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(IOT), </a:t>
            </a:r>
            <a:r>
              <a:rPr lang="ko-KR" altLang="en-US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빅데이터</a:t>
            </a:r>
            <a:r>
              <a:rPr lang="en-US" altLang="ko-KR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en-US" altLang="ko-KR" sz="24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VR</a:t>
            </a:r>
            <a:r>
              <a:rPr lang="en-US" altLang="ko-KR" sz="2400" b="1" spc="-100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/</a:t>
            </a:r>
            <a:r>
              <a:rPr lang="en-US" altLang="ko-KR" sz="24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AR</a:t>
            </a:r>
            <a:r>
              <a:rPr lang="en-US" altLang="ko-KR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400" b="1" dirty="0" err="1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블록체인</a:t>
            </a:r>
            <a:r>
              <a:rPr lang="en-US" altLang="ko-KR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400" b="1" dirty="0" err="1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드론</a:t>
            </a:r>
            <a:r>
              <a:rPr lang="en-US" altLang="ko-KR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로봇 등의 </a:t>
            </a:r>
            <a:r>
              <a:rPr lang="ko-KR" altLang="en-US" sz="2400" b="1" dirty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정보기술을 기반</a:t>
            </a:r>
            <a:r>
              <a:rPr lang="ko-KR" altLang="en-US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으로 </a:t>
            </a:r>
            <a:r>
              <a:rPr lang="ko-KR" altLang="en-US" sz="2400" b="1" dirty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언제 어디서나 단말기로 도서관 서비스를 </a:t>
            </a:r>
            <a:r>
              <a:rPr lang="ko-KR" altLang="en-US" sz="2400" b="1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제공받고</a:t>
            </a:r>
            <a:r>
              <a:rPr lang="en-US" altLang="ko-KR" sz="24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시멘틱</a:t>
            </a:r>
            <a:r>
              <a:rPr lang="ko-KR" altLang="en-US" sz="2400" b="1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검색을 통한 </a:t>
            </a:r>
            <a:r>
              <a:rPr lang="ko-KR" altLang="en-US" sz="2400" b="1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의미론적 추론 검색이 가능</a:t>
            </a:r>
            <a:r>
              <a:rPr lang="ko-KR" altLang="en-US" sz="2400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한 도서관 </a:t>
            </a:r>
            <a:endParaRPr lang="en-US" altLang="ko-KR" sz="2800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endParaRPr lang="en-US" altLang="ko-KR" sz="2000" b="1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46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-138546" y="1177160"/>
            <a:ext cx="12469091" cy="5789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5915" y="61671"/>
            <a:ext cx="4137181" cy="523220"/>
          </a:xfrm>
          <a:prstGeom prst="rect">
            <a:avLst/>
          </a:prstGeom>
          <a:noFill/>
          <a:ln>
            <a:solidFill>
              <a:srgbClr val="FFAAAA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1.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연구 동기와 대상  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3147" y="1519260"/>
            <a:ext cx="10251460" cy="7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12114" y="1519260"/>
            <a:ext cx="136624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34545" y="1519260"/>
            <a:ext cx="132885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098" y="1519260"/>
            <a:ext cx="20729749" cy="9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F92EC2-0FBD-4092-8708-997543A99013}"/>
              </a:ext>
            </a:extLst>
          </p:cNvPr>
          <p:cNvSpPr txBox="1"/>
          <p:nvPr/>
        </p:nvSpPr>
        <p:spPr>
          <a:xfrm>
            <a:off x="232160" y="1916229"/>
            <a:ext cx="5016717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altLang="ko-KR" b="1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전 지능형 도서 관리 </a:t>
            </a:r>
            <a:r>
              <a:rPr lang="ko-KR" altLang="en-US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시스템 개발 및 제안</a:t>
            </a:r>
            <a:endParaRPr lang="en-US" altLang="ko-KR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좌석에 압력 센서를 부착하여 조명과 </a:t>
            </a:r>
            <a:r>
              <a:rPr lang="ko-KR" altLang="en-US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잔여 좌석 </a:t>
            </a:r>
            <a:r>
              <a:rPr lang="ko-KR" altLang="en-US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여부 파악 모델 제시</a:t>
            </a:r>
            <a:endParaRPr lang="en-US" altLang="ko-KR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빅데이터를 활용한 분석 플랫폼 구축과 서비스 방안 제시</a:t>
            </a:r>
            <a:endParaRPr lang="en-US" altLang="ko-KR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가상공간 내 도서관 인터페이스 시스템 제안</a:t>
            </a:r>
            <a:endParaRPr lang="en-US" altLang="ko-KR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도서관 내 업무 보조 로봇 분석을 통한 추가 기능 개발필요성과 정책 제안</a:t>
            </a:r>
            <a:endParaRPr lang="en-US" altLang="ko-KR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자율주행 로봇 도서관 배가 시스템 제안 </a:t>
            </a:r>
            <a:endParaRPr lang="en-US" altLang="ko-KR" b="1" dirty="0" smtClean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en-US" altLang="ko-KR" b="1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96000" y="1150887"/>
            <a:ext cx="6187126" cy="5806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10800000">
            <a:off x="5665075" y="798791"/>
            <a:ext cx="882869" cy="704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23314" y="532130"/>
            <a:ext cx="875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 </a:t>
            </a:r>
            <a:r>
              <a:rPr lang="ko-KR" altLang="en-US" sz="2800" dirty="0" smtClean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선행 연구들의 경향과 해당 연구의 방향성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800" dirty="0" smtClean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420" y="1397450"/>
            <a:ext cx="253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&lt;</a:t>
            </a:r>
            <a:r>
              <a:rPr lang="ko-KR" altLang="en-US" sz="2000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선행 연구</a:t>
            </a:r>
            <a:r>
              <a:rPr lang="en-US" altLang="ko-KR" sz="2000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&gt;</a:t>
            </a:r>
            <a:endParaRPr lang="ko-KR" altLang="en-US" sz="2000" dirty="0">
              <a:solidFill>
                <a:schemeClr val="bg1"/>
              </a:solidFill>
              <a:latin typeface="a가을소풍M" panose="02020600000000000000" pitchFamily="18" charset="-127"/>
              <a:ea typeface="a가을소풍M" panose="02020600000000000000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5495683" y="3952477"/>
            <a:ext cx="1200631" cy="451817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767744" y="1397450"/>
            <a:ext cx="320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&lt;</a:t>
            </a:r>
            <a:r>
              <a:rPr lang="ko-KR" altLang="en-US" sz="20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해당 연구</a:t>
            </a:r>
            <a:r>
              <a:rPr lang="en-US" altLang="ko-KR" sz="2000" dirty="0" smtClean="0">
                <a:latin typeface="a가을소풍M" panose="02020600000000000000" pitchFamily="18" charset="-127"/>
                <a:ea typeface="a가을소풍M" panose="02020600000000000000" pitchFamily="18" charset="-127"/>
              </a:rPr>
              <a:t>&gt;</a:t>
            </a:r>
            <a:endParaRPr lang="ko-KR" altLang="en-US" sz="2000" dirty="0">
              <a:latin typeface="a가을소풍M" panose="02020600000000000000" pitchFamily="18" charset="-127"/>
              <a:ea typeface="a가을소풍M" panose="02020600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F92EC2-0FBD-4092-8708-997543A99013}"/>
              </a:ext>
            </a:extLst>
          </p:cNvPr>
          <p:cNvSpPr txBox="1"/>
          <p:nvPr/>
        </p:nvSpPr>
        <p:spPr>
          <a:xfrm>
            <a:off x="6943120" y="2683897"/>
            <a:ext cx="5016717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 b="1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이전 연구들은 정보기술에 관한 서비스를 제안하거나 개발을 제안하는 등 실질적인 가능성을 고려하기보단  미래지향적 경향</a:t>
            </a:r>
            <a:endParaRPr lang="en-US" altLang="ko-KR" b="1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b="1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해당 연구는 도서관 디지털 자료 이용 현황과 활성화 방안을 분석하여 </a:t>
            </a:r>
            <a:r>
              <a:rPr lang="ko-KR" altLang="en-US" b="1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실질적 상황을 연구</a:t>
            </a:r>
            <a:endParaRPr lang="en-US" altLang="ko-KR" b="1" dirty="0" smtClean="0">
              <a:solidFill>
                <a:srgbClr val="F2AD22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b="1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현실적인 </a:t>
            </a:r>
            <a:r>
              <a:rPr lang="ko-KR" altLang="en-US" b="1" dirty="0" smtClean="0">
                <a:solidFill>
                  <a:srgbClr val="F2AD22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시스템 도입 가능성을 파악</a:t>
            </a:r>
            <a:r>
              <a:rPr lang="ko-KR" altLang="en-US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하기 위해 실무자인 사서의 디지털 도서관 도입 인식을 </a:t>
            </a:r>
            <a:endParaRPr lang="en-US" altLang="ko-KR" b="1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en-US" altLang="ko-KR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   </a:t>
            </a:r>
            <a:r>
              <a:rPr lang="ko-KR" altLang="en-US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파악할 것</a:t>
            </a:r>
            <a:endParaRPr lang="en-US" altLang="ko-KR" b="1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8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-115526" y="-151089"/>
            <a:ext cx="3357490" cy="7139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77672" y="398401"/>
            <a:ext cx="4669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ea typeface="12롯데마트행복Bold" panose="02020603020101020101" pitchFamily="18" charset="-127"/>
              </a:rPr>
              <a:t>  </a:t>
            </a:r>
            <a:r>
              <a:rPr lang="en-US" altLang="ko-KR" sz="6000" dirty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2</a:t>
            </a:r>
            <a:r>
              <a:rPr lang="en-US" altLang="ko-KR" sz="60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</a:t>
            </a:r>
            <a:r>
              <a:rPr lang="en-US" altLang="ko-KR" sz="240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ea typeface="12롯데마트행복Bold" panose="02020603020101020101" pitchFamily="18" charset="-127"/>
              </a:rPr>
              <a:t>연구 방법과</a:t>
            </a:r>
            <a:endParaRPr lang="en-US" altLang="ko-KR" sz="3200" dirty="0" smtClean="0">
              <a:solidFill>
                <a:schemeClr val="bg1"/>
              </a:solidFill>
              <a:ea typeface="12롯데마트행복Bold" panose="02020603020101020101" pitchFamily="18" charset="-127"/>
            </a:endParaRPr>
          </a:p>
          <a:p>
            <a:r>
              <a:rPr lang="en-US" altLang="ko-KR" sz="3200" dirty="0">
                <a:solidFill>
                  <a:schemeClr val="bg1"/>
                </a:solidFill>
                <a:ea typeface="12롯데마트행복Bold" panose="02020603020101020101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ea typeface="12롯데마트행복Bold" panose="02020603020101020101" pitchFamily="18" charset="-127"/>
              </a:rPr>
              <a:t>      </a:t>
            </a:r>
            <a:r>
              <a:rPr lang="en-US" altLang="ko-KR" dirty="0" smtClean="0">
                <a:solidFill>
                  <a:schemeClr val="bg1"/>
                </a:solidFill>
                <a:ea typeface="12롯데마트행복Bold" panose="02020603020101020101" pitchFamily="18" charset="-127"/>
              </a:rPr>
              <a:t>        </a:t>
            </a:r>
            <a:r>
              <a:rPr lang="ko-KR" altLang="en-US" sz="3200" dirty="0" smtClean="0">
                <a:solidFill>
                  <a:schemeClr val="bg1"/>
                </a:solidFill>
                <a:ea typeface="12롯데마트행복Bold" panose="02020603020101020101" pitchFamily="18" charset="-127"/>
              </a:rPr>
              <a:t> 분석 결과</a:t>
            </a:r>
            <a:endParaRPr lang="en-US" altLang="ko-KR" sz="3200" dirty="0">
              <a:solidFill>
                <a:schemeClr val="bg1"/>
              </a:solidFill>
              <a:ea typeface="12롯데마트행복Bold" panose="02020603020101020101" pitchFamily="18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ea typeface="12롯데마트행복Bold" panose="02020603020101020101" pitchFamily="18" charset="-127"/>
              </a:rPr>
              <a:t>    </a:t>
            </a:r>
          </a:p>
          <a:p>
            <a:pPr algn="ctr"/>
            <a:endParaRPr lang="ko-KR" altLang="en-US" sz="1200" dirty="0">
              <a:solidFill>
                <a:schemeClr val="bg1"/>
              </a:solidFill>
              <a:ea typeface="12롯데마트드림Light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6" y="3573463"/>
            <a:ext cx="3051654" cy="305165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55" y="1055114"/>
            <a:ext cx="2933890" cy="29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741" y="765199"/>
            <a:ext cx="5295318" cy="523220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&lt;</a:t>
            </a:r>
            <a:r>
              <a:rPr lang="ko-KR" altLang="en-US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연구 방법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&gt;</a:t>
            </a:r>
            <a:endParaRPr lang="ko-KR" altLang="en-US" sz="28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a typeface="메이플스토리" panose="02000300000000000000" pitchFamily="2" charset="-127"/>
            </a:endParaRPr>
          </a:p>
        </p:txBody>
      </p:sp>
      <p:sp>
        <p:nvSpPr>
          <p:cNvPr id="2" name="직사각형 1"/>
          <p:cNvSpPr/>
          <p:nvPr/>
        </p:nvSpPr>
        <p:spPr>
          <a:xfrm rot="5400000">
            <a:off x="5629564" y="333473"/>
            <a:ext cx="7315198" cy="6400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3754" y="350989"/>
            <a:ext cx="519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선행연구를 기반으로</a:t>
            </a:r>
            <a:r>
              <a:rPr lang="en-US" altLang="ko-KR" dirty="0">
                <a:solidFill>
                  <a:schemeClr val="bg1"/>
                </a:solidFill>
                <a:ea typeface="a가을소풍M" panose="02020600000000000000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활성화 방안 아이디어 수집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900" y="61671"/>
            <a:ext cx="4137181" cy="523220"/>
          </a:xfrm>
          <a:prstGeom prst="rect">
            <a:avLst/>
          </a:prstGeom>
          <a:noFill/>
          <a:ln>
            <a:solidFill>
              <a:srgbClr val="FFAAAA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2.</a:t>
            </a:r>
            <a:r>
              <a:rPr lang="en-US" altLang="ko-KR" sz="28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en-US" sz="20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연구 방법과 분석 결과</a:t>
            </a:r>
            <a:endParaRPr lang="ko-KR" altLang="en-US" sz="20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8980649" y="4707767"/>
            <a:ext cx="332509" cy="623111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57385" y="5481947"/>
            <a:ext cx="557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공공도서관 디지털 자료실 </a:t>
            </a:r>
            <a:r>
              <a:rPr lang="en-US" altLang="ko-KR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295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관 중 </a:t>
            </a:r>
            <a:r>
              <a:rPr lang="en-US" altLang="ko-KR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213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관의 </a:t>
            </a:r>
            <a:endParaRPr lang="en-US" altLang="ko-KR" sz="2000" dirty="0" smtClean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응답 회신</a:t>
            </a:r>
            <a:r>
              <a:rPr lang="en-US" altLang="ko-KR" sz="200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=&gt;</a:t>
            </a:r>
            <a:r>
              <a:rPr lang="ko-KR" altLang="en-US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 </a:t>
            </a:r>
            <a:r>
              <a:rPr lang="ko-KR" altLang="en-US" sz="2000" u="sng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응답률 </a:t>
            </a:r>
            <a:r>
              <a:rPr lang="en-US" altLang="ko-KR" sz="2000" u="sng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72.2%</a:t>
            </a:r>
            <a:endParaRPr lang="ko-KR" altLang="en-US" sz="2000" u="sng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5093" y="1554230"/>
            <a:ext cx="5190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이를 기반으로 한 스마트도서관 환경 마련과</a:t>
            </a:r>
            <a:endParaRPr lang="en-US" altLang="ko-KR" dirty="0" smtClean="0">
              <a:solidFill>
                <a:schemeClr val="bg1"/>
              </a:solidFill>
              <a:latin typeface="a가을소풍M" panose="02020600000000000000" pitchFamily="18" charset="-127"/>
              <a:ea typeface="a가을소풍M" panose="02020600000000000000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실무자의 인식 실태를 파악 가능한 </a:t>
            </a:r>
            <a:r>
              <a:rPr lang="ko-KR" altLang="en-US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설문지 개발</a:t>
            </a:r>
            <a:r>
              <a:rPr lang="ko-KR" altLang="en-US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 </a:t>
            </a:r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587" y="1468727"/>
            <a:ext cx="5295318" cy="461665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(</a:t>
            </a:r>
            <a:r>
              <a:rPr lang="ko-KR" altLang="en-US" sz="2400" b="1" spc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온라인설문조사</a:t>
            </a:r>
            <a:r>
              <a:rPr lang="en-US" altLang="ko-KR" sz="2400" b="1" spc="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a typeface="메이플스토리" panose="02000300000000000000" pitchFamily="2" charset="-127"/>
              </a:rPr>
              <a:t>)</a:t>
            </a:r>
            <a:endParaRPr lang="ko-KR" altLang="en-US" sz="2400" b="1" spc="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a typeface="메이플스토리" panose="02000300000000000000" pitchFamily="2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89" y="1941004"/>
            <a:ext cx="1924622" cy="1924622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 flipH="1">
            <a:off x="1379370" y="3639132"/>
            <a:ext cx="397164" cy="628073"/>
          </a:xfrm>
          <a:prstGeom prst="line">
            <a:avLst/>
          </a:prstGeom>
          <a:ln w="31750">
            <a:solidFill>
              <a:srgbClr val="0D4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4098287" y="3657609"/>
            <a:ext cx="350982" cy="609596"/>
          </a:xfrm>
          <a:prstGeom prst="line">
            <a:avLst/>
          </a:prstGeom>
          <a:ln w="31750">
            <a:solidFill>
              <a:srgbClr val="0D4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959593" y="3842216"/>
            <a:ext cx="0" cy="729668"/>
          </a:xfrm>
          <a:prstGeom prst="line">
            <a:avLst/>
          </a:prstGeom>
          <a:ln w="31750">
            <a:solidFill>
              <a:srgbClr val="0D4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1" y="4451398"/>
            <a:ext cx="1415813" cy="141581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6" y="4744005"/>
            <a:ext cx="1415813" cy="141581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92" y="4543930"/>
            <a:ext cx="1415813" cy="141581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37627" y="3066785"/>
            <a:ext cx="5190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 전국 공공도서관 디지털 자료실과 </a:t>
            </a:r>
            <a:endParaRPr lang="en-US" altLang="ko-KR" dirty="0" smtClean="0">
              <a:solidFill>
                <a:schemeClr val="bg1"/>
              </a:solidFill>
              <a:latin typeface="a가을소풍M" panose="02020600000000000000" pitchFamily="18" charset="-127"/>
              <a:ea typeface="a가을소풍M" panose="02020600000000000000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담당자를 대상으로 한 </a:t>
            </a:r>
            <a:r>
              <a:rPr lang="ko-KR" altLang="en-US" dirty="0" smtClean="0">
                <a:solidFill>
                  <a:srgbClr val="F2AD22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온라인 설문조사</a:t>
            </a:r>
            <a:endParaRPr lang="en-US" altLang="ko-KR" dirty="0" smtClean="0">
              <a:solidFill>
                <a:srgbClr val="F2AD22"/>
              </a:solidFill>
              <a:latin typeface="a가을소풍M" panose="02020600000000000000" pitchFamily="18" charset="-127"/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전수조사</a:t>
            </a:r>
            <a:r>
              <a:rPr lang="en-US" altLang="ko-KR" dirty="0" smtClean="0">
                <a:solidFill>
                  <a:schemeClr val="bg1"/>
                </a:solidFill>
                <a:latin typeface="a가을소풍M" panose="02020600000000000000" pitchFamily="18" charset="-127"/>
                <a:ea typeface="a가을소풍M" panose="02020600000000000000" pitchFamily="18" charset="-127"/>
              </a:rPr>
              <a:t>)</a:t>
            </a:r>
            <a:endParaRPr lang="en-US" altLang="ko-KR" dirty="0">
              <a:solidFill>
                <a:schemeClr val="bg1"/>
              </a:solidFill>
              <a:ea typeface="a가을소풍M" panose="02020600000000000000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ea typeface="a가을소풍M" panose="02020600000000000000" pitchFamily="18" charset="-127"/>
              </a:rPr>
              <a:t>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479606" y="319555"/>
            <a:ext cx="5334596" cy="407023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아래쪽 화살표 36"/>
          <p:cNvSpPr/>
          <p:nvPr/>
        </p:nvSpPr>
        <p:spPr>
          <a:xfrm>
            <a:off x="9103701" y="1298450"/>
            <a:ext cx="146615" cy="30628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아래쪽 화살표 37"/>
          <p:cNvSpPr/>
          <p:nvPr/>
        </p:nvSpPr>
        <p:spPr>
          <a:xfrm>
            <a:off x="9118236" y="2637822"/>
            <a:ext cx="146615" cy="30628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5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7855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1200727" y="5634182"/>
            <a:ext cx="4572000" cy="38792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845127" y="4816763"/>
            <a:ext cx="4572000" cy="38792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131454" y="3573463"/>
            <a:ext cx="4572000" cy="95693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84909" y="290946"/>
            <a:ext cx="4572000" cy="38792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845127" y="3008673"/>
            <a:ext cx="4858327" cy="57272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5056909" y="484909"/>
            <a:ext cx="3209636" cy="143524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10" idx="6"/>
          </p:cNvCxnSpPr>
          <p:nvPr/>
        </p:nvCxnSpPr>
        <p:spPr>
          <a:xfrm flipV="1">
            <a:off x="5703454" y="2777127"/>
            <a:ext cx="2563091" cy="51791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8" idx="6"/>
          </p:cNvCxnSpPr>
          <p:nvPr/>
        </p:nvCxnSpPr>
        <p:spPr>
          <a:xfrm>
            <a:off x="5703454" y="4051932"/>
            <a:ext cx="2655455" cy="6052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6" idx="6"/>
          </p:cNvCxnSpPr>
          <p:nvPr/>
        </p:nvCxnSpPr>
        <p:spPr>
          <a:xfrm flipV="1">
            <a:off x="5417127" y="5010726"/>
            <a:ext cx="2849418" cy="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5" idx="6"/>
          </p:cNvCxnSpPr>
          <p:nvPr/>
        </p:nvCxnSpPr>
        <p:spPr>
          <a:xfrm flipV="1">
            <a:off x="5772727" y="5828145"/>
            <a:ext cx="2493818" cy="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69745" y="1707427"/>
            <a:ext cx="365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실무자의 현장 경험을 통한 </a:t>
            </a:r>
            <a:endParaRPr lang="en-US" altLang="ko-KR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실질적인 자료 수요와 </a:t>
            </a:r>
            <a:endParaRPr lang="en-US" altLang="ko-KR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정보기술 적용 실태 파악</a:t>
            </a:r>
            <a:endParaRPr lang="en-US" altLang="ko-KR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88744" y="3619948"/>
            <a:ext cx="365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스마트화</a:t>
            </a: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시 </a:t>
            </a:r>
            <a:endParaRPr lang="en-US" altLang="ko-KR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실질적으로 </a:t>
            </a:r>
            <a:r>
              <a:rPr lang="ko-KR" altLang="en-US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선결돼야하는</a:t>
            </a: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endParaRPr lang="en-US" altLang="ko-KR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문제 파악</a:t>
            </a:r>
            <a:endParaRPr lang="ko-KR" altLang="en-US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358909" y="1551000"/>
            <a:ext cx="3611418" cy="1226127"/>
          </a:xfrm>
          <a:prstGeom prst="rect">
            <a:avLst/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446654" y="3581401"/>
            <a:ext cx="3029527" cy="999834"/>
          </a:xfrm>
          <a:prstGeom prst="rect">
            <a:avLst/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358909" y="4924139"/>
            <a:ext cx="3029527" cy="999834"/>
          </a:xfrm>
          <a:prstGeom prst="rect">
            <a:avLst/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8047181" y="4952060"/>
            <a:ext cx="365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실무자가 느끼는 실질적</a:t>
            </a:r>
            <a:endParaRPr lang="en-US" altLang="ko-KR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필요성과 실제 적용 가능한</a:t>
            </a:r>
            <a:endParaRPr lang="en-US" altLang="ko-KR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/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기술의 도입 가능성 파악</a:t>
            </a:r>
            <a:endParaRPr lang="ko-KR" altLang="en-US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2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841</Words>
  <Application>Microsoft Office PowerPoint</Application>
  <PresentationFormat>와이드스크린</PresentationFormat>
  <Paragraphs>171</Paragraphs>
  <Slides>17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31" baseType="lpstr">
      <vt:lpstr>맑은 고딕</vt:lpstr>
      <vt:lpstr>12롯데마트드림Light</vt:lpstr>
      <vt:lpstr>메이플스토리</vt:lpstr>
      <vt:lpstr>a가을소풍B</vt:lpstr>
      <vt:lpstr>12롯데마트행복Light</vt:lpstr>
      <vt:lpstr>에스코어 드림 3 Light</vt:lpstr>
      <vt:lpstr>서울남산 장체BL</vt:lpstr>
      <vt:lpstr>a가을소풍M</vt:lpstr>
      <vt:lpstr>Arial</vt:lpstr>
      <vt:lpstr>a장미다방</vt:lpstr>
      <vt:lpstr>서울한강 장체BL</vt:lpstr>
      <vt:lpstr>12롯데마트드림Bold</vt:lpstr>
      <vt:lpstr>12롯데마트행복Bold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성재 유</dc:creator>
  <cp:lastModifiedBy>user</cp:lastModifiedBy>
  <cp:revision>277</cp:revision>
  <dcterms:created xsi:type="dcterms:W3CDTF">2021-10-15T08:05:03Z</dcterms:created>
  <dcterms:modified xsi:type="dcterms:W3CDTF">2023-12-06T12:31:21Z</dcterms:modified>
</cp:coreProperties>
</file>