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93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82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96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30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576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16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654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6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3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23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56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623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9036496" cy="1470025"/>
          </a:xfrm>
        </p:spPr>
        <p:txBody>
          <a:bodyPr>
            <a:normAutofit/>
          </a:bodyPr>
          <a:lstStyle/>
          <a:p>
            <a:pPr fontAlgn="base"/>
            <a:r>
              <a:rPr lang="en-US" altLang="ko-KR" sz="4800" dirty="0" smtClean="0"/>
              <a:t>Das </a:t>
            </a:r>
            <a:r>
              <a:rPr lang="en-US" altLang="ko-KR" sz="4800" dirty="0" smtClean="0"/>
              <a:t>Auto seines </a:t>
            </a:r>
            <a:r>
              <a:rPr lang="en-US" altLang="ko-KR" sz="4800" dirty="0" err="1" smtClean="0"/>
              <a:t>Vaters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1752600"/>
          </a:xfrm>
        </p:spPr>
        <p:txBody>
          <a:bodyPr>
            <a:normAutofit/>
          </a:bodyPr>
          <a:lstStyle/>
          <a:p>
            <a:pPr fontAlgn="base"/>
            <a:r>
              <a:rPr lang="en-US" altLang="ko-KR" dirty="0" err="1"/>
              <a:t>G</a:t>
            </a:r>
            <a:r>
              <a:rPr lang="en-US" altLang="ko-KR" dirty="0" err="1" smtClean="0"/>
              <a:t>enitiv</a:t>
            </a:r>
            <a:endParaRPr lang="en-US" altLang="ko-K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Genitiv</a:t>
            </a:r>
            <a:r>
              <a:rPr lang="en-US" altLang="ko-KR" dirty="0" smtClean="0"/>
              <a:t> 2</a:t>
            </a:r>
            <a:r>
              <a:rPr lang="ko-KR" altLang="en-US" dirty="0" smtClean="0"/>
              <a:t>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C00000"/>
                </a:solidFill>
              </a:rPr>
              <a:t>문법적인 형태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ko-KR" altLang="en-US" dirty="0" smtClean="0"/>
              <a:t>관사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명사에 표시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 smtClean="0">
                <a:solidFill>
                  <a:srgbClr val="C00000"/>
                </a:solidFill>
              </a:rPr>
              <a:t>기능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ko-KR" dirty="0" smtClean="0"/>
              <a:t>… 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(</a:t>
            </a:r>
            <a:r>
              <a:rPr lang="ko-KR" altLang="en-US" dirty="0" smtClean="0"/>
              <a:t>소유</a:t>
            </a:r>
            <a:r>
              <a:rPr lang="en-US" altLang="ko-KR" dirty="0" smtClean="0"/>
              <a:t>) : der Name </a:t>
            </a:r>
            <a:r>
              <a:rPr lang="en-US" altLang="ko-KR" u="sng" dirty="0" smtClean="0">
                <a:solidFill>
                  <a:srgbClr val="FF0000"/>
                </a:solidFill>
              </a:rPr>
              <a:t>der</a:t>
            </a:r>
            <a:r>
              <a:rPr lang="en-US" altLang="ko-KR" u="sng" dirty="0" smtClean="0"/>
              <a:t> Rose</a:t>
            </a:r>
          </a:p>
          <a:p>
            <a:pPr marL="0" indent="0">
              <a:buNone/>
            </a:pPr>
            <a:r>
              <a:rPr lang="ko-KR" altLang="en-US" dirty="0" smtClean="0"/>
              <a:t>격 지배 </a:t>
            </a:r>
            <a:r>
              <a:rPr lang="en-US" altLang="ko-KR" dirty="0" smtClean="0"/>
              <a:t>: </a:t>
            </a:r>
            <a:r>
              <a:rPr lang="en-US" altLang="ko-KR" b="1" dirty="0" err="1" smtClean="0"/>
              <a:t>wegen</a:t>
            </a:r>
            <a:r>
              <a:rPr lang="en-US" altLang="ko-KR" dirty="0" smtClean="0">
                <a:solidFill>
                  <a:srgbClr val="C00000"/>
                </a:solidFill>
              </a:rPr>
              <a:t> </a:t>
            </a:r>
            <a:r>
              <a:rPr lang="en-US" altLang="ko-KR" u="sng" dirty="0" smtClean="0">
                <a:solidFill>
                  <a:srgbClr val="0070C0"/>
                </a:solidFill>
              </a:rPr>
              <a:t>des</a:t>
            </a:r>
            <a:r>
              <a:rPr lang="en-US" altLang="ko-KR" u="sng" dirty="0" smtClean="0"/>
              <a:t> Regen</a:t>
            </a:r>
            <a:r>
              <a:rPr lang="en-US" altLang="ko-KR" u="sng" dirty="0" smtClean="0">
                <a:solidFill>
                  <a:srgbClr val="0070C0"/>
                </a:solidFill>
              </a:rPr>
              <a:t>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5422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929695"/>
              </p:ext>
            </p:extLst>
          </p:nvPr>
        </p:nvGraphicFramePr>
        <p:xfrm>
          <a:off x="92044" y="116632"/>
          <a:ext cx="8928994" cy="6588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0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7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8225">
                <a:tc>
                  <a:txBody>
                    <a:bodyPr/>
                    <a:lstStyle/>
                    <a:p>
                      <a:pPr algn="ctr" latinLnBrk="1"/>
                      <a:endParaRPr lang="en-US" altLang="ko-KR" sz="2000" dirty="0" smtClean="0"/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>
                          <a:solidFill>
                            <a:srgbClr val="0070C0"/>
                          </a:solidFill>
                        </a:rPr>
                        <a:t>M</a:t>
                      </a:r>
                      <a:endParaRPr lang="ko-KR" altLang="en-US" sz="4000" dirty="0"/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ko-KR" altLang="en-US" sz="4000" dirty="0"/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smtClean="0">
                          <a:solidFill>
                            <a:srgbClr val="00CC00"/>
                          </a:solidFill>
                        </a:rPr>
                        <a:t>N</a:t>
                      </a:r>
                      <a:endParaRPr lang="ko-KR" altLang="en-US" sz="4000" dirty="0"/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smtClean="0">
                          <a:solidFill>
                            <a:srgbClr val="FFC000"/>
                          </a:solidFill>
                        </a:rPr>
                        <a:t>Pl</a:t>
                      </a:r>
                      <a:r>
                        <a:rPr lang="en-US" altLang="ko-KR" sz="4000" smtClean="0"/>
                        <a:t>ural</a:t>
                      </a:r>
                      <a:endParaRPr lang="en-US" altLang="ko-KR" sz="4000" dirty="0" smtClean="0"/>
                    </a:p>
                    <a:p>
                      <a:pPr algn="ctr" latinLnBrk="1"/>
                      <a:r>
                        <a:rPr lang="en-US" altLang="ko-KR" sz="4000" dirty="0" smtClean="0"/>
                        <a:t>(</a:t>
                      </a:r>
                      <a:r>
                        <a:rPr lang="ko-KR" altLang="en-US" sz="4000" dirty="0" smtClean="0"/>
                        <a:t>복수</a:t>
                      </a:r>
                      <a:r>
                        <a:rPr lang="en-US" altLang="ko-KR" sz="4000" dirty="0" smtClean="0"/>
                        <a:t>)</a:t>
                      </a:r>
                      <a:endParaRPr lang="ko-KR" altLang="en-US" sz="4000" dirty="0"/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464">
                <a:tc>
                  <a:txBody>
                    <a:bodyPr/>
                    <a:lstStyle/>
                    <a:p>
                      <a:pPr algn="ctr" latinLnBrk="1"/>
                      <a:endParaRPr lang="en-US" altLang="ko-KR" sz="2000" dirty="0" smtClean="0"/>
                    </a:p>
                    <a:p>
                      <a:pPr algn="ctr" latinLnBrk="1"/>
                      <a:endParaRPr lang="en-US" altLang="ko-KR" sz="2800" b="1" dirty="0" smtClean="0"/>
                    </a:p>
                    <a:p>
                      <a:pPr algn="ctr" latinLnBrk="1"/>
                      <a:r>
                        <a:rPr lang="ko-KR" altLang="en-US" sz="2800" b="1" dirty="0" smtClean="0"/>
                        <a:t>정관사</a:t>
                      </a:r>
                      <a:endParaRPr lang="en-US" altLang="ko-KR" sz="2800" b="1" dirty="0" smtClean="0"/>
                    </a:p>
                    <a:p>
                      <a:pPr algn="ctr" latinLnBrk="1"/>
                      <a:endParaRPr lang="ko-KR" altLang="en-US" sz="2600" b="1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6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800" b="1" dirty="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b="1" dirty="0" smtClean="0">
                          <a:latin typeface="+mn-ea"/>
                          <a:ea typeface="+mn-ea"/>
                        </a:rPr>
                        <a:t>부정관사</a:t>
                      </a:r>
                    </a:p>
                    <a:p>
                      <a:pPr algn="ctr" latinLnBrk="1"/>
                      <a:endParaRPr lang="en-US" altLang="ko-KR" sz="2800" dirty="0" smtClean="0"/>
                    </a:p>
                  </a:txBody>
                  <a:tcPr>
                    <a:solidFill>
                      <a:srgbClr val="EEE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dirty="0"/>
                    </a:p>
                  </a:txBody>
                  <a:tcPr>
                    <a:solidFill>
                      <a:srgbClr val="EEE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dirty="0"/>
                    </a:p>
                  </a:txBody>
                  <a:tcPr>
                    <a:solidFill>
                      <a:srgbClr val="EEE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dirty="0"/>
                    </a:p>
                  </a:txBody>
                  <a:tcPr>
                    <a:solidFill>
                      <a:srgbClr val="EEE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dirty="0"/>
                    </a:p>
                  </a:txBody>
                  <a:tcPr>
                    <a:solidFill>
                      <a:srgbClr val="EEE2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53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800" b="1" dirty="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b="1" dirty="0" err="1" smtClean="0"/>
                        <a:t>소유관사</a:t>
                      </a:r>
                      <a:endParaRPr lang="en-US" altLang="ko-KR" sz="2800" b="1" dirty="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800" b="1" dirty="0" err="1" smtClean="0">
                          <a:latin typeface="+mn-ea"/>
                          <a:ea typeface="+mn-ea"/>
                        </a:rPr>
                        <a:t>mein</a:t>
                      </a:r>
                      <a:r>
                        <a:rPr lang="en-US" altLang="ko-KR" sz="2800" b="1" dirty="0" smtClean="0">
                          <a:latin typeface="+mn-ea"/>
                          <a:ea typeface="+mn-ea"/>
                        </a:rPr>
                        <a:t>-</a:t>
                      </a:r>
                      <a:endParaRPr lang="ko-KR" altLang="en-US" sz="28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2800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smtClean="0"/>
                    </a:p>
                    <a:p>
                      <a:pPr algn="ctr" latinLnBrk="1"/>
                      <a:endParaRPr lang="en-US" altLang="ko-KR" sz="1000" smtClean="0"/>
                    </a:p>
                    <a:p>
                      <a:pPr algn="ctr"/>
                      <a:endParaRPr lang="ko-KR" alt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52765" y="1476157"/>
            <a:ext cx="173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rgbClr val="0070C0"/>
                </a:solidFill>
              </a:rPr>
              <a:t>der</a:t>
            </a:r>
          </a:p>
          <a:p>
            <a:pPr algn="ctr"/>
            <a:r>
              <a:rPr lang="en-US" altLang="ko-KR" sz="4800" dirty="0" smtClean="0">
                <a:solidFill>
                  <a:srgbClr val="0070C0"/>
                </a:solidFill>
              </a:rPr>
              <a:t>d</a:t>
            </a:r>
            <a:r>
              <a:rPr lang="en-US" altLang="ko-KR" sz="4800" b="1" dirty="0" smtClean="0">
                <a:solidFill>
                  <a:srgbClr val="0070C0"/>
                </a:solidFill>
              </a:rPr>
              <a:t>es</a:t>
            </a:r>
            <a:endParaRPr lang="ko-KR" altLang="en-US" sz="4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13937" y="1476157"/>
            <a:ext cx="1932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rgbClr val="FF0000"/>
                </a:solidFill>
              </a:rPr>
              <a:t>die</a:t>
            </a:r>
          </a:p>
          <a:p>
            <a:pPr algn="ctr"/>
            <a:r>
              <a:rPr lang="en-US" altLang="ko-KR" sz="4800" dirty="0" smtClean="0">
                <a:solidFill>
                  <a:srgbClr val="FF0000"/>
                </a:solidFill>
              </a:rPr>
              <a:t>d</a:t>
            </a:r>
            <a:r>
              <a:rPr lang="en-US" altLang="ko-KR" sz="4800" b="1" dirty="0" smtClean="0">
                <a:solidFill>
                  <a:srgbClr val="FF0000"/>
                </a:solidFill>
              </a:rPr>
              <a:t>er</a:t>
            </a:r>
            <a:endParaRPr lang="en-US" altLang="ko-KR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5893" y="1476157"/>
            <a:ext cx="16506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rgbClr val="00B050"/>
                </a:solidFill>
              </a:rPr>
              <a:t>das</a:t>
            </a:r>
          </a:p>
          <a:p>
            <a:pPr algn="ctr"/>
            <a:r>
              <a:rPr lang="en-US" altLang="ko-KR" sz="4800" dirty="0" smtClean="0">
                <a:solidFill>
                  <a:srgbClr val="00B050"/>
                </a:solidFill>
              </a:rPr>
              <a:t>d</a:t>
            </a:r>
            <a:r>
              <a:rPr lang="en-US" altLang="ko-KR" sz="4800" b="1" dirty="0" smtClean="0">
                <a:solidFill>
                  <a:srgbClr val="00B050"/>
                </a:solidFill>
              </a:rPr>
              <a:t>es</a:t>
            </a:r>
            <a:endParaRPr lang="en-US" altLang="ko-KR" sz="48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6535" y="1467207"/>
            <a:ext cx="1872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rgbClr val="FFC000"/>
                </a:solidFill>
              </a:rPr>
              <a:t>die</a:t>
            </a:r>
          </a:p>
          <a:p>
            <a:pPr algn="ctr"/>
            <a:r>
              <a:rPr lang="en-US" altLang="ko-KR" sz="4800" dirty="0" smtClean="0">
                <a:solidFill>
                  <a:srgbClr val="FFC000"/>
                </a:solidFill>
              </a:rPr>
              <a:t>d</a:t>
            </a:r>
            <a:r>
              <a:rPr lang="en-US" altLang="ko-KR" sz="4800" b="1" dirty="0" smtClean="0">
                <a:solidFill>
                  <a:srgbClr val="FFC000"/>
                </a:solidFill>
              </a:rPr>
              <a:t>er</a:t>
            </a:r>
            <a:endParaRPr lang="en-US" altLang="ko-KR" sz="4800" b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2124" y="3081794"/>
            <a:ext cx="173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err="1" smtClean="0">
                <a:solidFill>
                  <a:srgbClr val="0070C0"/>
                </a:solidFill>
              </a:rPr>
              <a:t>ein</a:t>
            </a:r>
            <a:endParaRPr lang="en-US" altLang="ko-KR" sz="4800" dirty="0" smtClean="0">
              <a:solidFill>
                <a:srgbClr val="0070C0"/>
              </a:solidFill>
            </a:endParaRPr>
          </a:p>
          <a:p>
            <a:pPr algn="ctr"/>
            <a:r>
              <a:rPr lang="en-US" altLang="ko-KR" sz="4800" dirty="0" err="1" smtClean="0">
                <a:solidFill>
                  <a:srgbClr val="0070C0"/>
                </a:solidFill>
              </a:rPr>
              <a:t>ein</a:t>
            </a:r>
            <a:r>
              <a:rPr lang="en-US" altLang="ko-KR" sz="4800" b="1" dirty="0" err="1" smtClean="0">
                <a:solidFill>
                  <a:srgbClr val="0070C0"/>
                </a:solidFill>
              </a:rPr>
              <a:t>es</a:t>
            </a:r>
            <a:endParaRPr lang="ko-KR" altLang="en-US" sz="48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9922" y="3081794"/>
            <a:ext cx="1932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err="1" smtClean="0">
                <a:solidFill>
                  <a:srgbClr val="FF0000"/>
                </a:solidFill>
              </a:rPr>
              <a:t>eine</a:t>
            </a:r>
            <a:endParaRPr lang="en-US" altLang="ko-KR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4800" dirty="0" err="1" smtClean="0">
                <a:solidFill>
                  <a:srgbClr val="FF0000"/>
                </a:solidFill>
              </a:rPr>
              <a:t>ein</a:t>
            </a:r>
            <a:r>
              <a:rPr lang="en-US" altLang="ko-KR" sz="4800" b="1" dirty="0" err="1" smtClean="0">
                <a:solidFill>
                  <a:srgbClr val="FF0000"/>
                </a:solidFill>
              </a:rPr>
              <a:t>er</a:t>
            </a:r>
            <a:endParaRPr lang="en-US" altLang="ko-KR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65465" y="3054767"/>
            <a:ext cx="16506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err="1" smtClean="0">
                <a:solidFill>
                  <a:srgbClr val="00CC00"/>
                </a:solidFill>
              </a:rPr>
              <a:t>ein</a:t>
            </a:r>
            <a:endParaRPr lang="en-US" altLang="ko-KR" sz="4800" dirty="0" smtClean="0">
              <a:solidFill>
                <a:srgbClr val="00CC00"/>
              </a:solidFill>
            </a:endParaRPr>
          </a:p>
          <a:p>
            <a:pPr algn="ctr"/>
            <a:r>
              <a:rPr lang="en-US" altLang="ko-KR" sz="4800" dirty="0" err="1" smtClean="0">
                <a:solidFill>
                  <a:srgbClr val="00CC00"/>
                </a:solidFill>
              </a:rPr>
              <a:t>ein</a:t>
            </a:r>
            <a:r>
              <a:rPr lang="en-US" altLang="ko-KR" sz="4800" b="1" dirty="0" err="1" smtClean="0">
                <a:solidFill>
                  <a:srgbClr val="00CC00"/>
                </a:solidFill>
              </a:rPr>
              <a:t>es</a:t>
            </a:r>
            <a:endParaRPr lang="en-US" altLang="ko-KR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187625" y="3081794"/>
            <a:ext cx="17900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rgbClr val="FFC000"/>
                </a:solidFill>
              </a:rPr>
              <a:t>--</a:t>
            </a:r>
          </a:p>
          <a:p>
            <a:pPr algn="ctr"/>
            <a:r>
              <a:rPr lang="en-US" altLang="ko-KR" sz="4800" dirty="0" smtClean="0">
                <a:solidFill>
                  <a:srgbClr val="FFC000"/>
                </a:solidFill>
              </a:rPr>
              <a:t>--</a:t>
            </a:r>
            <a:endParaRPr lang="en-US" altLang="ko-KR" sz="4800" dirty="0">
              <a:solidFill>
                <a:srgbClr val="FFC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40963" y="4948968"/>
            <a:ext cx="1954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err="1" smtClean="0">
                <a:solidFill>
                  <a:srgbClr val="0070C0"/>
                </a:solidFill>
              </a:rPr>
              <a:t>mein</a:t>
            </a:r>
            <a:endParaRPr lang="en-US" altLang="ko-KR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altLang="ko-KR" sz="4000" dirty="0" err="1" smtClean="0">
                <a:solidFill>
                  <a:srgbClr val="0070C0"/>
                </a:solidFill>
              </a:rPr>
              <a:t>mein</a:t>
            </a:r>
            <a:r>
              <a:rPr lang="en-US" altLang="ko-KR" sz="4000" b="1" dirty="0" err="1" smtClean="0">
                <a:solidFill>
                  <a:srgbClr val="0070C0"/>
                </a:solidFill>
              </a:rPr>
              <a:t>es</a:t>
            </a:r>
            <a:endParaRPr lang="ko-KR" altLang="en-US" sz="40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60266" y="4936461"/>
            <a:ext cx="1954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err="1" smtClean="0">
                <a:solidFill>
                  <a:srgbClr val="FF0000"/>
                </a:solidFill>
              </a:rPr>
              <a:t>meine</a:t>
            </a:r>
            <a:endParaRPr lang="en-US" altLang="ko-KR" sz="40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4000" dirty="0" err="1" smtClean="0">
                <a:solidFill>
                  <a:srgbClr val="FF0000"/>
                </a:solidFill>
              </a:rPr>
              <a:t>mein</a:t>
            </a:r>
            <a:r>
              <a:rPr lang="en-US" altLang="ko-KR" sz="4000" b="1" dirty="0" err="1" smtClean="0">
                <a:solidFill>
                  <a:srgbClr val="FF0000"/>
                </a:solidFill>
              </a:rPr>
              <a:t>er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44138" y="4939366"/>
            <a:ext cx="1954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err="1" smtClean="0">
                <a:solidFill>
                  <a:srgbClr val="00B050"/>
                </a:solidFill>
              </a:rPr>
              <a:t>mein</a:t>
            </a:r>
            <a:endParaRPr lang="en-US" altLang="ko-KR" sz="4000" dirty="0" smtClean="0">
              <a:solidFill>
                <a:srgbClr val="00B050"/>
              </a:solidFill>
            </a:endParaRPr>
          </a:p>
          <a:p>
            <a:pPr algn="ctr"/>
            <a:r>
              <a:rPr lang="en-US" altLang="ko-KR" sz="4000" dirty="0" err="1" smtClean="0">
                <a:solidFill>
                  <a:srgbClr val="00B050"/>
                </a:solidFill>
              </a:rPr>
              <a:t>mein</a:t>
            </a:r>
            <a:r>
              <a:rPr lang="en-US" altLang="ko-KR" sz="4000" b="1" dirty="0" err="1" smtClean="0">
                <a:solidFill>
                  <a:srgbClr val="00B050"/>
                </a:solidFill>
              </a:rPr>
              <a:t>es</a:t>
            </a:r>
            <a:endParaRPr lang="ko-KR" altLang="en-US" sz="40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93161" y="4912339"/>
            <a:ext cx="1954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err="1" smtClean="0">
                <a:solidFill>
                  <a:srgbClr val="FFC000"/>
                </a:solidFill>
              </a:rPr>
              <a:t>meine</a:t>
            </a:r>
            <a:endParaRPr lang="en-US" altLang="ko-KR" sz="4000" dirty="0" smtClean="0">
              <a:solidFill>
                <a:srgbClr val="FFC000"/>
              </a:solidFill>
            </a:endParaRPr>
          </a:p>
          <a:p>
            <a:pPr algn="ctr"/>
            <a:r>
              <a:rPr lang="en-US" altLang="ko-KR" sz="4000" dirty="0" err="1" smtClean="0">
                <a:solidFill>
                  <a:srgbClr val="FFC000"/>
                </a:solidFill>
              </a:rPr>
              <a:t>mein</a:t>
            </a:r>
            <a:r>
              <a:rPr lang="en-US" altLang="ko-KR" sz="4000" b="1" dirty="0" err="1" smtClean="0">
                <a:solidFill>
                  <a:srgbClr val="FFC000"/>
                </a:solidFill>
              </a:rPr>
              <a:t>er</a:t>
            </a:r>
            <a:endParaRPr lang="ko-KR" alt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74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5832648"/>
          </a:xfrm>
        </p:spPr>
        <p:txBody>
          <a:bodyPr/>
          <a:lstStyle/>
          <a:p>
            <a:r>
              <a:rPr lang="en-US" altLang="ko-KR" sz="4000" dirty="0" err="1" smtClean="0">
                <a:solidFill>
                  <a:srgbClr val="0070C0"/>
                </a:solidFill>
              </a:rPr>
              <a:t>Vater</a:t>
            </a:r>
            <a:r>
              <a:rPr lang="en-US" altLang="ko-KR" sz="4000" dirty="0" smtClean="0"/>
              <a:t>  	</a:t>
            </a:r>
            <a:r>
              <a:rPr lang="en-US" altLang="ko-KR" sz="4000" dirty="0" smtClean="0">
                <a:solidFill>
                  <a:srgbClr val="0070C0"/>
                </a:solidFill>
              </a:rPr>
              <a:t>m.</a:t>
            </a:r>
            <a:r>
              <a:rPr lang="en-US" altLang="ko-KR" sz="4000" dirty="0" smtClean="0"/>
              <a:t> -s  </a:t>
            </a:r>
            <a:r>
              <a:rPr lang="en-US" altLang="ko-KR" sz="4000" b="1" strike="sngStrike" dirty="0" smtClean="0"/>
              <a:t>″</a:t>
            </a:r>
          </a:p>
          <a:p>
            <a:pPr marL="0" indent="0">
              <a:buNone/>
            </a:pPr>
            <a:r>
              <a:rPr lang="en-US" altLang="ko-KR" sz="4000" dirty="0" smtClean="0"/>
              <a:t>der </a:t>
            </a:r>
            <a:r>
              <a:rPr lang="en-US" altLang="ko-KR" sz="4000" dirty="0" err="1" smtClean="0"/>
              <a:t>Vater</a:t>
            </a:r>
            <a:r>
              <a:rPr lang="en-US" altLang="ko-KR" sz="4000" dirty="0" smtClean="0"/>
              <a:t> 	des </a:t>
            </a:r>
            <a:r>
              <a:rPr lang="en-US" altLang="ko-KR" sz="4000" dirty="0" err="1" smtClean="0"/>
              <a:t>Vaters</a:t>
            </a:r>
            <a:r>
              <a:rPr lang="en-US" altLang="ko-KR" sz="4000" dirty="0" smtClean="0"/>
              <a:t> 		die </a:t>
            </a:r>
            <a:r>
              <a:rPr lang="en-US" altLang="ko-KR" sz="4000" dirty="0" err="1" smtClean="0"/>
              <a:t>Väter</a:t>
            </a:r>
            <a:endParaRPr lang="en-US" altLang="ko-KR" sz="4000" dirty="0" smtClean="0"/>
          </a:p>
          <a:p>
            <a:pPr marL="0" indent="0">
              <a:buNone/>
            </a:pPr>
            <a:endParaRPr lang="en-US" altLang="ko-KR" sz="4000" dirty="0"/>
          </a:p>
          <a:p>
            <a:r>
              <a:rPr lang="en-US" altLang="ko-KR" sz="4000" dirty="0" smtClean="0">
                <a:solidFill>
                  <a:srgbClr val="00B050"/>
                </a:solidFill>
              </a:rPr>
              <a:t>Kind</a:t>
            </a:r>
            <a:r>
              <a:rPr lang="en-US" altLang="ko-KR" sz="4000" dirty="0" smtClean="0"/>
              <a:t> 		</a:t>
            </a:r>
            <a:r>
              <a:rPr lang="en-US" altLang="ko-KR" sz="4000" dirty="0" smtClean="0">
                <a:solidFill>
                  <a:srgbClr val="00B050"/>
                </a:solidFill>
              </a:rPr>
              <a:t>n</a:t>
            </a:r>
            <a:r>
              <a:rPr lang="en-US" altLang="ko-KR" sz="4000" dirty="0" smtClean="0"/>
              <a:t>. -</a:t>
            </a:r>
            <a:r>
              <a:rPr lang="en-US" altLang="ko-KR" sz="4000" dirty="0" err="1" smtClean="0"/>
              <a:t>es</a:t>
            </a:r>
            <a:r>
              <a:rPr lang="en-US" altLang="ko-KR" sz="4000" dirty="0" smtClean="0"/>
              <a:t> </a:t>
            </a:r>
            <a:r>
              <a:rPr lang="en-US" altLang="ko-KR" sz="4000" dirty="0"/>
              <a:t>-</a:t>
            </a:r>
            <a:r>
              <a:rPr lang="en-US" altLang="ko-KR" sz="4000" dirty="0" err="1" smtClean="0"/>
              <a:t>er</a:t>
            </a:r>
            <a:endParaRPr lang="en-US" altLang="ko-KR" sz="4000" dirty="0" smtClean="0"/>
          </a:p>
          <a:p>
            <a:pPr marL="0" indent="0">
              <a:buNone/>
            </a:pPr>
            <a:r>
              <a:rPr lang="de-DE" altLang="ko-KR" sz="4000" dirty="0"/>
              <a:t>das Kind </a:t>
            </a:r>
            <a:r>
              <a:rPr lang="de-DE" altLang="ko-KR" sz="4000" dirty="0" smtClean="0"/>
              <a:t>	des </a:t>
            </a:r>
            <a:r>
              <a:rPr lang="de-DE" altLang="ko-KR" sz="4000" dirty="0"/>
              <a:t>Kindes </a:t>
            </a:r>
            <a:r>
              <a:rPr lang="de-DE" altLang="ko-KR" sz="4000" dirty="0" smtClean="0"/>
              <a:t>		die </a:t>
            </a:r>
            <a:r>
              <a:rPr lang="de-DE" altLang="ko-KR" sz="4000" dirty="0"/>
              <a:t>Kinder</a:t>
            </a:r>
          </a:p>
          <a:p>
            <a:endParaRPr lang="en-US" altLang="ko-KR" sz="4000" dirty="0" smtClean="0"/>
          </a:p>
          <a:p>
            <a:r>
              <a:rPr lang="en-US" altLang="ko-KR" sz="4000" dirty="0" smtClean="0">
                <a:solidFill>
                  <a:srgbClr val="FF0000"/>
                </a:solidFill>
              </a:rPr>
              <a:t>Mutter</a:t>
            </a:r>
            <a:r>
              <a:rPr lang="en-US" altLang="ko-KR" sz="4000" dirty="0" smtClean="0"/>
              <a:t> 	</a:t>
            </a:r>
            <a:r>
              <a:rPr lang="en-US" altLang="ko-KR" sz="4000" dirty="0" smtClean="0">
                <a:solidFill>
                  <a:srgbClr val="FF0000"/>
                </a:solidFill>
              </a:rPr>
              <a:t>f.</a:t>
            </a:r>
            <a:r>
              <a:rPr lang="en-US" altLang="ko-KR" sz="4000" dirty="0" smtClean="0"/>
              <a:t> </a:t>
            </a:r>
            <a:r>
              <a:rPr lang="en-US" altLang="ko-KR" sz="4000" b="1" strike="sngStrike" dirty="0" smtClean="0"/>
              <a:t>″</a:t>
            </a:r>
          </a:p>
          <a:p>
            <a:pPr marL="0" indent="0">
              <a:buNone/>
            </a:pPr>
            <a:r>
              <a:rPr lang="de-DE" altLang="ko-KR" sz="4000" dirty="0"/>
              <a:t>die Mutter </a:t>
            </a:r>
            <a:r>
              <a:rPr lang="de-DE" altLang="ko-KR" sz="4000" dirty="0" smtClean="0"/>
              <a:t>	der </a:t>
            </a:r>
            <a:r>
              <a:rPr lang="de-DE" altLang="ko-KR" sz="4000" dirty="0"/>
              <a:t>Mutter </a:t>
            </a:r>
            <a:r>
              <a:rPr lang="de-DE" altLang="ko-KR" sz="4000" dirty="0" smtClean="0"/>
              <a:t>		die </a:t>
            </a:r>
            <a:r>
              <a:rPr lang="de-DE" altLang="ko-KR" sz="4000" dirty="0"/>
              <a:t>Mütter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552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4400" dirty="0" smtClean="0"/>
              <a:t>아버지의 회사</a:t>
            </a:r>
            <a:endParaRPr lang="en-US" altLang="ko-KR" sz="4400" b="1" strike="sngStrike" dirty="0" smtClean="0"/>
          </a:p>
          <a:p>
            <a:pPr marL="0" indent="0">
              <a:buNone/>
            </a:pPr>
            <a:r>
              <a:rPr lang="en-US" altLang="ko-KR" sz="4400" dirty="0" smtClean="0"/>
              <a:t>die Firma d</a:t>
            </a:r>
            <a:r>
              <a:rPr lang="en-US" altLang="ko-KR" sz="4400" b="1" dirty="0" smtClean="0"/>
              <a:t>es</a:t>
            </a:r>
            <a:r>
              <a:rPr lang="en-US" altLang="ko-KR" sz="4400" dirty="0" smtClean="0"/>
              <a:t> </a:t>
            </a:r>
            <a:r>
              <a:rPr lang="en-US" altLang="ko-KR" sz="4400" dirty="0" err="1" smtClean="0"/>
              <a:t>Vater</a:t>
            </a:r>
            <a:r>
              <a:rPr lang="en-US" altLang="ko-KR" sz="4400" b="1" dirty="0" err="1" smtClean="0">
                <a:solidFill>
                  <a:srgbClr val="0070C0"/>
                </a:solidFill>
              </a:rPr>
              <a:t>s</a:t>
            </a:r>
            <a:endParaRPr lang="en-US" altLang="ko-KR" sz="4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ko-KR" sz="4400" dirty="0" smtClean="0"/>
              <a:t>die </a:t>
            </a:r>
            <a:r>
              <a:rPr lang="en-US" altLang="ko-KR" sz="4400" dirty="0"/>
              <a:t>Firma </a:t>
            </a:r>
            <a:r>
              <a:rPr lang="en-US" altLang="ko-KR" sz="4400" dirty="0" smtClean="0"/>
              <a:t>von </a:t>
            </a:r>
            <a:r>
              <a:rPr lang="en-US" altLang="ko-KR" sz="4400" dirty="0" err="1" smtClean="0"/>
              <a:t>dem</a:t>
            </a:r>
            <a:r>
              <a:rPr lang="en-US" altLang="ko-KR" sz="4400" dirty="0" smtClean="0"/>
              <a:t> </a:t>
            </a:r>
            <a:r>
              <a:rPr lang="en-US" altLang="ko-KR" sz="4400" dirty="0" err="1" smtClean="0"/>
              <a:t>Vater</a:t>
            </a:r>
            <a:endParaRPr lang="en-US" altLang="ko-KR" sz="4400" b="1" dirty="0">
              <a:solidFill>
                <a:srgbClr val="0070C0"/>
              </a:solidFill>
            </a:endParaRPr>
          </a:p>
          <a:p>
            <a:r>
              <a:rPr lang="ko-KR" altLang="en-US" sz="4400" dirty="0" smtClean="0"/>
              <a:t>내 아이의 방</a:t>
            </a:r>
            <a:endParaRPr lang="en-US" altLang="ko-KR" sz="4400" dirty="0" smtClean="0"/>
          </a:p>
          <a:p>
            <a:pPr marL="0" indent="0">
              <a:buNone/>
            </a:pPr>
            <a:r>
              <a:rPr lang="en-US" altLang="ko-KR" sz="4400" dirty="0" smtClean="0"/>
              <a:t>das Zimmer </a:t>
            </a:r>
            <a:r>
              <a:rPr lang="en-US" altLang="ko-KR" sz="4400" dirty="0" err="1" smtClean="0"/>
              <a:t>mein</a:t>
            </a:r>
            <a:r>
              <a:rPr lang="en-US" altLang="ko-KR" sz="4400" b="1" dirty="0" err="1" smtClean="0"/>
              <a:t>es</a:t>
            </a:r>
            <a:r>
              <a:rPr lang="en-US" altLang="ko-KR" sz="4400" dirty="0" smtClean="0"/>
              <a:t> </a:t>
            </a:r>
            <a:r>
              <a:rPr lang="en-US" altLang="ko-KR" sz="4400" dirty="0" err="1" smtClean="0"/>
              <a:t>Kind</a:t>
            </a:r>
            <a:r>
              <a:rPr lang="en-US" altLang="ko-KR" sz="4400" b="1" dirty="0" err="1" smtClean="0">
                <a:solidFill>
                  <a:srgbClr val="0070C0"/>
                </a:solidFill>
              </a:rPr>
              <a:t>es</a:t>
            </a:r>
            <a:endParaRPr lang="en-US" altLang="ko-KR" sz="4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ko-KR" sz="4400" dirty="0" smtClean="0"/>
              <a:t>das Zimmer von </a:t>
            </a:r>
            <a:r>
              <a:rPr lang="en-US" altLang="ko-KR" sz="4400" dirty="0" err="1" smtClean="0"/>
              <a:t>meinem</a:t>
            </a:r>
            <a:r>
              <a:rPr lang="en-US" altLang="ko-KR" sz="4400" dirty="0" smtClean="0"/>
              <a:t> Kind</a:t>
            </a:r>
          </a:p>
          <a:p>
            <a:r>
              <a:rPr lang="ko-KR" altLang="en-US" sz="4400" dirty="0" smtClean="0"/>
              <a:t>어머니의 소망</a:t>
            </a:r>
            <a:endParaRPr lang="en-US" altLang="ko-KR" sz="4400" dirty="0" smtClean="0"/>
          </a:p>
          <a:p>
            <a:pPr marL="0" indent="0">
              <a:buNone/>
            </a:pPr>
            <a:r>
              <a:rPr lang="en-US" altLang="ko-KR" sz="4400" dirty="0" smtClean="0"/>
              <a:t>der </a:t>
            </a:r>
            <a:r>
              <a:rPr lang="en-US" altLang="ko-KR" sz="4400" dirty="0" err="1" smtClean="0"/>
              <a:t>Wunsch</a:t>
            </a:r>
            <a:r>
              <a:rPr lang="en-US" altLang="ko-KR" sz="4400" dirty="0" smtClean="0"/>
              <a:t> </a:t>
            </a:r>
            <a:r>
              <a:rPr lang="en-US" altLang="ko-KR" sz="4400" dirty="0" err="1" smtClean="0"/>
              <a:t>mein</a:t>
            </a:r>
            <a:r>
              <a:rPr lang="en-US" altLang="ko-KR" sz="4400" b="1" dirty="0" err="1" smtClean="0"/>
              <a:t>er</a:t>
            </a:r>
            <a:r>
              <a:rPr lang="en-US" altLang="ko-KR" sz="4400" dirty="0" smtClean="0"/>
              <a:t> Mutter</a:t>
            </a:r>
          </a:p>
          <a:p>
            <a:pPr marL="0" indent="0">
              <a:buNone/>
            </a:pPr>
            <a:r>
              <a:rPr lang="en-US" altLang="ko-KR" sz="4400" dirty="0" smtClean="0"/>
              <a:t>der </a:t>
            </a:r>
            <a:r>
              <a:rPr lang="en-US" altLang="ko-KR" sz="4400" dirty="0" err="1" smtClean="0"/>
              <a:t>Wunsch</a:t>
            </a:r>
            <a:r>
              <a:rPr lang="en-US" altLang="ko-KR" sz="4400" dirty="0" smtClean="0"/>
              <a:t> von </a:t>
            </a:r>
            <a:r>
              <a:rPr lang="en-US" altLang="ko-KR" sz="4400" dirty="0" err="1" smtClean="0"/>
              <a:t>meiner</a:t>
            </a:r>
            <a:r>
              <a:rPr lang="en-US" altLang="ko-KR" sz="4400" dirty="0" smtClean="0"/>
              <a:t> Mutter</a:t>
            </a:r>
          </a:p>
          <a:p>
            <a:pPr marL="0" indent="0">
              <a:buNone/>
            </a:pPr>
            <a:endParaRPr lang="en-US" altLang="ko-KR" sz="4400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256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PMingLiU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148</Words>
  <Application>Microsoft Office PowerPoint</Application>
  <PresentationFormat>화면 슬라이드 쇼(4:3)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Das Auto seines Vaters</vt:lpstr>
      <vt:lpstr>Genitiv 2격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</cp:lastModifiedBy>
  <cp:revision>164</cp:revision>
  <dcterms:created xsi:type="dcterms:W3CDTF">2014-02-21T17:32:59Z</dcterms:created>
  <dcterms:modified xsi:type="dcterms:W3CDTF">2024-06-01T11:24:59Z</dcterms:modified>
  <cp:version>1000.0000.01</cp:version>
</cp:coreProperties>
</file>