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9" r:id="rId2"/>
    <p:sldId id="322" r:id="rId3"/>
    <p:sldId id="323" r:id="rId4"/>
    <p:sldId id="313" r:id="rId5"/>
    <p:sldId id="325" r:id="rId6"/>
    <p:sldId id="326" r:id="rId7"/>
  </p:sldIdLst>
  <p:sldSz cx="9906000" cy="6858000" type="A4"/>
  <p:notesSz cx="6864350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B4A"/>
    <a:srgbClr val="5C2E00"/>
    <a:srgbClr val="262626"/>
    <a:srgbClr val="5F5F5F"/>
    <a:srgbClr val="000000"/>
    <a:srgbClr val="FFFFFF"/>
    <a:srgbClr val="C91C1D"/>
    <a:srgbClr val="404F21"/>
    <a:srgbClr val="C7A913"/>
    <a:srgbClr val="E8C5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6437" autoAdjust="0"/>
  </p:normalViewPr>
  <p:slideViewPr>
    <p:cSldViewPr>
      <p:cViewPr varScale="1">
        <p:scale>
          <a:sx n="81" d="100"/>
          <a:sy n="81" d="100"/>
        </p:scale>
        <p:origin x="427" y="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F25F4E48-68E1-4BB1-9CA5-6A6E30F3E36D}" type="datetimeFigureOut">
              <a:rPr lang="ko-KR" altLang="en-US" smtClean="0"/>
              <a:t>2019-04-13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749300"/>
            <a:ext cx="5413375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435" y="4748332"/>
            <a:ext cx="5491480" cy="4498420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821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6C5A4F86-C80D-4A48-8852-DE65FD957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4895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5A4F86-C80D-4A48-8852-DE65FD957FC8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4453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5A4F86-C80D-4A48-8852-DE65FD957FC8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9815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E3D-863A-43CB-A884-1242DF398EC5}" type="datetime1">
              <a:rPr lang="ko-KR" altLang="en-US" smtClean="0"/>
              <a:t>2019-04-13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4E17-EA00-48D7-9432-ACBDEAD517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4840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0B2D7-714F-4D76-B2E7-D7729ABE2C84}" type="datetime1">
              <a:rPr lang="ko-KR" altLang="en-US" smtClean="0"/>
              <a:t>2019-04-13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4E17-EA00-48D7-9432-ACBDEAD517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686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B1DC-7E93-4497-ACA5-CE4AF36E7D1D}" type="datetime1">
              <a:rPr lang="ko-KR" altLang="en-US" smtClean="0"/>
              <a:t>2019-04-13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4E17-EA00-48D7-9432-ACBDEAD517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1782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03D3B-1B0B-4A9B-B790-BF43EB89F049}" type="datetime1">
              <a:rPr lang="ko-KR" altLang="en-US" smtClean="0"/>
              <a:t>2019-04-13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4E17-EA00-48D7-9432-ACBDEAD517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372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11A7-C6D3-490F-821D-A0C98B660A08}" type="datetime1">
              <a:rPr lang="ko-KR" altLang="en-US" smtClean="0"/>
              <a:t>2019-04-13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4E17-EA00-48D7-9432-ACBDEAD517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8104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5AC88-F925-41B5-A4A7-FC60F7B0CC2F}" type="datetime1">
              <a:rPr lang="ko-KR" altLang="en-US" smtClean="0"/>
              <a:t>2019-04-13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4E17-EA00-48D7-9432-ACBDEAD517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5419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CAED-637F-4EC1-8E27-0F525DE32356}" type="datetime1">
              <a:rPr lang="ko-KR" altLang="en-US" smtClean="0"/>
              <a:t>2019-04-13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4E17-EA00-48D7-9432-ACBDEAD517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822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90B3-2C5D-4008-A706-4145971C83B6}" type="datetime1">
              <a:rPr lang="ko-KR" altLang="en-US" smtClean="0"/>
              <a:t>2019-04-13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4E17-EA00-48D7-9432-ACBDEAD517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83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8F3-7B67-4102-8A36-7F9EBBA5AE07}" type="datetime1">
              <a:rPr lang="ko-KR" altLang="en-US" smtClean="0"/>
              <a:t>2019-04-13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574866" y="649673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C4E17-EA00-48D7-9432-ACBDEAD517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5482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ECC5-0CB1-41FE-BAF2-1D0BF715A667}" type="datetime1">
              <a:rPr lang="ko-KR" altLang="en-US" smtClean="0"/>
              <a:t>2019-04-13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4E17-EA00-48D7-9432-ACBDEAD517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499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CA17-F180-4044-9C8C-BEE3E4F0C329}" type="datetime1">
              <a:rPr lang="ko-KR" altLang="en-US" smtClean="0"/>
              <a:t>2019-04-13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C4E17-EA00-48D7-9432-ACBDEAD517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249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6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D15B6-D266-437C-830B-8FB748F7AFCF}" type="datetime1">
              <a:rPr lang="ko-KR" altLang="en-US" smtClean="0"/>
              <a:t>2019-04-13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574866" y="649673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C4E17-EA00-48D7-9432-ACBDEAD5179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-87560" y="6830702"/>
            <a:ext cx="10081120" cy="86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90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-_0eocsmbw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J-_0eocsmbw?feature=oembed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280592" y="1268760"/>
            <a:ext cx="3960440" cy="396044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Raleway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0777" y="3315211"/>
            <a:ext cx="34582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4200" dirty="0">
                <a:gradFill>
                  <a:gsLst>
                    <a:gs pos="100000">
                      <a:schemeClr val="bg1"/>
                    </a:gs>
                    <a:gs pos="100000">
                      <a:schemeClr val="bg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</a:gra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해양쓰레기 </a:t>
            </a:r>
            <a:endParaRPr lang="en-US" altLang="ko-KR" sz="4200" dirty="0">
              <a:gradFill>
                <a:gsLst>
                  <a:gs pos="100000">
                    <a:schemeClr val="bg1"/>
                  </a:gs>
                  <a:gs pos="100000">
                    <a:schemeClr val="bg1">
                      <a:lumMod val="90000"/>
                    </a:schemeClr>
                  </a:gs>
                </a:gsLst>
                <a:path path="circle">
                  <a:fillToRect l="100000" t="100000"/>
                </a:path>
              </a:gradFill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  <a:p>
            <a:pPr algn="r"/>
            <a:r>
              <a:rPr lang="ko-KR" altLang="en-US" sz="4200" dirty="0">
                <a:gradFill>
                  <a:gsLst>
                    <a:gs pos="100000">
                      <a:schemeClr val="bg1"/>
                    </a:gs>
                    <a:gs pos="100000">
                      <a:schemeClr val="bg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</a:gra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해결방안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88124" y="1412776"/>
            <a:ext cx="244827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500" spc="-100" dirty="0">
                <a:gradFill>
                  <a:gsLst>
                    <a:gs pos="100000">
                      <a:schemeClr val="bg1"/>
                    </a:gs>
                    <a:gs pos="100000">
                      <a:schemeClr val="bg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</a:gradFill>
                <a:latin typeface="Raleway" pitchFamily="34" charset="0"/>
                <a:ea typeface="Noto Sans Korean Bold" pitchFamily="34" charset="-127"/>
              </a:rPr>
              <a:t>03</a:t>
            </a:r>
            <a:endParaRPr lang="ko-KR" altLang="en-US" sz="11500" spc="-100" dirty="0">
              <a:gradFill>
                <a:gsLst>
                  <a:gs pos="100000">
                    <a:schemeClr val="bg1"/>
                  </a:gs>
                  <a:gs pos="100000">
                    <a:schemeClr val="bg1">
                      <a:lumMod val="90000"/>
                    </a:schemeClr>
                  </a:gs>
                </a:gsLst>
                <a:path path="circle">
                  <a:fillToRect l="100000" t="100000"/>
                </a:path>
              </a:gradFill>
              <a:latin typeface="Raleway" pitchFamily="34" charset="0"/>
              <a:ea typeface="Noto Sans Korean Bold" pitchFamily="34" charset="-127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779827" y="3012718"/>
            <a:ext cx="345826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170568"/>
              </p:ext>
            </p:extLst>
          </p:nvPr>
        </p:nvGraphicFramePr>
        <p:xfrm>
          <a:off x="5214619" y="4700206"/>
          <a:ext cx="2664296" cy="960106"/>
        </p:xfrm>
        <a:graphic>
          <a:graphicData uri="http://schemas.openxmlformats.org/drawingml/2006/table">
            <a:tbl>
              <a:tblPr firstRow="1" bandRow="1"/>
              <a:tblGrid>
                <a:gridCol w="731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2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053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b="1" dirty="0">
                          <a:gradFill>
                            <a:gsLst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bg1">
                                  <a:lumMod val="90000"/>
                                </a:schemeClr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1.</a:t>
                      </a:r>
                      <a:endParaRPr lang="ko-KR" altLang="en-US" sz="1600" b="1" dirty="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>
                                <a:lumMod val="90000"/>
                              </a:schemeClr>
                            </a:gs>
                          </a:gsLst>
                          <a:path path="circle">
                            <a:fillToRect l="100000" t="100000"/>
                          </a:path>
                        </a:gra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>
                          <a:gradFill>
                            <a:gsLst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bg1">
                                  <a:lumMod val="90000"/>
                                </a:schemeClr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비영리단체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b="1" dirty="0">
                          <a:gradFill>
                            <a:gsLst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bg1">
                                  <a:lumMod val="90000"/>
                                </a:schemeClr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2.</a:t>
                      </a:r>
                      <a:endParaRPr lang="ko-KR" altLang="en-US" sz="1600" b="1" dirty="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>
                                <a:lumMod val="90000"/>
                              </a:schemeClr>
                            </a:gs>
                          </a:gsLst>
                          <a:path path="circle">
                            <a:fillToRect l="100000" t="100000"/>
                          </a:path>
                        </a:gradFill>
                        <a:latin typeface="경기천년바탕 Regular" panose="02020503020101020101" pitchFamily="18" charset="-127"/>
                        <a:ea typeface="경기천년바탕 Regular" panose="020205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>
                          <a:gradFill>
                            <a:gsLst>
                              <a:gs pos="100000">
                                <a:schemeClr val="tx1">
                                  <a:lumMod val="75000"/>
                                  <a:lumOff val="25000"/>
                                </a:schemeClr>
                              </a:gs>
                              <a:gs pos="100000">
                                <a:schemeClr val="bg1">
                                  <a:lumMod val="90000"/>
                                </a:schemeClr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typeface="경기천년바탕 Regular" panose="02020503020101020101" pitchFamily="18" charset="-127"/>
                          <a:ea typeface="경기천년바탕 Regular" panose="02020503020101020101" pitchFamily="18" charset="-127"/>
                        </a:rPr>
                        <a:t>그 외 노력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741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519908" y="1169170"/>
            <a:ext cx="8897588" cy="5068142"/>
          </a:xfrm>
          <a:prstGeom prst="rect">
            <a:avLst/>
          </a:prstGeom>
          <a:solidFill>
            <a:srgbClr val="FFFFFF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indent="-266700" algn="ctr">
              <a:lnSpc>
                <a:spcPct val="150000"/>
              </a:lnSpc>
              <a:tabLst>
                <a:tab pos="180975" algn="l"/>
              </a:tabLst>
            </a:pPr>
            <a:endParaRPr lang="en-US" altLang="ko-KR" b="1" dirty="0">
              <a:solidFill>
                <a:schemeClr val="tx1">
                  <a:lumMod val="85000"/>
                  <a:lumOff val="15000"/>
                </a:schemeClr>
              </a:solidFill>
              <a:latin typeface="Noto Sans Korean Bold" pitchFamily="34" charset="-127"/>
              <a:ea typeface="Noto Sans Korean Bold" pitchFamily="34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7538144" y="6520259"/>
            <a:ext cx="2311400" cy="365125"/>
          </a:xfrm>
        </p:spPr>
        <p:txBody>
          <a:bodyPr/>
          <a:lstStyle/>
          <a:p>
            <a:fld id="{516C4E17-EA00-48D7-9432-ACBDEAD51795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6950420" y="942478"/>
            <a:ext cx="2467076" cy="226692"/>
          </a:xfrm>
          <a:prstGeom prst="rect">
            <a:avLst/>
          </a:prstGeom>
          <a:solidFill>
            <a:srgbClr val="122B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indent="-266700">
              <a:tabLst>
                <a:tab pos="180975" algn="l"/>
              </a:tabLst>
            </a:pPr>
            <a:r>
              <a:rPr lang="en-US" altLang="ko-KR" sz="1400" dirty="0">
                <a:solidFill>
                  <a:schemeClr val="bg1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1. Project </a:t>
            </a:r>
            <a:r>
              <a:rPr lang="en-US" altLang="ko-KR" sz="1400" dirty="0" err="1">
                <a:solidFill>
                  <a:schemeClr val="bg1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Kaisei</a:t>
            </a:r>
            <a:endParaRPr lang="en-US" altLang="ko-KR" sz="1400" dirty="0">
              <a:solidFill>
                <a:schemeClr val="bg1"/>
              </a:solidFill>
              <a:latin typeface="경기천년바탕 Regular" panose="02020503020101020101" pitchFamily="18" charset="-127"/>
              <a:ea typeface="경기천년바탕 Regular" panose="02020503020101020101" pitchFamily="18" charset="-127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-7734" y="203737"/>
            <a:ext cx="1610007" cy="400110"/>
            <a:chOff x="-7734" y="203737"/>
            <a:chExt cx="1610007" cy="400110"/>
          </a:xfrm>
        </p:grpSpPr>
        <p:sp>
          <p:nvSpPr>
            <p:cNvPr id="28" name="직사각형 27"/>
            <p:cNvSpPr/>
            <p:nvPr/>
          </p:nvSpPr>
          <p:spPr>
            <a:xfrm>
              <a:off x="-7734" y="203737"/>
              <a:ext cx="1566790" cy="40011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2674" y="203737"/>
              <a:ext cx="11095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ko-KR" altLang="en-US" sz="20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>
                          <a:lumMod val="90000"/>
                        </a:schemeClr>
                      </a:gs>
                    </a:gsLst>
                    <a:path path="circle">
                      <a:fillToRect l="100000" t="100000"/>
                    </a:path>
                  </a:gradFill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해결방안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648732" y="249903"/>
            <a:ext cx="1156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1"/>
                    </a:gs>
                  </a:gsLst>
                  <a:path path="circle">
                    <a:fillToRect l="100000" t="100000"/>
                  </a:path>
                </a:gra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비영리 단체</a:t>
            </a:r>
          </a:p>
        </p:txBody>
      </p:sp>
      <p:cxnSp>
        <p:nvCxnSpPr>
          <p:cNvPr id="33" name="직선 연결선 32"/>
          <p:cNvCxnSpPr/>
          <p:nvPr/>
        </p:nvCxnSpPr>
        <p:spPr>
          <a:xfrm>
            <a:off x="-7734" y="584797"/>
            <a:ext cx="3755403" cy="0"/>
          </a:xfrm>
          <a:prstGeom prst="line">
            <a:avLst/>
          </a:prstGeom>
          <a:ln w="28575">
            <a:solidFill>
              <a:srgbClr val="1D2F3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>
            <a:extLst>
              <a:ext uri="{FF2B5EF4-FFF2-40B4-BE49-F238E27FC236}">
                <a16:creationId xmlns:a16="http://schemas.microsoft.com/office/drawing/2014/main" id="{C72614AD-99A4-47E8-AC91-5B6A2D4DF4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457" y="2523103"/>
            <a:ext cx="3240360" cy="2057047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7483685A-E04B-4808-ABF3-46915AD89E1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79" y="2341618"/>
            <a:ext cx="4396273" cy="25659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540BEBD-039C-430E-B71C-AA65F71A37EA}"/>
              </a:ext>
            </a:extLst>
          </p:cNvPr>
          <p:cNvSpPr txBox="1"/>
          <p:nvPr/>
        </p:nvSpPr>
        <p:spPr>
          <a:xfrm>
            <a:off x="6165984" y="2096353"/>
            <a:ext cx="2467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북태평양 환류를 조사</a:t>
            </a:r>
            <a:endParaRPr lang="en-US" altLang="ko-KR" dirty="0">
              <a:solidFill>
                <a:schemeClr val="tx1">
                  <a:lumMod val="85000"/>
                  <a:lumOff val="15000"/>
                </a:schemeClr>
              </a:solidFill>
              <a:latin typeface="서울남산 장체B" panose="02020603020101020101" pitchFamily="18" charset="-127"/>
              <a:ea typeface="서울남산 장체B" panose="02020603020101020101" pitchFamily="18" charset="-127"/>
            </a:endParaRPr>
          </a:p>
          <a:p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F91194-1BBB-42AF-B755-9BF27FA342CC}"/>
              </a:ext>
            </a:extLst>
          </p:cNvPr>
          <p:cNvSpPr txBox="1"/>
          <p:nvPr/>
        </p:nvSpPr>
        <p:spPr>
          <a:xfrm>
            <a:off x="5564501" y="3254498"/>
            <a:ext cx="3670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디젤 연료로 부유 쓰레기들을 태워 없애는 방법 모색</a:t>
            </a:r>
          </a:p>
        </p:txBody>
      </p:sp>
      <p:sp>
        <p:nvSpPr>
          <p:cNvPr id="11" name="이등변 삼각형 10">
            <a:extLst>
              <a:ext uri="{FF2B5EF4-FFF2-40B4-BE49-F238E27FC236}">
                <a16:creationId xmlns:a16="http://schemas.microsoft.com/office/drawing/2014/main" id="{EF401151-8743-4BB7-B6DC-7045B202F8E2}"/>
              </a:ext>
            </a:extLst>
          </p:cNvPr>
          <p:cNvSpPr/>
          <p:nvPr/>
        </p:nvSpPr>
        <p:spPr>
          <a:xfrm flipV="1">
            <a:off x="6886065" y="2742684"/>
            <a:ext cx="1026916" cy="286715"/>
          </a:xfrm>
          <a:prstGeom prst="triangle">
            <a:avLst/>
          </a:prstGeom>
          <a:solidFill>
            <a:srgbClr val="122B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이등변 삼각형 19">
            <a:extLst>
              <a:ext uri="{FF2B5EF4-FFF2-40B4-BE49-F238E27FC236}">
                <a16:creationId xmlns:a16="http://schemas.microsoft.com/office/drawing/2014/main" id="{BAE920CD-6689-4237-97D0-6FC1110376CC}"/>
              </a:ext>
            </a:extLst>
          </p:cNvPr>
          <p:cNvSpPr/>
          <p:nvPr/>
        </p:nvSpPr>
        <p:spPr>
          <a:xfrm flipV="1">
            <a:off x="6886065" y="4124044"/>
            <a:ext cx="1026916" cy="286715"/>
          </a:xfrm>
          <a:prstGeom prst="triangle">
            <a:avLst/>
          </a:prstGeom>
          <a:solidFill>
            <a:srgbClr val="122B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ED6D3A-6E33-4595-8A73-11475F32F820}"/>
              </a:ext>
            </a:extLst>
          </p:cNvPr>
          <p:cNvSpPr txBox="1"/>
          <p:nvPr/>
        </p:nvSpPr>
        <p:spPr>
          <a:xfrm>
            <a:off x="6052410" y="4634976"/>
            <a:ext cx="269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결국 해법을 찾지는 못함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E3646C-DE3A-49E7-9434-58936E8350CD}"/>
              </a:ext>
            </a:extLst>
          </p:cNvPr>
          <p:cNvSpPr txBox="1"/>
          <p:nvPr/>
        </p:nvSpPr>
        <p:spPr>
          <a:xfrm>
            <a:off x="2099277" y="5436144"/>
            <a:ext cx="5707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2011</a:t>
            </a:r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년 </a:t>
            </a:r>
            <a:r>
              <a:rPr lang="en-US" altLang="ko-KR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6</a:t>
            </a:r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월 </a:t>
            </a:r>
            <a:r>
              <a:rPr lang="en-US" altLang="ko-KR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‘</a:t>
            </a:r>
            <a:r>
              <a:rPr lang="ko-KR" altLang="ko-KR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세계 해양의 날</a:t>
            </a:r>
            <a:r>
              <a:rPr lang="en-US" altLang="ko-KR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’ </a:t>
            </a:r>
            <a:r>
              <a:rPr lang="ko-KR" altLang="ko-KR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행사에 참석한 이후</a:t>
            </a:r>
            <a:r>
              <a:rPr lang="en-US" altLang="ko-KR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 </a:t>
            </a:r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잠적을 감추었다</a:t>
            </a:r>
            <a:r>
              <a:rPr lang="en-US" altLang="ko-KR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.</a:t>
            </a:r>
            <a:endParaRPr lang="ko-KR" altLang="en-US" dirty="0">
              <a:latin typeface="서울남산 장체B" panose="02020603020101020101" pitchFamily="18" charset="-127"/>
              <a:ea typeface="서울남산 장체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0658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 animBg="1"/>
      <p:bldP spid="20" grpId="0" animBg="1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519908" y="1169170"/>
            <a:ext cx="8897588" cy="5068142"/>
          </a:xfrm>
          <a:prstGeom prst="rect">
            <a:avLst/>
          </a:prstGeom>
          <a:solidFill>
            <a:srgbClr val="FFFFFF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indent="-266700" algn="ctr">
              <a:lnSpc>
                <a:spcPct val="150000"/>
              </a:lnSpc>
              <a:tabLst>
                <a:tab pos="180975" algn="l"/>
              </a:tabLst>
            </a:pPr>
            <a:endParaRPr lang="en-US" altLang="ko-KR" b="1" dirty="0">
              <a:solidFill>
                <a:schemeClr val="tx1">
                  <a:lumMod val="85000"/>
                  <a:lumOff val="15000"/>
                </a:schemeClr>
              </a:solidFill>
              <a:latin typeface="Noto Sans Korean Bold" pitchFamily="34" charset="-127"/>
              <a:ea typeface="Noto Sans Korean Bold" pitchFamily="34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7538144" y="6520259"/>
            <a:ext cx="2311400" cy="365125"/>
          </a:xfrm>
        </p:spPr>
        <p:txBody>
          <a:bodyPr/>
          <a:lstStyle/>
          <a:p>
            <a:fld id="{516C4E17-EA00-48D7-9432-ACBDEAD51795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6950420" y="942478"/>
            <a:ext cx="2467076" cy="226692"/>
          </a:xfrm>
          <a:prstGeom prst="rect">
            <a:avLst/>
          </a:prstGeom>
          <a:solidFill>
            <a:srgbClr val="122B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indent="-266700">
              <a:tabLst>
                <a:tab pos="180975" algn="l"/>
              </a:tabLst>
            </a:pPr>
            <a:r>
              <a:rPr lang="en-US" altLang="ko-KR" sz="1400" dirty="0">
                <a:solidFill>
                  <a:schemeClr val="bg1"/>
                </a:soli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2. The Ocean Cleanup</a:t>
            </a:r>
          </a:p>
        </p:txBody>
      </p:sp>
      <p:grpSp>
        <p:nvGrpSpPr>
          <p:cNvPr id="27" name="그룹 26"/>
          <p:cNvGrpSpPr/>
          <p:nvPr/>
        </p:nvGrpSpPr>
        <p:grpSpPr>
          <a:xfrm>
            <a:off x="-7734" y="203737"/>
            <a:ext cx="1610007" cy="400110"/>
            <a:chOff x="-7734" y="203737"/>
            <a:chExt cx="1610007" cy="400110"/>
          </a:xfrm>
        </p:grpSpPr>
        <p:sp>
          <p:nvSpPr>
            <p:cNvPr id="28" name="직사각형 27"/>
            <p:cNvSpPr/>
            <p:nvPr/>
          </p:nvSpPr>
          <p:spPr>
            <a:xfrm>
              <a:off x="-7734" y="203737"/>
              <a:ext cx="1566790" cy="40011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2674" y="203737"/>
              <a:ext cx="11095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ko-KR" altLang="en-US" sz="20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>
                          <a:lumMod val="90000"/>
                        </a:schemeClr>
                      </a:gs>
                    </a:gsLst>
                    <a:path path="circle">
                      <a:fillToRect l="100000" t="100000"/>
                    </a:path>
                  </a:gradFill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해결방안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648732" y="249903"/>
            <a:ext cx="1156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1"/>
                    </a:gs>
                  </a:gsLst>
                  <a:path path="circle">
                    <a:fillToRect l="100000" t="100000"/>
                  </a:path>
                </a:gra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비영리 단체</a:t>
            </a:r>
          </a:p>
        </p:txBody>
      </p:sp>
      <p:cxnSp>
        <p:nvCxnSpPr>
          <p:cNvPr id="33" name="직선 연결선 32"/>
          <p:cNvCxnSpPr/>
          <p:nvPr/>
        </p:nvCxnSpPr>
        <p:spPr>
          <a:xfrm>
            <a:off x="-7734" y="584797"/>
            <a:ext cx="3755403" cy="0"/>
          </a:xfrm>
          <a:prstGeom prst="line">
            <a:avLst/>
          </a:prstGeom>
          <a:ln w="28575">
            <a:solidFill>
              <a:srgbClr val="1D2F3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F082965-D36C-4024-9494-02CD708CD9A2}"/>
              </a:ext>
            </a:extLst>
          </p:cNvPr>
          <p:cNvSpPr txBox="1"/>
          <p:nvPr/>
        </p:nvSpPr>
        <p:spPr>
          <a:xfrm>
            <a:off x="3135690" y="1329128"/>
            <a:ext cx="3634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i="1" dirty="0">
                <a:latin typeface="아리따-돋움(TTF)-Medium" panose="02020603020101020101" pitchFamily="18" charset="-127"/>
                <a:ea typeface="아리따-돋움(TTF)-Medium" panose="02020603020101020101" pitchFamily="18" charset="-127"/>
              </a:rPr>
              <a:t>바다 쓰레기</a:t>
            </a:r>
            <a:r>
              <a:rPr lang="en-US" altLang="ko-KR" b="1" i="1" dirty="0">
                <a:latin typeface="아리따-돋움(TTF)-Medium" panose="02020603020101020101" pitchFamily="18" charset="-127"/>
                <a:ea typeface="아리따-돋움(TTF)-Medium" panose="02020603020101020101" pitchFamily="18" charset="-127"/>
              </a:rPr>
              <a:t>, </a:t>
            </a:r>
            <a:r>
              <a:rPr lang="ko-KR" altLang="en-US" b="1" i="1" dirty="0">
                <a:latin typeface="아리따-돋움(TTF)-Medium" panose="02020603020101020101" pitchFamily="18" charset="-127"/>
                <a:ea typeface="아리따-돋움(TTF)-Medium" panose="02020603020101020101" pitchFamily="18" charset="-127"/>
              </a:rPr>
              <a:t>바다의 힘으로 청소하다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AE7F6D-7DE5-48A2-9989-422F5DBDCE9A}"/>
              </a:ext>
            </a:extLst>
          </p:cNvPr>
          <p:cNvSpPr txBox="1"/>
          <p:nvPr/>
        </p:nvSpPr>
        <p:spPr>
          <a:xfrm>
            <a:off x="3926886" y="1613349"/>
            <a:ext cx="205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>
                <a:solidFill>
                  <a:srgbClr val="122B4A"/>
                </a:solidFill>
                <a:latin typeface="아리따-돋움(TTF)-Medium" panose="02020603020101020101" pitchFamily="18" charset="-127"/>
                <a:ea typeface="아리따-돋움(TTF)-Medium" panose="02020603020101020101" pitchFamily="18" charset="-127"/>
              </a:rPr>
              <a:t>The Ocean Cleanup</a:t>
            </a:r>
            <a:endParaRPr lang="ko-KR" altLang="en-US" i="1" dirty="0">
              <a:solidFill>
                <a:srgbClr val="122B4A"/>
              </a:solidFill>
              <a:latin typeface="아리따-돋움(TTF)-Medium" panose="02020603020101020101" pitchFamily="18" charset="-127"/>
              <a:ea typeface="아리따-돋움(TTF)-Medium" panose="02020603020101020101" pitchFamily="18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2243F9E7-8C6D-4972-B721-734B2551E172}"/>
              </a:ext>
            </a:extLst>
          </p:cNvPr>
          <p:cNvCxnSpPr/>
          <p:nvPr/>
        </p:nvCxnSpPr>
        <p:spPr>
          <a:xfrm>
            <a:off x="1030350" y="2708920"/>
            <a:ext cx="2160240" cy="0"/>
          </a:xfrm>
          <a:prstGeom prst="line">
            <a:avLst/>
          </a:prstGeom>
          <a:ln>
            <a:solidFill>
              <a:srgbClr val="122B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B188B7EA-9D92-4CA3-8BB4-01A321848FF7}"/>
              </a:ext>
            </a:extLst>
          </p:cNvPr>
          <p:cNvCxnSpPr/>
          <p:nvPr/>
        </p:nvCxnSpPr>
        <p:spPr>
          <a:xfrm>
            <a:off x="3872880" y="2708920"/>
            <a:ext cx="2160240" cy="0"/>
          </a:xfrm>
          <a:prstGeom prst="line">
            <a:avLst/>
          </a:prstGeom>
          <a:ln>
            <a:solidFill>
              <a:srgbClr val="122B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79054065-8F63-4AB8-82D4-E47E58EB810B}"/>
              </a:ext>
            </a:extLst>
          </p:cNvPr>
          <p:cNvCxnSpPr/>
          <p:nvPr/>
        </p:nvCxnSpPr>
        <p:spPr>
          <a:xfrm>
            <a:off x="6715410" y="2708920"/>
            <a:ext cx="2160240" cy="0"/>
          </a:xfrm>
          <a:prstGeom prst="line">
            <a:avLst/>
          </a:prstGeom>
          <a:ln>
            <a:solidFill>
              <a:srgbClr val="122B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EC9FE44-E7B8-4628-850F-5B6ACB5CEED6}"/>
              </a:ext>
            </a:extLst>
          </p:cNvPr>
          <p:cNvSpPr txBox="1"/>
          <p:nvPr/>
        </p:nvSpPr>
        <p:spPr>
          <a:xfrm>
            <a:off x="913892" y="2304216"/>
            <a:ext cx="2389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네덜란드 청년 </a:t>
            </a:r>
            <a:r>
              <a:rPr lang="en-US" altLang="ko-KR" dirty="0" err="1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Boyan</a:t>
            </a:r>
            <a:r>
              <a:rPr lang="en-US" altLang="ko-KR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 Slat</a:t>
            </a:r>
            <a:endParaRPr lang="ko-KR" altLang="en-US" dirty="0">
              <a:latin typeface="서울남산 장체B" panose="02020603020101020101" pitchFamily="18" charset="-127"/>
              <a:ea typeface="서울남산 장체B" panose="02020603020101020101" pitchFamily="18" charset="-127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8C145737-C86A-4645-AD7F-9A429F2EFC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50" y="3048644"/>
            <a:ext cx="2160240" cy="218638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FDC5E57-A926-4901-A3AA-8B1631D46B80}"/>
              </a:ext>
            </a:extLst>
          </p:cNvPr>
          <p:cNvSpPr txBox="1"/>
          <p:nvPr/>
        </p:nvSpPr>
        <p:spPr>
          <a:xfrm>
            <a:off x="848544" y="5409289"/>
            <a:ext cx="2520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크라우드</a:t>
            </a:r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 </a:t>
            </a:r>
            <a:r>
              <a:rPr lang="ko-KR" altLang="en-US" dirty="0" err="1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펀딩으로</a:t>
            </a:r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 자금을 모아 시작한 프로젝트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E6B27A-CD15-4C37-B4B5-DCC0C56BF4A6}"/>
              </a:ext>
            </a:extLst>
          </p:cNvPr>
          <p:cNvSpPr txBox="1"/>
          <p:nvPr/>
        </p:nvSpPr>
        <p:spPr>
          <a:xfrm>
            <a:off x="3926886" y="2304216"/>
            <a:ext cx="2052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해양 쓰레기 처리 방식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6F349939-B08D-471E-8B00-C8426AAE45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265" y="2855637"/>
            <a:ext cx="2160240" cy="218637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871170A-5FC2-4A6C-A0B9-EB2E1BCB3811}"/>
              </a:ext>
            </a:extLst>
          </p:cNvPr>
          <p:cNvSpPr txBox="1"/>
          <p:nvPr/>
        </p:nvSpPr>
        <p:spPr>
          <a:xfrm>
            <a:off x="3699245" y="5409288"/>
            <a:ext cx="2520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바다에 떠다니는 플라스틱을 거둬 들이는 방식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130036-4FF3-4634-B92E-C6EAFB5AD2D5}"/>
              </a:ext>
            </a:extLst>
          </p:cNvPr>
          <p:cNvSpPr txBox="1"/>
          <p:nvPr/>
        </p:nvSpPr>
        <p:spPr>
          <a:xfrm>
            <a:off x="7083558" y="2304216"/>
            <a:ext cx="142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이 방식의 장점</a:t>
            </a:r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78EE867F-A24B-4534-9C7E-51CF72564A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410" y="3048649"/>
            <a:ext cx="2160240" cy="2186376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4BFE1D2-AEF6-4E0C-A3D1-56A5F6EC6E25}"/>
              </a:ext>
            </a:extLst>
          </p:cNvPr>
          <p:cNvSpPr txBox="1"/>
          <p:nvPr/>
        </p:nvSpPr>
        <p:spPr>
          <a:xfrm>
            <a:off x="6548160" y="5409287"/>
            <a:ext cx="2632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거대한 그물과 배 사용</a:t>
            </a:r>
            <a:r>
              <a:rPr lang="en-US" altLang="ko-KR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 x</a:t>
            </a:r>
          </a:p>
          <a:p>
            <a:pPr algn="ctr"/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별도의 비용과 인력 최소화</a:t>
            </a:r>
          </a:p>
        </p:txBody>
      </p:sp>
    </p:spTree>
    <p:extLst>
      <p:ext uri="{BB962C8B-B14F-4D97-AF65-F5344CB8AC3E}">
        <p14:creationId xmlns:p14="http://schemas.microsoft.com/office/powerpoint/2010/main" val="1535410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10" grpId="0"/>
      <p:bldP spid="20" grpId="0"/>
      <p:bldP spid="23" grpId="0"/>
      <p:bldP spid="24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직사각형 59"/>
          <p:cNvSpPr/>
          <p:nvPr/>
        </p:nvSpPr>
        <p:spPr>
          <a:xfrm>
            <a:off x="320675" y="1268760"/>
            <a:ext cx="9240837" cy="5256584"/>
          </a:xfrm>
          <a:prstGeom prst="rect">
            <a:avLst/>
          </a:prstGeom>
          <a:solidFill>
            <a:schemeClr val="accent1">
              <a:lumMod val="7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indent="-266700" algn="ctr">
              <a:lnSpc>
                <a:spcPct val="150000"/>
              </a:lnSpc>
              <a:tabLst>
                <a:tab pos="180975" algn="l"/>
              </a:tabLst>
            </a:pPr>
            <a:endParaRPr lang="en-US" altLang="ko-KR" sz="1200" dirty="0">
              <a:solidFill>
                <a:schemeClr val="tx1">
                  <a:lumMod val="85000"/>
                  <a:lumOff val="15000"/>
                </a:schemeClr>
              </a:solidFill>
              <a:latin typeface="Raleway" pitchFamily="34" charset="0"/>
            </a:endParaRPr>
          </a:p>
        </p:txBody>
      </p:sp>
      <p:grpSp>
        <p:nvGrpSpPr>
          <p:cNvPr id="103" name="그룹 102"/>
          <p:cNvGrpSpPr/>
          <p:nvPr/>
        </p:nvGrpSpPr>
        <p:grpSpPr>
          <a:xfrm>
            <a:off x="-7734" y="203737"/>
            <a:ext cx="1610007" cy="400110"/>
            <a:chOff x="-7734" y="203737"/>
            <a:chExt cx="1610007" cy="400110"/>
          </a:xfrm>
        </p:grpSpPr>
        <p:sp>
          <p:nvSpPr>
            <p:cNvPr id="104" name="직사각형 103"/>
            <p:cNvSpPr/>
            <p:nvPr/>
          </p:nvSpPr>
          <p:spPr>
            <a:xfrm>
              <a:off x="-7734" y="203737"/>
              <a:ext cx="1566790" cy="40011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Raleway" pitchFamily="34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492674" y="203737"/>
              <a:ext cx="11095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ko-KR" altLang="en-US" sz="20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>
                          <a:lumMod val="90000"/>
                        </a:schemeClr>
                      </a:gs>
                    </a:gsLst>
                    <a:path path="circle">
                      <a:fillToRect l="100000" t="100000"/>
                    </a:path>
                  </a:gradFill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해결방안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2648732" y="249903"/>
            <a:ext cx="1156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1"/>
                    </a:gs>
                  </a:gsLst>
                  <a:path path="circle">
                    <a:fillToRect l="100000" t="100000"/>
                  </a:path>
                </a:gra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비영리 단체</a:t>
            </a:r>
          </a:p>
        </p:txBody>
      </p:sp>
      <p:cxnSp>
        <p:nvCxnSpPr>
          <p:cNvPr id="49" name="직선 연결선 48"/>
          <p:cNvCxnSpPr/>
          <p:nvPr/>
        </p:nvCxnSpPr>
        <p:spPr>
          <a:xfrm>
            <a:off x="-7734" y="584797"/>
            <a:ext cx="3755403" cy="0"/>
          </a:xfrm>
          <a:prstGeom prst="line">
            <a:avLst/>
          </a:prstGeom>
          <a:ln w="28575">
            <a:solidFill>
              <a:srgbClr val="1D2F3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http://www.clker.com/cliparts/v/B/7/n/s/8/free-vector-person.svg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2" name="직사각형 61"/>
          <p:cNvSpPr/>
          <p:nvPr/>
        </p:nvSpPr>
        <p:spPr>
          <a:xfrm>
            <a:off x="320675" y="842228"/>
            <a:ext cx="16562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1"/>
                    </a:gs>
                  </a:gsLst>
                  <a:path path="circle">
                    <a:fillToRect l="100000" t="100000"/>
                  </a:path>
                </a:gradFill>
                <a:latin typeface="Raleway" pitchFamily="34" charset="0"/>
                <a:hlinkClick r:id="rId3"/>
              </a:rPr>
              <a:t>▶</a:t>
            </a:r>
            <a:r>
              <a:rPr lang="ko-KR" altLang="en-US" sz="120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1"/>
                    </a:gs>
                  </a:gsLst>
                  <a:path path="circle">
                    <a:fillToRect l="100000" t="100000"/>
                  </a:path>
                </a:gradFill>
                <a:latin typeface="Raleway" pitchFamily="34" charset="0"/>
              </a:rPr>
              <a:t> </a:t>
            </a:r>
            <a:r>
              <a:rPr lang="en-US" altLang="ko-KR" sz="120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1"/>
                    </a:gs>
                  </a:gsLst>
                  <a:path path="circle">
                    <a:fillToRect l="100000" t="100000"/>
                  </a:path>
                </a:gra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The Ocean Cleanup</a:t>
            </a:r>
            <a:endParaRPr lang="ko-KR" altLang="en-US" sz="120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/>
                  </a:gs>
                </a:gsLst>
                <a:path path="circle">
                  <a:fillToRect l="100000" t="100000"/>
                </a:path>
              </a:gradFill>
              <a:latin typeface="서울남산 장체B" panose="02020603020101020101" pitchFamily="18" charset="-127"/>
              <a:ea typeface="서울남산 장체B" panose="02020603020101020101" pitchFamily="18" charset="-127"/>
            </a:endParaRPr>
          </a:p>
        </p:txBody>
      </p:sp>
      <p:pic>
        <p:nvPicPr>
          <p:cNvPr id="4" name="온라인 미디어 3" title="￢ﾀﾜ600m ￬ﾲﾭ￬ﾆﾌ￪ﾸﾰ￫ﾡﾜ ￢ﾀﾘ￭ﾔﾌ￫ﾝﾼ￬ﾊﾤ￭ﾋﾱ ￬ﾓﾰ￫ﾠﾈ￪ﾸﾰ ￬ﾄﾬ￢ﾀﾙ ￬ﾠﾜ￪ﾱﾰ￢ﾀﾝ / KBS￫ﾉﾴ￬ﾊﾤ(News)">
            <a:hlinkClick r:id="" action="ppaction://media"/>
            <a:extLst>
              <a:ext uri="{FF2B5EF4-FFF2-40B4-BE49-F238E27FC236}">
                <a16:creationId xmlns:a16="http://schemas.microsoft.com/office/drawing/2014/main" id="{10632B17-E054-4214-A7B3-DB9AE0D2FC4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73075" y="1400523"/>
            <a:ext cx="8944421" cy="4980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324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16C4E17-EA00-48D7-9432-ACBDEAD51795}" type="slidenum">
              <a:rPr lang="ko-KR" altLang="en-US" smtClean="0"/>
              <a:t>5</a:t>
            </a:fld>
            <a:endParaRPr lang="ko-KR" altLang="en-US"/>
          </a:p>
        </p:txBody>
      </p:sp>
      <p:grpSp>
        <p:nvGrpSpPr>
          <p:cNvPr id="3" name="그룹 2"/>
          <p:cNvGrpSpPr/>
          <p:nvPr/>
        </p:nvGrpSpPr>
        <p:grpSpPr>
          <a:xfrm>
            <a:off x="-7734" y="203737"/>
            <a:ext cx="1610007" cy="400110"/>
            <a:chOff x="-7734" y="203737"/>
            <a:chExt cx="1610007" cy="400110"/>
          </a:xfrm>
        </p:grpSpPr>
        <p:sp>
          <p:nvSpPr>
            <p:cNvPr id="4" name="직사각형 3"/>
            <p:cNvSpPr/>
            <p:nvPr/>
          </p:nvSpPr>
          <p:spPr>
            <a:xfrm>
              <a:off x="-7734" y="203737"/>
              <a:ext cx="1566790" cy="40011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92674" y="203737"/>
              <a:ext cx="11095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ko-KR" altLang="en-US" sz="20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>
                          <a:lumMod val="90000"/>
                        </a:schemeClr>
                      </a:gs>
                    </a:gsLst>
                    <a:path path="circle">
                      <a:fillToRect l="100000" t="100000"/>
                    </a:path>
                  </a:gradFill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해결방안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754531" y="249903"/>
            <a:ext cx="1050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1"/>
                    </a:gs>
                  </a:gsLst>
                  <a:path path="circle">
                    <a:fillToRect l="100000" t="100000"/>
                  </a:path>
                </a:gra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그 외 노력</a:t>
            </a:r>
          </a:p>
        </p:txBody>
      </p:sp>
      <p:cxnSp>
        <p:nvCxnSpPr>
          <p:cNvPr id="7" name="직선 연결선 6"/>
          <p:cNvCxnSpPr/>
          <p:nvPr/>
        </p:nvCxnSpPr>
        <p:spPr>
          <a:xfrm>
            <a:off x="-7734" y="584797"/>
            <a:ext cx="3755403" cy="0"/>
          </a:xfrm>
          <a:prstGeom prst="line">
            <a:avLst/>
          </a:prstGeom>
          <a:ln w="28575">
            <a:solidFill>
              <a:srgbClr val="1D2F3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그림 13">
            <a:extLst>
              <a:ext uri="{FF2B5EF4-FFF2-40B4-BE49-F238E27FC236}">
                <a16:creationId xmlns:a16="http://schemas.microsoft.com/office/drawing/2014/main" id="{23F89E85-553B-48EC-8648-DE12FB3100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66" y="3789039"/>
            <a:ext cx="3980796" cy="2707691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1161423F-F59B-403C-B4CB-770396B88D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08" y="1056394"/>
            <a:ext cx="3980795" cy="2656183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4592960" y="1052736"/>
            <a:ext cx="4824536" cy="5450070"/>
          </a:xfrm>
          <a:prstGeom prst="rect">
            <a:avLst/>
          </a:prstGeom>
          <a:solidFill>
            <a:srgbClr val="FFFFFF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indent="-266700" algn="ctr">
              <a:lnSpc>
                <a:spcPct val="150000"/>
              </a:lnSpc>
              <a:tabLst>
                <a:tab pos="180975" algn="l"/>
              </a:tabLst>
            </a:pPr>
            <a:endParaRPr lang="en-US" altLang="ko-KR" b="1" dirty="0">
              <a:solidFill>
                <a:schemeClr val="tx1">
                  <a:lumMod val="85000"/>
                  <a:lumOff val="15000"/>
                </a:schemeClr>
              </a:solidFill>
              <a:latin typeface="Noto Sans Korean Bold" pitchFamily="34" charset="-127"/>
              <a:ea typeface="Noto Sans Korean Bold" pitchFamily="34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77B689-AF68-462F-94FC-73A0586E6F15}"/>
              </a:ext>
            </a:extLst>
          </p:cNvPr>
          <p:cNvSpPr txBox="1"/>
          <p:nvPr/>
        </p:nvSpPr>
        <p:spPr>
          <a:xfrm>
            <a:off x="5529064" y="1412776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GPGP </a:t>
            </a:r>
            <a:r>
              <a:rPr lang="ko-KR" altLang="en-US" sz="2000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국가 인정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FABF3594-D780-458D-B376-46861CD19E68}"/>
              </a:ext>
            </a:extLst>
          </p:cNvPr>
          <p:cNvCxnSpPr/>
          <p:nvPr/>
        </p:nvCxnSpPr>
        <p:spPr>
          <a:xfrm>
            <a:off x="5169024" y="1988840"/>
            <a:ext cx="3744416" cy="0"/>
          </a:xfrm>
          <a:prstGeom prst="line">
            <a:avLst/>
          </a:prstGeom>
          <a:ln>
            <a:solidFill>
              <a:srgbClr val="122B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65F6B975-591A-4893-98B0-B20A8895CAFB}"/>
              </a:ext>
            </a:extLst>
          </p:cNvPr>
          <p:cNvSpPr/>
          <p:nvPr/>
        </p:nvSpPr>
        <p:spPr>
          <a:xfrm>
            <a:off x="5529064" y="3283952"/>
            <a:ext cx="2952328" cy="1297176"/>
          </a:xfrm>
          <a:prstGeom prst="rect">
            <a:avLst/>
          </a:prstGeom>
          <a:solidFill>
            <a:srgbClr val="122B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051D0E-8372-4830-B9E4-25F5C2606BB0}"/>
              </a:ext>
            </a:extLst>
          </p:cNvPr>
          <p:cNvSpPr txBox="1"/>
          <p:nvPr/>
        </p:nvSpPr>
        <p:spPr>
          <a:xfrm>
            <a:off x="5670530" y="3308791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2017</a:t>
            </a:r>
            <a:r>
              <a:rPr lang="ko-KR" altLang="en-US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년 광고제작자 마이클 휴와 달 </a:t>
            </a:r>
            <a:r>
              <a:rPr lang="ko-KR" altLang="en-US" dirty="0" err="1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데반스</a:t>
            </a:r>
            <a:r>
              <a:rPr lang="ko-KR" altLang="en-US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 </a:t>
            </a:r>
            <a:r>
              <a:rPr lang="ko-KR" altLang="en-US" dirty="0" err="1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드</a:t>
            </a:r>
            <a:r>
              <a:rPr lang="ko-KR" altLang="en-US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 </a:t>
            </a:r>
            <a:r>
              <a:rPr lang="ko-KR" altLang="en-US" dirty="0" err="1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알메이다가</a:t>
            </a:r>
            <a:r>
              <a:rPr lang="ko-KR" altLang="en-US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 </a:t>
            </a:r>
            <a:r>
              <a:rPr lang="en-US" altLang="ko-KR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UN</a:t>
            </a:r>
            <a:r>
              <a:rPr lang="ko-KR" altLang="en-US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에 </a:t>
            </a:r>
            <a:r>
              <a:rPr lang="en-US" altLang="ko-KR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GPGP</a:t>
            </a:r>
            <a:r>
              <a:rPr lang="ko-KR" altLang="en-US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를 국가로 인정해 달라는 신청서 제출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7EC2BDB3-232E-4622-A7BE-8F918E0DFEF5}"/>
              </a:ext>
            </a:extLst>
          </p:cNvPr>
          <p:cNvSpPr/>
          <p:nvPr/>
        </p:nvSpPr>
        <p:spPr>
          <a:xfrm>
            <a:off x="5565068" y="4940136"/>
            <a:ext cx="2952328" cy="1297176"/>
          </a:xfrm>
          <a:prstGeom prst="rect">
            <a:avLst/>
          </a:prstGeom>
          <a:solidFill>
            <a:srgbClr val="122B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4D94EB-7BA4-41F5-9C9C-74281D3292DF}"/>
              </a:ext>
            </a:extLst>
          </p:cNvPr>
          <p:cNvSpPr txBox="1"/>
          <p:nvPr/>
        </p:nvSpPr>
        <p:spPr>
          <a:xfrm>
            <a:off x="5655437" y="4964975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국가 명</a:t>
            </a:r>
            <a:endParaRPr lang="en-US" altLang="ko-KR" dirty="0">
              <a:solidFill>
                <a:schemeClr val="bg1"/>
              </a:solidFill>
              <a:latin typeface="서울남산 장체B" panose="02020603020101020101" pitchFamily="18" charset="-127"/>
              <a:ea typeface="서울남산 장체B" panose="02020603020101020101" pitchFamily="18" charset="-127"/>
            </a:endParaRPr>
          </a:p>
          <a:p>
            <a:pPr algn="ctr"/>
            <a:r>
              <a:rPr lang="en-US" altLang="ko-KR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‘Trash Isle’</a:t>
            </a:r>
          </a:p>
          <a:p>
            <a:pPr algn="ctr"/>
            <a:r>
              <a:rPr lang="ko-KR" altLang="en-US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국기</a:t>
            </a:r>
            <a:r>
              <a:rPr lang="en-US" altLang="ko-KR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, </a:t>
            </a:r>
            <a:r>
              <a:rPr lang="ko-KR" altLang="en-US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여권</a:t>
            </a:r>
            <a:r>
              <a:rPr lang="en-US" altLang="ko-KR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, </a:t>
            </a:r>
            <a:r>
              <a:rPr lang="ko-KR" altLang="en-US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화폐</a:t>
            </a:r>
            <a:r>
              <a:rPr lang="en-US" altLang="ko-KR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, </a:t>
            </a:r>
            <a:r>
              <a:rPr lang="ko-KR" altLang="en-US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우표도 있음</a:t>
            </a:r>
            <a:endParaRPr lang="en-US" altLang="ko-KR" dirty="0">
              <a:solidFill>
                <a:schemeClr val="bg1"/>
              </a:solidFill>
              <a:latin typeface="서울남산 장체B" panose="02020603020101020101" pitchFamily="18" charset="-127"/>
              <a:ea typeface="서울남산 장체B" panose="02020603020101020101" pitchFamily="18" charset="-127"/>
            </a:endParaRPr>
          </a:p>
          <a:p>
            <a:pPr algn="ctr"/>
            <a:r>
              <a:rPr lang="ko-KR" altLang="en-US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화폐 단위</a:t>
            </a:r>
            <a:r>
              <a:rPr lang="en-US" altLang="ko-KR" dirty="0">
                <a:solidFill>
                  <a:schemeClr val="bg1"/>
                </a:soli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: ‘Debris’</a:t>
            </a:r>
            <a:endParaRPr lang="ko-KR" altLang="en-US" dirty="0">
              <a:solidFill>
                <a:schemeClr val="bg1"/>
              </a:solidFill>
              <a:latin typeface="서울남산 장체B" panose="02020603020101020101" pitchFamily="18" charset="-127"/>
              <a:ea typeface="서울남산 장체B" panose="02020603020101020101" pitchFamily="18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850C4D-C43E-4E87-AA10-F387BCA197A6}"/>
              </a:ext>
            </a:extLst>
          </p:cNvPr>
          <p:cNvSpPr txBox="1"/>
          <p:nvPr/>
        </p:nvSpPr>
        <p:spPr>
          <a:xfrm>
            <a:off x="5547425" y="219303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GPGP</a:t>
            </a:r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를 알리기 위한 환경 운동</a:t>
            </a:r>
          </a:p>
        </p:txBody>
      </p:sp>
      <p:sp>
        <p:nvSpPr>
          <p:cNvPr id="26" name="이등변 삼각형 25">
            <a:extLst>
              <a:ext uri="{FF2B5EF4-FFF2-40B4-BE49-F238E27FC236}">
                <a16:creationId xmlns:a16="http://schemas.microsoft.com/office/drawing/2014/main" id="{65E6AF34-7C9D-480D-8532-3D31A3D5AC8A}"/>
              </a:ext>
            </a:extLst>
          </p:cNvPr>
          <p:cNvSpPr/>
          <p:nvPr/>
        </p:nvSpPr>
        <p:spPr>
          <a:xfrm flipV="1">
            <a:off x="6474127" y="2778018"/>
            <a:ext cx="1026916" cy="286715"/>
          </a:xfrm>
          <a:prstGeom prst="triangle">
            <a:avLst/>
          </a:prstGeom>
          <a:solidFill>
            <a:srgbClr val="122B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2966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24" grpId="0" animBg="1"/>
      <p:bldP spid="25" grpId="0"/>
      <p:bldP spid="11" grpId="0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3591536" y="1599080"/>
            <a:ext cx="2604856" cy="4392488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733524" y="1599080"/>
            <a:ext cx="2707308" cy="4392488"/>
          </a:xfrm>
          <a:prstGeom prst="rect">
            <a:avLst/>
          </a:prstGeom>
          <a:solidFill>
            <a:schemeClr val="tx2">
              <a:lumMod val="40000"/>
              <a:lumOff val="6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2" name="직사각형 51"/>
          <p:cNvSpPr/>
          <p:nvPr/>
        </p:nvSpPr>
        <p:spPr>
          <a:xfrm>
            <a:off x="6365974" y="1611216"/>
            <a:ext cx="2707307" cy="453384"/>
          </a:xfrm>
          <a:prstGeom prst="rect">
            <a:avLst/>
          </a:prstGeom>
          <a:solidFill>
            <a:srgbClr val="122B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>
          <a:xfrm>
            <a:off x="733525" y="1611216"/>
            <a:ext cx="2707307" cy="453384"/>
          </a:xfrm>
          <a:prstGeom prst="rect">
            <a:avLst/>
          </a:prstGeom>
          <a:solidFill>
            <a:srgbClr val="122B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170105" y="1666822"/>
            <a:ext cx="1797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b="1" dirty="0">
                <a:gradFill>
                  <a:gsLst>
                    <a:gs pos="100000">
                      <a:schemeClr val="bg1"/>
                    </a:gs>
                    <a:gs pos="100000">
                      <a:prstClr val="black"/>
                    </a:gs>
                  </a:gsLst>
                  <a:path path="circle">
                    <a:fillToRect l="100000" t="100000"/>
                  </a:path>
                </a:gra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플라스틱 사용 금지</a:t>
            </a:r>
          </a:p>
        </p:txBody>
      </p:sp>
      <p:sp>
        <p:nvSpPr>
          <p:cNvPr id="53" name="직사각형 52"/>
          <p:cNvSpPr/>
          <p:nvPr/>
        </p:nvSpPr>
        <p:spPr>
          <a:xfrm>
            <a:off x="3591537" y="1611216"/>
            <a:ext cx="2604856" cy="4533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1" name="직사각형 50"/>
          <p:cNvSpPr/>
          <p:nvPr/>
        </p:nvSpPr>
        <p:spPr>
          <a:xfrm>
            <a:off x="6365974" y="1628800"/>
            <a:ext cx="2707308" cy="4392488"/>
          </a:xfrm>
          <a:prstGeom prst="rect">
            <a:avLst/>
          </a:prstGeom>
          <a:solidFill>
            <a:schemeClr val="tx2">
              <a:lumMod val="40000"/>
              <a:lumOff val="6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7538144" y="6520259"/>
            <a:ext cx="2311400" cy="365125"/>
          </a:xfrm>
        </p:spPr>
        <p:txBody>
          <a:bodyPr/>
          <a:lstStyle/>
          <a:p>
            <a:fld id="{516C4E17-EA00-48D7-9432-ACBDEAD51795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6966772" y="1666822"/>
            <a:ext cx="1689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b="1" dirty="0">
                <a:gradFill>
                  <a:gsLst>
                    <a:gs pos="100000">
                      <a:schemeClr val="bg1"/>
                    </a:gs>
                    <a:gs pos="100000">
                      <a:prstClr val="black"/>
                    </a:gs>
                  </a:gsLst>
                  <a:path path="circle">
                    <a:fillToRect l="100000" t="100000"/>
                  </a:path>
                </a:gra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예방 및 관리 교육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32921" y="1666822"/>
            <a:ext cx="1364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gradFill>
                  <a:gsLst>
                    <a:gs pos="100000">
                      <a:schemeClr val="bg1"/>
                    </a:gs>
                    <a:gs pos="100000">
                      <a:prstClr val="black"/>
                    </a:gs>
                  </a:gsLst>
                  <a:path path="circle">
                    <a:fillToRect l="100000" t="100000"/>
                  </a:path>
                </a:gradFill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Clean seas</a:t>
            </a:r>
            <a:endParaRPr lang="ko-KR" altLang="en-US" b="1" dirty="0">
              <a:gradFill>
                <a:gsLst>
                  <a:gs pos="100000">
                    <a:schemeClr val="bg1"/>
                  </a:gs>
                  <a:gs pos="100000">
                    <a:prstClr val="black"/>
                  </a:gs>
                </a:gsLst>
                <a:path path="circle">
                  <a:fillToRect l="100000" t="100000"/>
                </a:path>
              </a:gradFill>
              <a:latin typeface="서울남산 장체B" panose="02020603020101020101" pitchFamily="18" charset="-127"/>
              <a:ea typeface="서울남산 장체B" panose="02020603020101020101" pitchFamily="18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-7734" y="203737"/>
            <a:ext cx="1610007" cy="400110"/>
            <a:chOff x="-7734" y="203737"/>
            <a:chExt cx="1610007" cy="400110"/>
          </a:xfrm>
        </p:grpSpPr>
        <p:sp>
          <p:nvSpPr>
            <p:cNvPr id="23" name="직사각형 22"/>
            <p:cNvSpPr/>
            <p:nvPr/>
          </p:nvSpPr>
          <p:spPr>
            <a:xfrm>
              <a:off x="-7734" y="203737"/>
              <a:ext cx="1566790" cy="40011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92674" y="203737"/>
              <a:ext cx="11095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ko-KR" altLang="en-US" sz="20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>
                          <a:lumMod val="90000"/>
                        </a:schemeClr>
                      </a:gs>
                    </a:gsLst>
                    <a:path path="circle">
                      <a:fillToRect l="100000" t="100000"/>
                    </a:path>
                  </a:gradFill>
                  <a:latin typeface="경기천년바탕 Regular" panose="02020503020101020101" pitchFamily="18" charset="-127"/>
                  <a:ea typeface="경기천년바탕 Regular" panose="02020503020101020101" pitchFamily="18" charset="-127"/>
                </a:rPr>
                <a:t>해결방안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754531" y="249903"/>
            <a:ext cx="1050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1"/>
                    </a:gs>
                  </a:gsLst>
                  <a:path path="circle">
                    <a:fillToRect l="100000" t="100000"/>
                  </a:path>
                </a:gradFill>
                <a:latin typeface="경기천년바탕 Regular" panose="02020503020101020101" pitchFamily="18" charset="-127"/>
                <a:ea typeface="경기천년바탕 Regular" panose="02020503020101020101" pitchFamily="18" charset="-127"/>
              </a:rPr>
              <a:t>그 외 노력</a:t>
            </a:r>
          </a:p>
        </p:txBody>
      </p:sp>
      <p:cxnSp>
        <p:nvCxnSpPr>
          <p:cNvPr id="26" name="직선 연결선 25"/>
          <p:cNvCxnSpPr/>
          <p:nvPr/>
        </p:nvCxnSpPr>
        <p:spPr>
          <a:xfrm>
            <a:off x="-7734" y="584797"/>
            <a:ext cx="3755403" cy="0"/>
          </a:xfrm>
          <a:prstGeom prst="line">
            <a:avLst/>
          </a:prstGeom>
          <a:ln w="28575">
            <a:solidFill>
              <a:srgbClr val="1D2F3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>
            <a:extLst>
              <a:ext uri="{FF2B5EF4-FFF2-40B4-BE49-F238E27FC236}">
                <a16:creationId xmlns:a16="http://schemas.microsoft.com/office/drawing/2014/main" id="{AB3CC44E-F919-4276-AB24-B97ABE7CF9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48" y="2206740"/>
            <a:ext cx="2265460" cy="2265460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A14B3DE4-41C9-4177-B3E3-DF0E7F3BEA2D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48" y="2204864"/>
            <a:ext cx="2265460" cy="2265460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8EE36DB3-3701-48BB-801B-2D74ABF617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324" y="2206740"/>
            <a:ext cx="2265460" cy="2265460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29095FC7-4E37-464D-9359-424A18A0AF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897" y="2206740"/>
            <a:ext cx="2265460" cy="226546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87CF3CA-4051-4A55-9B74-9CB85685199A}"/>
              </a:ext>
            </a:extLst>
          </p:cNvPr>
          <p:cNvSpPr txBox="1"/>
          <p:nvPr/>
        </p:nvSpPr>
        <p:spPr>
          <a:xfrm>
            <a:off x="1306670" y="4585553"/>
            <a:ext cx="155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유럽연합</a:t>
            </a:r>
            <a:r>
              <a:rPr lang="en-US" altLang="ko-KR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(EU)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E79EED6-BC2E-4FDD-8F07-8279B0AB65AD}"/>
              </a:ext>
            </a:extLst>
          </p:cNvPr>
          <p:cNvSpPr txBox="1"/>
          <p:nvPr/>
        </p:nvSpPr>
        <p:spPr>
          <a:xfrm>
            <a:off x="832718" y="5047218"/>
            <a:ext cx="2488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미국 시애틀 등 일부 도시</a:t>
            </a:r>
            <a:endParaRPr lang="en-US" altLang="ko-KR" dirty="0">
              <a:latin typeface="서울남산 장체B" panose="02020603020101020101" pitchFamily="18" charset="-127"/>
              <a:ea typeface="서울남산 장체B" panose="02020603020101020101" pitchFamily="18" charset="-12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4284EB2-F37C-4377-AFEF-A3121EAAD91E}"/>
              </a:ext>
            </a:extLst>
          </p:cNvPr>
          <p:cNvSpPr txBox="1"/>
          <p:nvPr/>
        </p:nvSpPr>
        <p:spPr>
          <a:xfrm>
            <a:off x="741666" y="5508883"/>
            <a:ext cx="2680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스타벅스</a:t>
            </a:r>
            <a:r>
              <a:rPr lang="en-US" altLang="ko-KR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, </a:t>
            </a:r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맥도날드</a:t>
            </a:r>
            <a:r>
              <a:rPr lang="en-US" altLang="ko-KR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, </a:t>
            </a:r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디즈니 등</a:t>
            </a:r>
            <a:endParaRPr lang="en-US" altLang="ko-KR" dirty="0">
              <a:latin typeface="서울남산 장체B" panose="02020603020101020101" pitchFamily="18" charset="-127"/>
              <a:ea typeface="서울남산 장체B" panose="02020603020101020101" pitchFamily="18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5967DD-854F-4886-A1C8-E4911FD4A36D}"/>
              </a:ext>
            </a:extLst>
          </p:cNvPr>
          <p:cNvSpPr txBox="1"/>
          <p:nvPr/>
        </p:nvSpPr>
        <p:spPr>
          <a:xfrm>
            <a:off x="3747669" y="4770219"/>
            <a:ext cx="23001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UN</a:t>
            </a:r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이 해양 쓰레기 문제를 해결하기 위해 펼친 글로벌 캠페인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BDAC41-CD7A-4348-9018-0A8FC8F04D9C}"/>
              </a:ext>
            </a:extLst>
          </p:cNvPr>
          <p:cNvSpPr txBox="1"/>
          <p:nvPr/>
        </p:nvSpPr>
        <p:spPr>
          <a:xfrm>
            <a:off x="6531495" y="4770219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‘APEC </a:t>
            </a:r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역내 해양쓰레기 예방 및 관리 교육훈련 사업</a:t>
            </a:r>
            <a:r>
              <a:rPr lang="en-US" altLang="ko-KR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’ </a:t>
            </a:r>
            <a:r>
              <a:rPr lang="ko-KR" altLang="en-US" dirty="0">
                <a:latin typeface="서울남산 장체B" panose="02020603020101020101" pitchFamily="18" charset="-127"/>
                <a:ea typeface="서울남산 장체B" panose="02020603020101020101" pitchFamily="18" charset="-127"/>
              </a:rPr>
              <a:t>추진</a:t>
            </a:r>
          </a:p>
        </p:txBody>
      </p:sp>
    </p:spTree>
    <p:extLst>
      <p:ext uri="{BB962C8B-B14F-4D97-AF65-F5344CB8AC3E}">
        <p14:creationId xmlns:p14="http://schemas.microsoft.com/office/powerpoint/2010/main" val="1009250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8" grpId="0" animBg="1"/>
      <p:bldP spid="52" grpId="0" animBg="1"/>
      <p:bldP spid="44" grpId="0" animBg="1"/>
      <p:bldP spid="33" grpId="0"/>
      <p:bldP spid="53" grpId="0" animBg="1"/>
      <p:bldP spid="51" grpId="0" animBg="1"/>
      <p:bldP spid="34" grpId="0"/>
      <p:bldP spid="37" grpId="0"/>
      <p:bldP spid="16" grpId="0"/>
      <p:bldP spid="31" grpId="0"/>
      <p:bldP spid="32" grpId="0"/>
      <p:bldP spid="20" grpId="0"/>
      <p:bldP spid="27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사용자 지정 5">
      <a:majorFont>
        <a:latin typeface="Raleway"/>
        <a:ea typeface="Noto Sans Korean Regular"/>
        <a:cs typeface=""/>
      </a:majorFont>
      <a:minorFont>
        <a:latin typeface="Raleway"/>
        <a:ea typeface="Noto Sans Korean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5234</TotalTime>
  <Words>210</Words>
  <Application>Microsoft Office PowerPoint</Application>
  <PresentationFormat>A4 용지(210x297mm)</PresentationFormat>
  <Paragraphs>54</Paragraphs>
  <Slides>6</Slides>
  <Notes>2</Notes>
  <HiddenSlides>0</HiddenSlides>
  <MMClips>1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4" baseType="lpstr">
      <vt:lpstr>Noto Sans Korean Bold</vt:lpstr>
      <vt:lpstr>Raleway</vt:lpstr>
      <vt:lpstr>경기천년바탕 Regular</vt:lpstr>
      <vt:lpstr>맑은 고딕</vt:lpstr>
      <vt:lpstr>서울남산 장체B</vt:lpstr>
      <vt:lpstr>아리따-돋움(TTF)-Medium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ATC_003</dc:creator>
  <cp:lastModifiedBy>백채연</cp:lastModifiedBy>
  <cp:revision>251</cp:revision>
  <cp:lastPrinted>2015-04-09T04:52:36Z</cp:lastPrinted>
  <dcterms:created xsi:type="dcterms:W3CDTF">2015-03-26T09:31:22Z</dcterms:created>
  <dcterms:modified xsi:type="dcterms:W3CDTF">2019-04-13T15:34:10Z</dcterms:modified>
</cp:coreProperties>
</file>