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sldIdLst>
    <p:sldId id="348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2" r:id="rId24"/>
    <p:sldId id="373" r:id="rId25"/>
    <p:sldId id="374" r:id="rId26"/>
    <p:sldId id="375" r:id="rId27"/>
    <p:sldId id="376" r:id="rId28"/>
    <p:sldId id="359" r:id="rId29"/>
    <p:sldId id="295" r:id="rId30"/>
    <p:sldId id="302" r:id="rId31"/>
    <p:sldId id="303" r:id="rId32"/>
    <p:sldId id="306" r:id="rId33"/>
    <p:sldId id="307" r:id="rId34"/>
    <p:sldId id="311" r:id="rId35"/>
    <p:sldId id="313" r:id="rId36"/>
    <p:sldId id="314" r:id="rId37"/>
    <p:sldId id="316" r:id="rId38"/>
    <p:sldId id="317" r:id="rId39"/>
    <p:sldId id="320" r:id="rId40"/>
    <p:sldId id="321" r:id="rId41"/>
    <p:sldId id="322" r:id="rId42"/>
    <p:sldId id="324" r:id="rId43"/>
    <p:sldId id="325" r:id="rId44"/>
    <p:sldId id="326" r:id="rId45"/>
    <p:sldId id="327" r:id="rId46"/>
    <p:sldId id="377" r:id="rId47"/>
  </p:sldIdLst>
  <p:sldSz cx="12192000" cy="6858000"/>
  <p:notesSz cx="6858000" cy="9144000"/>
  <p:embeddedFontLst>
    <p:embeddedFont>
      <p:font typeface="a장미다방" panose="02020600000000000000" pitchFamily="18" charset="-127"/>
      <p:regular r:id="rId49"/>
    </p:embeddedFont>
    <p:embeddedFont>
      <p:font typeface="tvN 즐거운이야기 Bold" panose="02020603020101020101" pitchFamily="18" charset="-127"/>
      <p:regular r:id="rId50"/>
    </p:embeddedFont>
    <p:embeddedFont>
      <p:font typeface="나눔스퀘어 ExtraBold" panose="020B0600000101010101" pitchFamily="50" charset="-127"/>
      <p:bold r:id="rId51"/>
    </p:embeddedFont>
    <p:embeddedFont>
      <p:font typeface="나눔스퀘어라운드 ExtraBold" panose="020B0600000101010101" pitchFamily="50" charset="-127"/>
      <p:bold r:id="rId52"/>
    </p:embeddedFont>
    <p:embeddedFont>
      <p:font typeface="나눔바른고딕" panose="020B0603020101020101" pitchFamily="50" charset="-127"/>
      <p:regular r:id="rId53"/>
      <p:bold r:id="rId54"/>
    </p:embeddedFont>
    <p:embeddedFont>
      <p:font typeface="12롯데마트행복Medium" panose="02020603020101020101" pitchFamily="18" charset="-127"/>
      <p:regular r:id="rId55"/>
    </p:embeddedFont>
    <p:embeddedFont>
      <p:font typeface="서울남산 장체BL" panose="02020503020101020101" pitchFamily="18" charset="-127"/>
      <p:regular r:id="rId56"/>
    </p:embeddedFont>
    <p:embeddedFont>
      <p:font typeface="Eras Light ITC" panose="020B0402030504020804" pitchFamily="34" charset="0"/>
      <p:regular r:id="rId57"/>
    </p:embeddedFont>
    <p:embeddedFont>
      <p:font typeface="맑은 고딕" panose="020B0503020000020004" pitchFamily="50" charset="-127"/>
      <p:regular r:id="rId58"/>
      <p:bold r:id="rId59"/>
    </p:embeddedFont>
    <p:embeddedFont>
      <p:font typeface="a가을소풍M" panose="02020600000000000000" pitchFamily="18" charset="-127"/>
      <p:regular r:id="rId60"/>
    </p:embeddedFont>
    <p:embeddedFont>
      <p:font typeface="나눔고딕 ExtraBold" panose="020D0904000000000000" pitchFamily="50" charset="-127"/>
      <p:bold r:id="rId61"/>
    </p:embeddedFont>
    <p:embeddedFont>
      <p:font typeface="서울한강 장체B" panose="02020503020101020101" pitchFamily="18" charset="-127"/>
      <p:regular r:id="rId62"/>
    </p:embeddedFont>
    <p:embeddedFont>
      <p:font typeface="12롯데마트드림Light" panose="02020603020101020101" pitchFamily="18" charset="-127"/>
      <p:regular r:id="rId63"/>
    </p:embeddedFont>
    <p:embeddedFont>
      <p:font typeface="12롯데마트드림Medium" panose="02020603020101020101" pitchFamily="18" charset="-127"/>
      <p:regular r:id="rId64"/>
    </p:embeddedFont>
    <p:embeddedFont>
      <p:font typeface="a가을소풍B" panose="02020600000000000000" pitchFamily="18" charset="-127"/>
      <p:regular r:id="rId65"/>
    </p:embeddedFont>
    <p:embeddedFont>
      <p:font typeface="12롯데마트행복Light" panose="02020603020101020101" pitchFamily="18" charset="-127"/>
      <p:regular r:id="rId66"/>
    </p:embeddedFont>
    <p:embeddedFont>
      <p:font typeface="서울남산 장체EB" panose="02020503020101020101" pitchFamily="18" charset="-127"/>
      <p:regular r:id="rId6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144F"/>
    <a:srgbClr val="AF9D51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66CAD0-E95D-46C5-AB87-01D50CD3C67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160D732-5570-4B56-801C-60A059E1675C}">
      <dgm:prSet phldrT="[텍스트]"/>
      <dgm:spPr/>
      <dgm:t>
        <a:bodyPr/>
        <a:lstStyle/>
        <a:p>
          <a:pPr latinLnBrk="1"/>
          <a:r>
            <a:rPr lang="ko-KR" altLang="en-US" dirty="0"/>
            <a:t>대중문화</a:t>
          </a:r>
        </a:p>
      </dgm:t>
    </dgm:pt>
    <dgm:pt modelId="{5076A39B-3742-4010-964E-3CF0A82A8907}" type="parTrans" cxnId="{6AA20778-482C-434F-A8A7-76D73CCF61F3}">
      <dgm:prSet/>
      <dgm:spPr/>
      <dgm:t>
        <a:bodyPr/>
        <a:lstStyle/>
        <a:p>
          <a:pPr latinLnBrk="1"/>
          <a:endParaRPr lang="ko-KR" altLang="en-US"/>
        </a:p>
      </dgm:t>
    </dgm:pt>
    <dgm:pt modelId="{4F0CE244-54B6-47EB-A798-E84D8A08D0A3}" type="sibTrans" cxnId="{6AA20778-482C-434F-A8A7-76D73CCF61F3}">
      <dgm:prSet/>
      <dgm:spPr/>
      <dgm:t>
        <a:bodyPr/>
        <a:lstStyle/>
        <a:p>
          <a:pPr latinLnBrk="1"/>
          <a:endParaRPr lang="ko-KR" altLang="en-US"/>
        </a:p>
      </dgm:t>
    </dgm:pt>
    <dgm:pt modelId="{2E5C9812-FB26-4B46-B0F1-D7BE10D11799}">
      <dgm:prSet phldrT="[텍스트]"/>
      <dgm:spPr/>
      <dgm:t>
        <a:bodyPr/>
        <a:lstStyle/>
        <a:p>
          <a:pPr latinLnBrk="1"/>
          <a:r>
            <a:rPr lang="ko-KR" altLang="en-US" dirty="0"/>
            <a:t>광고</a:t>
          </a:r>
        </a:p>
      </dgm:t>
    </dgm:pt>
    <dgm:pt modelId="{0E827FC1-D63E-457A-BC9C-20E95F5ED8D0}" type="parTrans" cxnId="{BD37075D-6727-45FF-B17E-B614720CBFD4}">
      <dgm:prSet/>
      <dgm:spPr/>
      <dgm:t>
        <a:bodyPr/>
        <a:lstStyle/>
        <a:p>
          <a:pPr latinLnBrk="1"/>
          <a:endParaRPr lang="ko-KR" altLang="en-US"/>
        </a:p>
      </dgm:t>
    </dgm:pt>
    <dgm:pt modelId="{B08A9479-1746-464C-A1ED-96A3947755A1}" type="sibTrans" cxnId="{BD37075D-6727-45FF-B17E-B614720CBFD4}">
      <dgm:prSet/>
      <dgm:spPr/>
      <dgm:t>
        <a:bodyPr/>
        <a:lstStyle/>
        <a:p>
          <a:pPr latinLnBrk="1"/>
          <a:endParaRPr lang="ko-KR" altLang="en-US"/>
        </a:p>
      </dgm:t>
    </dgm:pt>
    <dgm:pt modelId="{E837FE58-1DF3-41FA-B3C2-6C7270E8C54D}">
      <dgm:prSet phldrT="[텍스트]"/>
      <dgm:spPr/>
      <dgm:t>
        <a:bodyPr/>
        <a:lstStyle/>
        <a:p>
          <a:pPr latinLnBrk="1"/>
          <a:r>
            <a:rPr lang="ko-KR" altLang="en-US" dirty="0"/>
            <a:t>영화</a:t>
          </a:r>
        </a:p>
      </dgm:t>
    </dgm:pt>
    <dgm:pt modelId="{08FDBCBF-3576-4B2E-B608-321494849AF4}" type="parTrans" cxnId="{527E9A6A-79D2-45A1-8BBA-761074CD6404}">
      <dgm:prSet/>
      <dgm:spPr/>
      <dgm:t>
        <a:bodyPr/>
        <a:lstStyle/>
        <a:p>
          <a:pPr latinLnBrk="1"/>
          <a:endParaRPr lang="ko-KR" altLang="en-US"/>
        </a:p>
      </dgm:t>
    </dgm:pt>
    <dgm:pt modelId="{8A49D28B-9D86-4AB7-BFA3-C33D517B6B5B}" type="sibTrans" cxnId="{527E9A6A-79D2-45A1-8BBA-761074CD6404}">
      <dgm:prSet/>
      <dgm:spPr/>
      <dgm:t>
        <a:bodyPr/>
        <a:lstStyle/>
        <a:p>
          <a:pPr latinLnBrk="1"/>
          <a:endParaRPr lang="ko-KR" altLang="en-US"/>
        </a:p>
      </dgm:t>
    </dgm:pt>
    <dgm:pt modelId="{B4F77D16-54A0-4E37-99A9-D8DDF954C878}" type="pres">
      <dgm:prSet presAssocID="{4E66CAD0-E95D-46C5-AB87-01D50CD3C67F}" presName="compositeShape" presStyleCnt="0">
        <dgm:presLayoutVars>
          <dgm:chMax val="7"/>
          <dgm:dir/>
          <dgm:resizeHandles val="exact"/>
        </dgm:presLayoutVars>
      </dgm:prSet>
      <dgm:spPr/>
    </dgm:pt>
    <dgm:pt modelId="{7A6D56BB-BC4A-407F-B5BB-40947201E579}" type="pres">
      <dgm:prSet presAssocID="{E160D732-5570-4B56-801C-60A059E1675C}" presName="circ1" presStyleLbl="venn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51F02F1D-83EA-4958-BC7D-9D8BF250036C}" type="pres">
      <dgm:prSet presAssocID="{E160D732-5570-4B56-801C-60A059E1675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1126459-FFB8-4776-BCA4-473B6E1DF4F9}" type="pres">
      <dgm:prSet presAssocID="{2E5C9812-FB26-4B46-B0F1-D7BE10D11799}" presName="circ2" presStyleLbl="vennNode1" presStyleIdx="1" presStyleCnt="3" custLinFactNeighborX="-1086" custLinFactNeighborY="543"/>
      <dgm:spPr/>
      <dgm:t>
        <a:bodyPr/>
        <a:lstStyle/>
        <a:p>
          <a:pPr latinLnBrk="1"/>
          <a:endParaRPr lang="ko-KR" altLang="en-US"/>
        </a:p>
      </dgm:t>
    </dgm:pt>
    <dgm:pt modelId="{2214015B-F898-452E-B27F-90B0CF1B6DC3}" type="pres">
      <dgm:prSet presAssocID="{2E5C9812-FB26-4B46-B0F1-D7BE10D1179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8F9345C-2CAC-47BB-AFB2-F9D457A942CC}" type="pres">
      <dgm:prSet presAssocID="{E837FE58-1DF3-41FA-B3C2-6C7270E8C54D}" presName="circ3" presStyleLbl="venn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05B1F7E6-20E4-4006-AF86-8B2F3EB22BF2}" type="pres">
      <dgm:prSet presAssocID="{E837FE58-1DF3-41FA-B3C2-6C7270E8C54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350E769-EC19-4ED2-8EA2-7B7C4174C9BE}" type="presOf" srcId="{4E66CAD0-E95D-46C5-AB87-01D50CD3C67F}" destId="{B4F77D16-54A0-4E37-99A9-D8DDF954C878}" srcOrd="0" destOrd="0" presId="urn:microsoft.com/office/officeart/2005/8/layout/venn1"/>
    <dgm:cxn modelId="{527E9A6A-79D2-45A1-8BBA-761074CD6404}" srcId="{4E66CAD0-E95D-46C5-AB87-01D50CD3C67F}" destId="{E837FE58-1DF3-41FA-B3C2-6C7270E8C54D}" srcOrd="2" destOrd="0" parTransId="{08FDBCBF-3576-4B2E-B608-321494849AF4}" sibTransId="{8A49D28B-9D86-4AB7-BFA3-C33D517B6B5B}"/>
    <dgm:cxn modelId="{7AD131DB-6AD3-4B0A-B1A7-D72A78500E57}" type="presOf" srcId="{2E5C9812-FB26-4B46-B0F1-D7BE10D11799}" destId="{2214015B-F898-452E-B27F-90B0CF1B6DC3}" srcOrd="1" destOrd="0" presId="urn:microsoft.com/office/officeart/2005/8/layout/venn1"/>
    <dgm:cxn modelId="{ECFAC96F-E3B8-4B44-AD64-FB220328F4FC}" type="presOf" srcId="{E160D732-5570-4B56-801C-60A059E1675C}" destId="{51F02F1D-83EA-4958-BC7D-9D8BF250036C}" srcOrd="1" destOrd="0" presId="urn:microsoft.com/office/officeart/2005/8/layout/venn1"/>
    <dgm:cxn modelId="{5DD0E5A3-12FE-42CD-A7D1-F9753022635D}" type="presOf" srcId="{E160D732-5570-4B56-801C-60A059E1675C}" destId="{7A6D56BB-BC4A-407F-B5BB-40947201E579}" srcOrd="0" destOrd="0" presId="urn:microsoft.com/office/officeart/2005/8/layout/venn1"/>
    <dgm:cxn modelId="{89DD1EA9-18B9-4555-8107-3FE2821CB5FD}" type="presOf" srcId="{2E5C9812-FB26-4B46-B0F1-D7BE10D11799}" destId="{C1126459-FFB8-4776-BCA4-473B6E1DF4F9}" srcOrd="0" destOrd="0" presId="urn:microsoft.com/office/officeart/2005/8/layout/venn1"/>
    <dgm:cxn modelId="{6AA20778-482C-434F-A8A7-76D73CCF61F3}" srcId="{4E66CAD0-E95D-46C5-AB87-01D50CD3C67F}" destId="{E160D732-5570-4B56-801C-60A059E1675C}" srcOrd="0" destOrd="0" parTransId="{5076A39B-3742-4010-964E-3CF0A82A8907}" sibTransId="{4F0CE244-54B6-47EB-A798-E84D8A08D0A3}"/>
    <dgm:cxn modelId="{BD37075D-6727-45FF-B17E-B614720CBFD4}" srcId="{4E66CAD0-E95D-46C5-AB87-01D50CD3C67F}" destId="{2E5C9812-FB26-4B46-B0F1-D7BE10D11799}" srcOrd="1" destOrd="0" parTransId="{0E827FC1-D63E-457A-BC9C-20E95F5ED8D0}" sibTransId="{B08A9479-1746-464C-A1ED-96A3947755A1}"/>
    <dgm:cxn modelId="{B14DA799-4FE2-49B7-A23C-4772FDCD037F}" type="presOf" srcId="{E837FE58-1DF3-41FA-B3C2-6C7270E8C54D}" destId="{28F9345C-2CAC-47BB-AFB2-F9D457A942CC}" srcOrd="0" destOrd="0" presId="urn:microsoft.com/office/officeart/2005/8/layout/venn1"/>
    <dgm:cxn modelId="{2DD31700-9344-4260-9618-5721443DA339}" type="presOf" srcId="{E837FE58-1DF3-41FA-B3C2-6C7270E8C54D}" destId="{05B1F7E6-20E4-4006-AF86-8B2F3EB22BF2}" srcOrd="1" destOrd="0" presId="urn:microsoft.com/office/officeart/2005/8/layout/venn1"/>
    <dgm:cxn modelId="{0D927CBD-A9C0-4557-937F-3C529CC9728B}" type="presParOf" srcId="{B4F77D16-54A0-4E37-99A9-D8DDF954C878}" destId="{7A6D56BB-BC4A-407F-B5BB-40947201E579}" srcOrd="0" destOrd="0" presId="urn:microsoft.com/office/officeart/2005/8/layout/venn1"/>
    <dgm:cxn modelId="{519E413F-251B-4141-BD4C-B6A5886B3171}" type="presParOf" srcId="{B4F77D16-54A0-4E37-99A9-D8DDF954C878}" destId="{51F02F1D-83EA-4958-BC7D-9D8BF250036C}" srcOrd="1" destOrd="0" presId="urn:microsoft.com/office/officeart/2005/8/layout/venn1"/>
    <dgm:cxn modelId="{759E8623-6D51-4E91-A2C5-B01A95A2FAF8}" type="presParOf" srcId="{B4F77D16-54A0-4E37-99A9-D8DDF954C878}" destId="{C1126459-FFB8-4776-BCA4-473B6E1DF4F9}" srcOrd="2" destOrd="0" presId="urn:microsoft.com/office/officeart/2005/8/layout/venn1"/>
    <dgm:cxn modelId="{0827B261-6F3C-438C-889F-D0B9CCFB7AF5}" type="presParOf" srcId="{B4F77D16-54A0-4E37-99A9-D8DDF954C878}" destId="{2214015B-F898-452E-B27F-90B0CF1B6DC3}" srcOrd="3" destOrd="0" presId="urn:microsoft.com/office/officeart/2005/8/layout/venn1"/>
    <dgm:cxn modelId="{4E1DB2E1-86C8-4EC0-AC47-197A5BAA1CA4}" type="presParOf" srcId="{B4F77D16-54A0-4E37-99A9-D8DDF954C878}" destId="{28F9345C-2CAC-47BB-AFB2-F9D457A942CC}" srcOrd="4" destOrd="0" presId="urn:microsoft.com/office/officeart/2005/8/layout/venn1"/>
    <dgm:cxn modelId="{4C3A102B-2973-433C-B57F-99B5EF02DD55}" type="presParOf" srcId="{B4F77D16-54A0-4E37-99A9-D8DDF954C878}" destId="{05B1F7E6-20E4-4006-AF86-8B2F3EB22BF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D56BB-BC4A-407F-B5BB-40947201E579}">
      <dsp:nvSpPr>
        <dsp:cNvPr id="0" name=""/>
        <dsp:cNvSpPr/>
      </dsp:nvSpPr>
      <dsp:spPr>
        <a:xfrm>
          <a:off x="2450020" y="41368"/>
          <a:ext cx="1985667" cy="19856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/>
            <a:t>대중문화</a:t>
          </a:r>
        </a:p>
      </dsp:txBody>
      <dsp:txXfrm>
        <a:off x="2714776" y="388859"/>
        <a:ext cx="1456156" cy="893550"/>
      </dsp:txXfrm>
    </dsp:sp>
    <dsp:sp modelId="{C1126459-FFB8-4776-BCA4-473B6E1DF4F9}">
      <dsp:nvSpPr>
        <dsp:cNvPr id="0" name=""/>
        <dsp:cNvSpPr/>
      </dsp:nvSpPr>
      <dsp:spPr>
        <a:xfrm>
          <a:off x="3144951" y="1293192"/>
          <a:ext cx="1985667" cy="19856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/>
            <a:t>광고</a:t>
          </a:r>
        </a:p>
      </dsp:txBody>
      <dsp:txXfrm>
        <a:off x="3752234" y="1806156"/>
        <a:ext cx="1191400" cy="1092117"/>
      </dsp:txXfrm>
    </dsp:sp>
    <dsp:sp modelId="{28F9345C-2CAC-47BB-AFB2-F9D457A942CC}">
      <dsp:nvSpPr>
        <dsp:cNvPr id="0" name=""/>
        <dsp:cNvSpPr/>
      </dsp:nvSpPr>
      <dsp:spPr>
        <a:xfrm>
          <a:off x="1733525" y="1282410"/>
          <a:ext cx="1985667" cy="19856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dirty="0"/>
            <a:t>영화</a:t>
          </a:r>
        </a:p>
      </dsp:txBody>
      <dsp:txXfrm>
        <a:off x="1920509" y="1795374"/>
        <a:ext cx="1191400" cy="1092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49F90-44B5-452A-949C-006E1E1DC65D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7C300-E71C-4B92-8C18-738B5F671D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31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3951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6817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72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3667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239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4904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6839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756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8696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081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514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7844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792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5429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0282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63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4471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1072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8466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1879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8500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45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7243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8009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531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0384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7265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76FD6-A5E4-443B-A3A7-1AC86F1A691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239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CB5615-1A79-4164-BF24-78AC07DC5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580582F-ECF8-498C-8212-146CFA315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2A07230-D4FB-485F-A7FC-52EA1774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8490396-9BA5-46EE-91CF-2E660A3A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A19D4D-097D-4135-BC2A-554196BF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363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78FC79-1F78-4718-8211-65CA0FD2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F77715A-19BB-4720-BBD4-9CED48BC2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4C7606-147D-4070-B06D-BEABB87E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5AB8008-F628-4DFB-858D-FDAF280E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8601F6-3D6A-409E-967D-2BFE25316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512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CB21008-ED79-4D3A-9275-6D7233A7B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D6CE2B3-F3E1-4E9E-975E-1A0915447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684B9B1-EADB-43B8-9719-F971B7BFB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9E5CB7-E595-46EB-9F62-AFBD87BF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22784-24A7-4E41-920D-68412ADE6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711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785726-E7C9-416E-989C-8A760E46B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374114-EE34-4A19-8BB5-1A945BA26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0A0495D-2D0B-4542-BBE3-ECCFDBEF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D9A1BE6-3DEE-490D-8CC7-E2A0DD7B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272198-72C8-4E43-99C7-EB94B528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309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CD1597-BDC8-4CD4-AFF5-CDF0D758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32978AA-1CD0-44BA-BC21-9149FE47D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F9918D7-C918-473E-A9D2-CD843C26C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1DB2B7-AB4A-4AF9-BF07-ED72712B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EF10D4-195D-4980-A512-654CC505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950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EDAB5B-07A4-4F69-8F29-61B206F1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97CE7AB-EAA8-4918-8F29-5B83B0A731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1D6BD37-5C75-497D-9B33-5EC28B9ED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00AC34E-DE25-40D3-B20A-5951B5EB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3AD0654-5EE1-44D1-B7F9-0427A9EF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C83CF0-4B96-41D1-94BA-FFDAB9BBE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463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6D8523-5665-47C4-B1BB-DAF8D8BE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06EFC41-52B4-4C61-8A02-AC629C364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01AB2F-7986-404C-BE27-F4FCCBB8C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3C21931-CB6F-4263-B392-6EC2DA8EC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50F45B6-7BBE-4A3F-AB76-2A17AAD9C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12E4C7F-132D-48D5-8AFC-9E41FF47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ECC1140-06C9-4EAB-B714-CCF9B8734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F77B90B-E94B-429D-9676-52855595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07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8DADF6-2E74-4E2D-AE27-0E360737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70D79D2-1ABC-4A1D-AA58-8BC17093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215E9BF-7D13-4541-9F1E-2AD1FE71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C86BBE3-ED7A-4A0C-A00B-8E1B168BF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113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D970C37-2C08-4276-9EF6-4678F35E9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ECC24A9-CA73-4921-B615-2F52B52C4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E5DF5F-2A1A-43AD-B300-2A04BB64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480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BCC072-9D4E-4EC9-9BE3-3073293E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597BC7-D818-4C88-BA9E-810D659A6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CC587AE-CA9C-4958-BC07-321C159BF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78728C6-6B61-4A80-ACD0-EDEB9F45F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96B1D2E-08F1-4AA3-B71A-068902AC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F1DB450-D5E4-41CE-A1DA-417D0D45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90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C3E287-A67C-4594-8199-CB0F285F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54313C-8B36-4BB5-BC9A-5B74A0888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29877A1-A45D-4F7C-98A8-33CE2FEED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DF86B0C-C89A-40AA-A311-F26F4420A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D7DFB5A-8AAE-439C-9D6E-CC72B9F0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1793D14-A62D-445E-801C-289D95D6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0130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E3D1486-F15F-4373-BD42-F46A0C16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49C8B38-EFE6-4772-B7D3-5EA38CF72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F519CC5-C76B-42EE-9CFB-7C159CFA5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352BA-5291-4BF3-95FE-E7B9C74FB68A}" type="datetimeFigureOut">
              <a:rPr lang="ko-KR" altLang="en-US" smtClean="0"/>
              <a:t>2018-12-12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AB9C79-761D-44C5-93D0-4B35AC088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2CD20C3-970A-469B-ACF3-A1775B330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4213-3715-4AFC-B656-7FB8654261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20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hyperlink" Target="https://en.wikipedia.org/wiki/File:Flag_of_the_United_Kingdom_reversed.svg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Soccerball.sv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chi64.tistory.com/558" TargetMode="External"/><Relationship Id="rId5" Type="http://schemas.openxmlformats.org/officeDocument/2006/relationships/image" Target="../media/image15.png"/><Relationship Id="rId10" Type="http://schemas.openxmlformats.org/officeDocument/2006/relationships/hyperlink" Target="https://en.wikipedia.org/wiki/File:Go-home.svg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venturesquare.net/540331" TargetMode="Externa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commons.wikimedia.org/wiki/File:Female_symbol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://www.mariowiki.com/Mii" TargetMode="Externa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limtuna.wordpress.com/2011/03/29/safe-cities" TargetMode="External"/><Relationship Id="rId4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hyperlink" Target="http://m.post.naver.com/viewer/postView.nhn?volumeNo=7786258&amp;memberNo=31397164&amp;vType=VERTICA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hecollaboratory.wikidot.com/2013-fall-sociology-accelerated" TargetMode="External"/><Relationship Id="rId4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://lovearrow.tistory.com/85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jobsanger.blogspot.com/2010/10/nordic-countries-lead-in-gender.html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he.wikipedia.org/wiki/%D7%90%D7%A8%D7%A6%D7%95%D7%AA_%D7%94%D7%91%D7%A8%D7%99%D7%A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s://blog.naver.com/youngsheen/70019295753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s://blog.naver.com/asaner/140126090003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ifeandworkfestival2015.tistory.com/category/%E2%98%85%20%EC%9D%BC%EC%82%B6%ED%85%8C%EC%9D%B4%EB%B8%94%20%E2%98%85/11_%ED%95%99%EB%AC%B8%EC%97%B0%EA%B5%AC%ED%85%8C%EC%9D%B4%EB%B8%94" TargetMode="Externa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hyperlink" Target="https://blog.naver.com/withpian0/3017125512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blog.naver.com/ehgus0816/221051082660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7531329" y="986390"/>
            <a:ext cx="4660669" cy="831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84535" y="1247390"/>
            <a:ext cx="46584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문예학 방법론 </a:t>
            </a:r>
            <a:r>
              <a:rPr lang="en-US" altLang="ko-KR" sz="4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(2)</a:t>
            </a:r>
          </a:p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42736" y="160946"/>
            <a:ext cx="271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서울남산 장체BL" panose="02020503020101020101" pitchFamily="18" charset="-127"/>
                <a:ea typeface="서울남산 장체BL" panose="02020503020101020101" pitchFamily="18" charset="-127"/>
              </a:rPr>
              <a:t>독일문학개론</a:t>
            </a:r>
            <a:endParaRPr lang="ko-KR" altLang="en-US" sz="2400" dirty="0">
              <a:latin typeface="서울남산 장체BL" panose="02020503020101020101" pitchFamily="18" charset="-127"/>
              <a:ea typeface="서울남산 장체BL" panose="0202050302010102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089780" cy="631339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63" y="425322"/>
            <a:ext cx="2145922" cy="270079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48" y="2069819"/>
            <a:ext cx="2344241" cy="23526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4" y="3246140"/>
            <a:ext cx="2461056" cy="2308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V="1">
            <a:off x="0" y="6248402"/>
            <a:ext cx="12308440" cy="73015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727" y="6311847"/>
            <a:ext cx="1111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err="1" smtClean="0">
                <a:solidFill>
                  <a:schemeClr val="bg1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변준희</a:t>
            </a:r>
            <a:r>
              <a:rPr lang="ko-KR" altLang="en-US" sz="3200" dirty="0" smtClean="0">
                <a:solidFill>
                  <a:schemeClr val="bg1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bg1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 </a:t>
            </a:r>
            <a:r>
              <a:rPr lang="ko-KR" altLang="en-US" sz="3200" dirty="0" err="1" smtClean="0">
                <a:solidFill>
                  <a:schemeClr val="bg1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유성재</a:t>
            </a:r>
            <a:r>
              <a:rPr lang="ko-KR" altLang="en-US" sz="3200" dirty="0" smtClean="0">
                <a:solidFill>
                  <a:schemeClr val="bg1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 </a:t>
            </a:r>
            <a:r>
              <a:rPr lang="ko-KR" altLang="en-US" sz="3200" b="1" dirty="0" smtClean="0">
                <a:solidFill>
                  <a:schemeClr val="bg1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이규진</a:t>
            </a:r>
            <a:r>
              <a:rPr lang="ko-KR" altLang="en-US" sz="3200" dirty="0" smtClean="0">
                <a:solidFill>
                  <a:schemeClr val="bg1"/>
                </a:solidFill>
                <a:latin typeface="tvN 즐거운이야기 Bold" panose="02020603020101020101" pitchFamily="18" charset="-127"/>
                <a:ea typeface="tvN 즐거운이야기 Bold" panose="02020603020101020101" pitchFamily="18" charset="-127"/>
              </a:rPr>
              <a:t> 이민형</a:t>
            </a:r>
            <a:endParaRPr lang="ko-KR" altLang="en-US" sz="3200" dirty="0">
              <a:solidFill>
                <a:schemeClr val="bg1"/>
              </a:solidFill>
              <a:latin typeface="tvN 즐거운이야기 Bold" panose="02020603020101020101" pitchFamily="18" charset="-127"/>
              <a:ea typeface="tvN 즐거운이야기 Bold" panose="02020603020101020101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50862" y="2448551"/>
            <a:ext cx="39411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Von</a:t>
            </a:r>
            <a:r>
              <a:rPr lang="en-US" altLang="ko-KR" sz="28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  </a:t>
            </a:r>
            <a:r>
              <a:rPr lang="ko-KR" altLang="en-US" sz="28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문학 사회학       </a:t>
            </a:r>
            <a:endParaRPr lang="en-US" altLang="ko-KR" sz="2800" dirty="0" smtClean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endParaRPr lang="en-US" altLang="ko-KR" sz="2800" dirty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r>
              <a:rPr lang="en-US" altLang="ko-KR" sz="4000" dirty="0" err="1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Bis</a:t>
            </a:r>
            <a:r>
              <a:rPr lang="en-US" altLang="ko-KR" sz="36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r>
              <a:rPr lang="en-US" altLang="ko-KR" sz="28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r>
              <a:rPr lang="ko-KR" altLang="en-US" sz="2800" dirty="0" err="1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문화학적</a:t>
            </a:r>
            <a:r>
              <a:rPr lang="ko-KR" altLang="en-US" sz="28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r>
              <a:rPr lang="ko-KR" altLang="en-US" sz="2800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문예학</a:t>
            </a:r>
            <a:endParaRPr lang="en-US" altLang="ko-KR" sz="2800" dirty="0" smtClean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endParaRPr lang="ko-KR" altLang="en-US" sz="2400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64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17130" y="-95762"/>
            <a:ext cx="2785530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38085" y="361474"/>
            <a:ext cx="8948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1-3.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 사회학 </a:t>
            </a:r>
            <a:endParaRPr lang="en-US" altLang="ko-KR" sz="24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en-US" altLang="ko-KR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&amp;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독자층 연구</a:t>
            </a:r>
            <a:endParaRPr lang="ko-KR" altLang="en-US" sz="24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4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-138085" y="1318568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순서도: 지연 5"/>
          <p:cNvSpPr/>
          <p:nvPr/>
        </p:nvSpPr>
        <p:spPr>
          <a:xfrm rot="10800000">
            <a:off x="2181782" y="2597410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485860" y="3788228"/>
            <a:ext cx="956931" cy="486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43213" y="530751"/>
            <a:ext cx="954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오늘날 문학 사회학은 폭넓은 독자층에 대한 연구에 관심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3213" y="1458905"/>
            <a:ext cx="9543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문학 작품과 독자와의 상호작용으로 인한 양자간의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취미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발생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3213" y="2330600"/>
            <a:ext cx="954301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*</a:t>
            </a:r>
            <a:r>
              <a:rPr lang="ko-KR" altLang="en-US" sz="24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sz="2800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쉬킹</a:t>
            </a:r>
            <a:r>
              <a:rPr lang="ko-KR" altLang="en-US" sz="24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en-US" altLang="ko-KR" sz="2400" dirty="0" smtClean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en-US" altLang="ko-KR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indent="-342900">
              <a:buFontTx/>
              <a:buChar char="-"/>
            </a:pPr>
            <a:r>
              <a:rPr lang="en-US" altLang="ko-KR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‘</a:t>
            </a: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시대 정신은 하나이고</a:t>
            </a:r>
            <a:r>
              <a:rPr lang="en-US" altLang="ko-KR" sz="2400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민족도 하나이다</a:t>
            </a:r>
            <a:r>
              <a:rPr lang="en-US" altLang="ko-KR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.’ </a:t>
            </a: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라는 가정 비판</a:t>
            </a:r>
            <a:endParaRPr lang="en-US" altLang="ko-KR" sz="2400" dirty="0" smtClean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endParaRPr lang="en-US" altLang="ko-KR" sz="2400" dirty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시대정신</a:t>
            </a:r>
            <a:r>
              <a:rPr lang="en-US" altLang="ko-KR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, </a:t>
            </a: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민족 이 둘은 사회학적으로 세분화되어야 함</a:t>
            </a:r>
            <a:endParaRPr lang="en-US" altLang="ko-KR" sz="2400" dirty="0" smtClean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endParaRPr lang="en-US" altLang="ko-KR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5995" y="5316417"/>
            <a:ext cx="9543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한 시대 속 여러 시대 </a:t>
            </a:r>
            <a:endParaRPr lang="en-US" altLang="ko-KR" sz="2400" dirty="0" smtClean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정신이 존재 가능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21" name="오른쪽 화살표 20"/>
          <p:cNvSpPr/>
          <p:nvPr/>
        </p:nvSpPr>
        <p:spPr>
          <a:xfrm rot="5400000">
            <a:off x="6776402" y="4462211"/>
            <a:ext cx="732529" cy="356683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106530" y="5048954"/>
            <a:ext cx="4072270" cy="1510941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12047" y="5006817"/>
            <a:ext cx="8612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cxnSp>
        <p:nvCxnSpPr>
          <p:cNvPr id="12" name="직선 연결선 11"/>
          <p:cNvCxnSpPr/>
          <p:nvPr/>
        </p:nvCxnSpPr>
        <p:spPr>
          <a:xfrm>
            <a:off x="5792330" y="6147414"/>
            <a:ext cx="2700670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23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17130" y="-95762"/>
            <a:ext cx="2785530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38085" y="361474"/>
            <a:ext cx="8948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1-3.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 사회학 </a:t>
            </a:r>
            <a:endParaRPr lang="en-US" altLang="ko-KR" sz="24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en-US" altLang="ko-KR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&amp;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독자층 연구</a:t>
            </a:r>
            <a:endParaRPr lang="ko-KR" altLang="en-US" sz="24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4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-138085" y="1318568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순서도: 지연 5"/>
          <p:cNvSpPr/>
          <p:nvPr/>
        </p:nvSpPr>
        <p:spPr>
          <a:xfrm rot="10800000">
            <a:off x="2181782" y="2597410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485860" y="3788228"/>
            <a:ext cx="956931" cy="486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21589" y="361474"/>
            <a:ext cx="101649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작가는 독자의 </a:t>
            </a:r>
            <a:r>
              <a:rPr lang="ko-KR" altLang="en-US" sz="2400" dirty="0" smtClean="0">
                <a:solidFill>
                  <a:schemeClr val="accent2"/>
                </a:solidFill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취미</a:t>
            </a: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에 의존 </a:t>
            </a:r>
            <a:endParaRPr lang="en-US" altLang="ko-KR" sz="2400" dirty="0" smtClean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400" dirty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pPr marL="342900" indent="-342900">
              <a:buFontTx/>
              <a:buChar char="-"/>
            </a:pP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독자는 작가의 작품에 영향을 줄 수 있기 때문에 </a:t>
            </a:r>
            <a:endParaRPr lang="en-US" altLang="ko-KR" sz="2400" dirty="0" smtClean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r>
              <a:rPr lang="en-US" altLang="ko-KR" sz="2400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r>
              <a:rPr lang="en-US" altLang="ko-KR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                                                       </a:t>
            </a:r>
            <a:r>
              <a:rPr lang="ko-KR" altLang="en-US" sz="2400" dirty="0" smtClean="0">
                <a:solidFill>
                  <a:schemeClr val="accent2"/>
                </a:solidFill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독자에 의한 작품 해석 </a:t>
            </a: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가능</a:t>
            </a:r>
            <a:endParaRPr lang="en-US" altLang="ko-KR" sz="2400" dirty="0" smtClean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endParaRPr lang="en-US" altLang="ko-KR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3923" y="2782372"/>
            <a:ext cx="915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그러나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항상 독자에 의한 해석이 맞는 것은 아니며 </a:t>
            </a:r>
            <a:endParaRPr lang="en-US" altLang="ko-KR" sz="2400" dirty="0" smtClean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                                            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항상 틀린 것도 아님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9" name="오른쪽 화살표 18"/>
          <p:cNvSpPr/>
          <p:nvPr/>
        </p:nvSpPr>
        <p:spPr>
          <a:xfrm>
            <a:off x="2539910" y="2890994"/>
            <a:ext cx="494013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750294" y="3920345"/>
            <a:ext cx="10307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20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문학사의 전개가 시대 정신과 특정한 수용자와 창작자의 취미의 영향을 받으나 </a:t>
            </a:r>
            <a:endParaRPr lang="en-US" altLang="ko-KR" sz="2000" dirty="0" smtClean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r>
              <a:rPr lang="en-US" altLang="ko-KR" sz="2000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r>
              <a:rPr lang="en-US" altLang="ko-KR" sz="20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                                 </a:t>
            </a:r>
            <a:r>
              <a:rPr lang="ko-KR" altLang="en-US" sz="20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문학사 전체를 </a:t>
            </a:r>
            <a:r>
              <a:rPr lang="ko-KR" altLang="en-US" sz="2000" dirty="0" smtClean="0">
                <a:solidFill>
                  <a:schemeClr val="accent2"/>
                </a:solidFill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작가나 독자의 취향이라 일반화 하는 것은 어려움 </a:t>
            </a:r>
            <a:endParaRPr lang="ko-KR" altLang="en-US" sz="1600" dirty="0">
              <a:solidFill>
                <a:schemeClr val="accent2"/>
              </a:solidFill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8400" y="4849402"/>
            <a:ext cx="10048265" cy="21575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0566" y="5697355"/>
            <a:ext cx="1106563" cy="461665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문학사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2330" y="5200810"/>
            <a:ext cx="37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=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2330" y="6251722"/>
            <a:ext cx="400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=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cxnSp>
        <p:nvCxnSpPr>
          <p:cNvPr id="30" name="직선 화살표 연결선 29"/>
          <p:cNvCxnSpPr/>
          <p:nvPr/>
        </p:nvCxnSpPr>
        <p:spPr>
          <a:xfrm flipV="1">
            <a:off x="4522846" y="5431642"/>
            <a:ext cx="795152" cy="1061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>
            <a:off x="4457763" y="6338514"/>
            <a:ext cx="886912" cy="1183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52387" y="5200812"/>
            <a:ext cx="201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작품사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81278" y="5151865"/>
            <a:ext cx="1304514" cy="59575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916855" y="5798646"/>
            <a:ext cx="100623" cy="3531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579713" y="5256572"/>
            <a:ext cx="100623" cy="3531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994061" y="6129924"/>
            <a:ext cx="1304514" cy="59575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95841" y="6215069"/>
            <a:ext cx="110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영향사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61948" y="5200811"/>
            <a:ext cx="37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=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53689" y="5135252"/>
            <a:ext cx="2263727" cy="59575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135666" y="6159020"/>
            <a:ext cx="2263726" cy="59575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561948" y="6196969"/>
            <a:ext cx="37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=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12555" y="5200813"/>
            <a:ext cx="218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작가들의 역사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00193" y="6226065"/>
            <a:ext cx="2291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독자들의 역사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51" name="순서도: 지연 50"/>
          <p:cNvSpPr/>
          <p:nvPr/>
        </p:nvSpPr>
        <p:spPr>
          <a:xfrm rot="5400000">
            <a:off x="7272937" y="4599020"/>
            <a:ext cx="226457" cy="693943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" y="3438464"/>
            <a:ext cx="2516345" cy="251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5" grpId="0"/>
      <p:bldP spid="23" grpId="0"/>
      <p:bldP spid="35" grpId="0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27018" y="1267097"/>
            <a:ext cx="13141234" cy="4323806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86446" y="2573383"/>
            <a:ext cx="6583680" cy="1593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76994" y="2954718"/>
            <a:ext cx="7733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2. </a:t>
            </a:r>
            <a:r>
              <a:rPr lang="ko-KR" altLang="en-US" sz="4000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담론 분석</a:t>
            </a:r>
            <a:endParaRPr lang="ko-KR" altLang="en-US" sz="4000" dirty="0">
              <a:solidFill>
                <a:schemeClr val="bg1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6856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07768"/>
            <a:ext cx="894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2. </a:t>
            </a:r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담론 분석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151280" y="930988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33840" y="1144378"/>
            <a:ext cx="8861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담론</a:t>
            </a:r>
            <a:r>
              <a:rPr lang="en-US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(</a:t>
            </a:r>
            <a:r>
              <a:rPr lang="en-US" altLang="ko-KR" sz="2400" dirty="0" err="1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Diskurs</a:t>
            </a:r>
            <a:r>
              <a:rPr lang="en-US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)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이라는 말은 본래 논증적 언어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즉 우리가 사용하는 말들 중에서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학적인 체계를 갖춘 언어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들을 말함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3840" y="2612228"/>
            <a:ext cx="89456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그러나 현대로 올수록 이 말의 범위는 확장되어 현재는 인간이 사용하는 거의 모든 종류의 언어들을 포괄</a:t>
            </a:r>
            <a:endParaRPr lang="en-US" altLang="ko-KR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r>
              <a:rPr lang="en-US" altLang="ko-KR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</a:p>
          <a:p>
            <a:r>
              <a:rPr lang="en-US" altLang="ko-KR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</a:t>
            </a:r>
            <a:r>
              <a:rPr lang="ko-KR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일상적인 담화</a:t>
            </a:r>
            <a:r>
              <a:rPr lang="en-US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, </a:t>
            </a:r>
            <a:r>
              <a:rPr lang="ko-KR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문학적</a:t>
            </a:r>
            <a:r>
              <a:rPr lang="en-US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, </a:t>
            </a:r>
            <a:r>
              <a:rPr lang="ko-KR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종교적</a:t>
            </a:r>
            <a:r>
              <a:rPr lang="en-US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, </a:t>
            </a:r>
            <a:r>
              <a:rPr lang="ko-KR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정치적 담론들</a:t>
            </a:r>
            <a:r>
              <a:rPr lang="en-US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, </a:t>
            </a:r>
            <a:r>
              <a:rPr lang="ko-KR" altLang="ko-KR" sz="2000" kern="100" dirty="0" err="1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지식으로서의</a:t>
            </a:r>
            <a:r>
              <a:rPr lang="ko-KR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체계를 갖춘 언설들</a:t>
            </a:r>
            <a:r>
              <a:rPr lang="en-US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나아가</a:t>
            </a:r>
            <a:r>
              <a:rPr lang="ko-KR" altLang="ko-KR" sz="2000" kern="1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때때로 과학적 </a:t>
            </a:r>
            <a:r>
              <a:rPr lang="ko-KR" altLang="ko-KR" sz="2000" kern="1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명제까지</a:t>
            </a:r>
            <a:r>
              <a:rPr lang="en-US" altLang="ko-KR" sz="2000" kern="1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2000" kern="1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의미 확장</a:t>
            </a:r>
            <a:r>
              <a:rPr lang="en-US" altLang="ko-KR" sz="2000" kern="1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smtClean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  </a:t>
            </a:r>
            <a:endParaRPr lang="en-US" altLang="ko-KR" sz="2400" dirty="0">
              <a:latin typeface="12롯데마트행복Light" panose="02020603020101020101" pitchFamily="18" charset="-127"/>
              <a:ea typeface="12롯데마트행복Light" panose="02020603020101020101" pitchFamily="18" charset="-127"/>
            </a:endParaRPr>
          </a:p>
          <a:p>
            <a:endParaRPr lang="en-US" altLang="ko-KR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</p:txBody>
      </p:sp>
      <p:sp>
        <p:nvSpPr>
          <p:cNvPr id="14" name="오른쪽 화살표 13"/>
          <p:cNvSpPr/>
          <p:nvPr/>
        </p:nvSpPr>
        <p:spPr>
          <a:xfrm>
            <a:off x="2763229" y="3837607"/>
            <a:ext cx="573104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266D4C7-6A57-485E-B145-23D39C9B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10" y="4603853"/>
            <a:ext cx="3909270" cy="219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07768"/>
            <a:ext cx="894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2. </a:t>
            </a:r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담론 분석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151280" y="930988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19676" y="1198907"/>
            <a:ext cx="5672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 err="1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푸코는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‘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담론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’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을 넓은 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의미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와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좁은 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의미</a:t>
            </a:r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둘 모두를 사용</a:t>
            </a:r>
            <a:endParaRPr lang="ko-KR" altLang="ko-KR" sz="2400" kern="100" dirty="0">
              <a:latin typeface="a가을소풍M" panose="02020600000000000000" pitchFamily="18" charset="-127"/>
              <a:ea typeface="a가을소풍M" panose="02020600000000000000" pitchFamily="18" charset="-127"/>
              <a:cs typeface="Times New Roman" panose="02020603050405020304" pitchFamily="18" charset="0"/>
            </a:endParaRPr>
          </a:p>
          <a:p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5213910" y="5993832"/>
            <a:ext cx="573104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4F3105-15F9-49E0-9679-CC21033A7989}"/>
              </a:ext>
            </a:extLst>
          </p:cNvPr>
          <p:cNvSpPr txBox="1"/>
          <p:nvPr/>
        </p:nvSpPr>
        <p:spPr>
          <a:xfrm>
            <a:off x="6519676" y="4405175"/>
            <a:ext cx="5671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〮</a:t>
            </a:r>
            <a:r>
              <a:rPr lang="ko-KR" altLang="ko-KR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ko-KR" altLang="ko-KR" sz="2400" dirty="0">
                <a:solidFill>
                  <a:prstClr val="black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실천은 실제로 명문화된 유한한 양의 언어적 </a:t>
            </a:r>
            <a:r>
              <a:rPr lang="ko-KR" altLang="ko-KR" sz="2400" dirty="0" err="1">
                <a:solidFill>
                  <a:prstClr val="black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연쇄로서</a:t>
            </a:r>
            <a:r>
              <a:rPr lang="ko-KR" altLang="ko-KR" sz="2400" dirty="0">
                <a:solidFill>
                  <a:prstClr val="black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하나의 담론을 가능케 하는 </a:t>
            </a:r>
            <a:r>
              <a:rPr lang="ko-KR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규칙의 앙상블</a:t>
            </a:r>
            <a:endParaRPr lang="ko-KR" altLang="en-US" sz="2400" dirty="0">
              <a:solidFill>
                <a:schemeClr val="accent2"/>
              </a:solidFill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A2B71D-8FD4-442C-8120-444FFAD352DB}"/>
              </a:ext>
            </a:extLst>
          </p:cNvPr>
          <p:cNvSpPr txBox="1"/>
          <p:nvPr/>
        </p:nvSpPr>
        <p:spPr>
          <a:xfrm>
            <a:off x="5787014" y="5866976"/>
            <a:ext cx="648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담론분석의 과제는 바로 이러한 </a:t>
            </a:r>
            <a:r>
              <a:rPr lang="ko-KR" altLang="ko-KR" sz="20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규칙들을 추적</a:t>
            </a:r>
            <a:r>
              <a:rPr lang="ko-KR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하는 일</a:t>
            </a:r>
            <a:endParaRPr lang="ko-KR" altLang="en-US" sz="20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ABB190-D03E-4AB1-BAD4-E65933171198}"/>
              </a:ext>
            </a:extLst>
          </p:cNvPr>
          <p:cNvSpPr txBox="1"/>
          <p:nvPr/>
        </p:nvSpPr>
        <p:spPr>
          <a:xfrm>
            <a:off x="2954535" y="709970"/>
            <a:ext cx="3120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</a:t>
            </a:r>
            <a:r>
              <a:rPr lang="ko-KR" altLang="en-US" sz="2800" dirty="0"/>
              <a:t> </a:t>
            </a:r>
            <a:r>
              <a:rPr lang="ko-KR" altLang="en-US" sz="2800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미셸 </a:t>
            </a:r>
            <a:r>
              <a:rPr lang="ko-KR" altLang="en-US" sz="28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푸코</a:t>
            </a:r>
            <a:endParaRPr lang="en-US" altLang="ko-KR" sz="2800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8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CE515DF-1EFA-4C68-A602-0E51029BF9D7}"/>
              </a:ext>
            </a:extLst>
          </p:cNvPr>
          <p:cNvSpPr/>
          <p:nvPr/>
        </p:nvSpPr>
        <p:spPr>
          <a:xfrm>
            <a:off x="6519676" y="2318660"/>
            <a:ext cx="5534139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담론을 </a:t>
            </a:r>
            <a:r>
              <a:rPr lang="en-US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“</a:t>
            </a:r>
            <a:r>
              <a:rPr lang="ko-KR" altLang="ko-KR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하나의 동일한 형성 질서 </a:t>
            </a:r>
            <a:r>
              <a:rPr lang="en-US" altLang="ko-KR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smtClean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  </a:t>
            </a:r>
            <a:r>
              <a:rPr lang="ko-KR" altLang="ko-KR" sz="2400" dirty="0" smtClean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체계에 </a:t>
            </a:r>
            <a:r>
              <a:rPr lang="ko-KR" altLang="ko-KR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속하는 진술들의 집합적 체계</a:t>
            </a:r>
            <a:r>
              <a:rPr lang="en-US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”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라고 정의</a:t>
            </a:r>
            <a:endParaRPr lang="en-US" altLang="ko-KR" sz="2400" dirty="0">
              <a:latin typeface="a가을소풍B" panose="02020600000000000000" pitchFamily="18" charset="-127"/>
              <a:ea typeface="a가을소풍B" panose="02020600000000000000" pitchFamily="18" charset="-127"/>
              <a:cs typeface="Times New Roman" panose="02020603050405020304" pitchFamily="18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D2BCCA9-231C-4238-A419-0B7BCFBFC504}"/>
              </a:ext>
            </a:extLst>
          </p:cNvPr>
          <p:cNvSpPr/>
          <p:nvPr/>
        </p:nvSpPr>
        <p:spPr>
          <a:xfrm>
            <a:off x="6803651" y="3718571"/>
            <a:ext cx="4455066" cy="462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2400" kern="100" dirty="0" smtClean="0">
                <a:solidFill>
                  <a:schemeClr val="accent6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But - </a:t>
            </a:r>
            <a:r>
              <a:rPr lang="ko-KR" altLang="ko-KR" sz="2400" kern="100" dirty="0">
                <a:solidFill>
                  <a:schemeClr val="accent6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담론의 실천이 문제가 됨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DE3DE36-4DD1-4EC6-A3E9-9603806AB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90" y="1491568"/>
            <a:ext cx="3603625" cy="4186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668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27018" y="1267097"/>
            <a:ext cx="13141234" cy="4323806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86446" y="2573383"/>
            <a:ext cx="6583680" cy="1593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76994" y="2954718"/>
            <a:ext cx="7733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3. </a:t>
            </a:r>
            <a:r>
              <a:rPr lang="ko-KR" altLang="en-US" sz="4800" dirty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체계이론</a:t>
            </a:r>
            <a:endParaRPr lang="ko-KR" altLang="en-US" sz="4000" dirty="0">
              <a:solidFill>
                <a:schemeClr val="bg1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51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0432"/>
            <a:ext cx="8948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3.</a:t>
            </a:r>
            <a:r>
              <a:rPr lang="ko-KR" altLang="en-US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체계이론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151280" y="930988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33839" y="751858"/>
            <a:ext cx="8861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문예학 안에는 상이한 사회학적 노선들의 이론적 지침에 의해 뒷받침되는 다양한 단초들이 존재</a:t>
            </a:r>
            <a:endParaRPr lang="ko-KR" altLang="ko-KR" sz="2400" kern="100" dirty="0">
              <a:latin typeface="a가을소풍M" panose="02020600000000000000" pitchFamily="18" charset="-127"/>
              <a:ea typeface="a가을소풍M" panose="02020600000000000000" pitchFamily="18" charset="-127"/>
              <a:cs typeface="Times New Roman" panose="02020603050405020304" pitchFamily="18" charset="0"/>
            </a:endParaRPr>
          </a:p>
          <a:p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BB616-87C3-4487-980B-A22EEB65B10D}"/>
              </a:ext>
            </a:extLst>
          </p:cNvPr>
          <p:cNvSpPr txBox="1"/>
          <p:nvPr/>
        </p:nvSpPr>
        <p:spPr>
          <a:xfrm>
            <a:off x="3033839" y="2242449"/>
            <a:ext cx="894563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특히 </a:t>
            </a:r>
            <a:r>
              <a:rPr lang="ko-KR" altLang="ko-KR" sz="2400" dirty="0" err="1">
                <a:latin typeface="a가을소풍M" panose="02020600000000000000" pitchFamily="18" charset="-127"/>
                <a:ea typeface="a가을소풍M" panose="02020600000000000000" pitchFamily="18" charset="-127"/>
              </a:rPr>
              <a:t>빌레펠트의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사회학자 </a:t>
            </a:r>
            <a:r>
              <a:rPr lang="ko-KR" altLang="ko-KR" sz="28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니클라스</a:t>
            </a:r>
            <a:r>
              <a:rPr lang="ko-KR" altLang="ko-KR" sz="2800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루만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의 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‘</a:t>
            </a:r>
            <a:r>
              <a:rPr lang="ko-KR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체계이론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’</a:t>
            </a:r>
            <a:endParaRPr lang="en-US" altLang="ko-KR" sz="2400" kern="100" dirty="0">
              <a:latin typeface="a가을소풍M" panose="02020600000000000000" pitchFamily="18" charset="-127"/>
              <a:ea typeface="a가을소풍M" panose="02020600000000000000" pitchFamily="18" charset="-127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4F3105-15F9-49E0-9679-CC21033A7989}"/>
              </a:ext>
            </a:extLst>
          </p:cNvPr>
          <p:cNvSpPr txBox="1"/>
          <p:nvPr/>
        </p:nvSpPr>
        <p:spPr>
          <a:xfrm>
            <a:off x="3033839" y="3372729"/>
            <a:ext cx="8861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〮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루만의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영향을 많이 받은 </a:t>
            </a:r>
            <a:r>
              <a:rPr lang="ko-KR" altLang="en-US" sz="24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  <a:cs typeface="Times New Roman" panose="02020603050405020304" pitchFamily="18" charset="0"/>
              </a:rPr>
              <a:t>포스캄프</a:t>
            </a:r>
            <a:r>
              <a:rPr lang="ko-KR" altLang="en-US" sz="2400" dirty="0" err="1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의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주요 관심사는 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1970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년대 이래로 무엇보다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장편소설의 사회학</a:t>
            </a:r>
            <a:endParaRPr lang="ko-KR" altLang="en-US" sz="2400" dirty="0">
              <a:solidFill>
                <a:schemeClr val="accent2"/>
              </a:solidFill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904BAAB-F4DC-4FC9-A498-BF677E106334}"/>
              </a:ext>
            </a:extLst>
          </p:cNvPr>
          <p:cNvSpPr/>
          <p:nvPr/>
        </p:nvSpPr>
        <p:spPr>
          <a:xfrm>
            <a:off x="4271370" y="4537962"/>
            <a:ext cx="63866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dirty="0" err="1">
                <a:latin typeface="a가을소풍M" panose="02020600000000000000" pitchFamily="18" charset="-127"/>
                <a:ea typeface="a가을소풍M" panose="02020600000000000000" pitchFamily="18" charset="-127"/>
              </a:rPr>
              <a:t>포스캄프는</a:t>
            </a:r>
            <a:r>
              <a:rPr lang="ko-KR" altLang="en-US" sz="22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소설을 </a:t>
            </a:r>
            <a:r>
              <a:rPr lang="ko-KR" altLang="en-US" sz="22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문학적</a:t>
            </a:r>
            <a:r>
              <a:rPr lang="en-US" altLang="ko-KR" sz="22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en-US" sz="22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사회적 제도</a:t>
            </a:r>
            <a:r>
              <a:rPr lang="ko-KR" altLang="en-US" sz="22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로서 파악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591BD6C-39BD-4924-94CD-A9CF5DC3A126}"/>
              </a:ext>
            </a:extLst>
          </p:cNvPr>
          <p:cNvSpPr/>
          <p:nvPr/>
        </p:nvSpPr>
        <p:spPr>
          <a:xfrm>
            <a:off x="3033840" y="5307042"/>
            <a:ext cx="9029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사회학자</a:t>
            </a:r>
            <a:r>
              <a:rPr lang="ko-KR" altLang="en-US" sz="2400" dirty="0"/>
              <a:t> </a:t>
            </a:r>
            <a:r>
              <a:rPr lang="ko-KR" altLang="en-US" sz="24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타코트</a:t>
            </a:r>
            <a:r>
              <a:rPr lang="ko-KR" altLang="en-US" sz="2400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sz="24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파슨스</a:t>
            </a:r>
            <a:r>
              <a:rPr lang="ko-KR" altLang="en-US" sz="2400" dirty="0" err="1">
                <a:latin typeface="a가을소풍M" panose="02020600000000000000" pitchFamily="18" charset="-127"/>
                <a:ea typeface="a가을소풍M" panose="02020600000000000000" pitchFamily="18" charset="-127"/>
              </a:rPr>
              <a:t>에</a:t>
            </a:r>
            <a:r>
              <a:rPr lang="ko-KR" altLang="en-US" sz="2400" dirty="0"/>
              <a:t>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의하면 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‘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문학</a:t>
            </a:r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’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은 하나의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사회적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체계이기 때문에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하나의 하위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사회체계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로서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이해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3528536" y="4631197"/>
            <a:ext cx="573104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032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151280" y="930988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19CB39-5E9F-46DD-BB37-E9F3BDE2BA1C}"/>
              </a:ext>
            </a:extLst>
          </p:cNvPr>
          <p:cNvSpPr txBox="1"/>
          <p:nvPr/>
        </p:nvSpPr>
        <p:spPr>
          <a:xfrm>
            <a:off x="2952925" y="1194779"/>
            <a:ext cx="8716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특히 문학을 하나의 사회적 체계로 보는 </a:t>
            </a:r>
            <a:r>
              <a:rPr lang="ko-KR" altLang="en-US" sz="24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니클라스</a:t>
            </a:r>
            <a:r>
              <a:rPr lang="ko-KR" altLang="en-US" sz="2400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루만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의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 </a:t>
            </a:r>
            <a:r>
              <a:rPr lang="ko-KR" altLang="en-US" sz="2400" dirty="0" err="1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체계이론</a:t>
            </a:r>
            <a:r>
              <a:rPr lang="ko-KR" altLang="en-US" sz="2400" dirty="0" err="1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은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문학적 의사소통을 </a:t>
            </a:r>
            <a:r>
              <a:rPr lang="ko-KR" altLang="en-US" sz="2400" dirty="0" err="1">
                <a:latin typeface="a가을소풍M" panose="02020600000000000000" pitchFamily="18" charset="-127"/>
                <a:ea typeface="a가을소풍M" panose="02020600000000000000" pitchFamily="18" charset="-127"/>
              </a:rPr>
              <a:t>이하는데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중요한 의미를 가짐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2D21AA-9F8B-490F-B3E4-2B5C6DD627B5}"/>
              </a:ext>
            </a:extLst>
          </p:cNvPr>
          <p:cNvSpPr txBox="1"/>
          <p:nvPr/>
        </p:nvSpPr>
        <p:spPr>
          <a:xfrm>
            <a:off x="2952925" y="2689905"/>
            <a:ext cx="5796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체계이론의 대상은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사회적 의사소통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E37E34-127E-4B3F-84F1-3A6234065620}"/>
              </a:ext>
            </a:extLst>
          </p:cNvPr>
          <p:cNvSpPr txBox="1"/>
          <p:nvPr/>
        </p:nvSpPr>
        <p:spPr>
          <a:xfrm>
            <a:off x="2952925" y="3983744"/>
            <a:ext cx="7944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말의 의미는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커뮤니케이션을 통해서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비로소 구성되는 것이라고 주장</a:t>
            </a:r>
          </a:p>
        </p:txBody>
      </p:sp>
      <p:sp>
        <p:nvSpPr>
          <p:cNvPr id="20" name="오른쪽 화살표 13">
            <a:extLst>
              <a:ext uri="{FF2B5EF4-FFF2-40B4-BE49-F238E27FC236}">
                <a16:creationId xmlns:a16="http://schemas.microsoft.com/office/drawing/2014/main" id="{D23A73BE-E23E-423D-A031-47416D1D731D}"/>
              </a:ext>
            </a:extLst>
          </p:cNvPr>
          <p:cNvSpPr/>
          <p:nvPr/>
        </p:nvSpPr>
        <p:spPr>
          <a:xfrm>
            <a:off x="3039045" y="5402496"/>
            <a:ext cx="494013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A30E2F-4CE4-4B98-87C4-BC44FF63E931}"/>
              </a:ext>
            </a:extLst>
          </p:cNvPr>
          <p:cNvSpPr txBox="1"/>
          <p:nvPr/>
        </p:nvSpPr>
        <p:spPr>
          <a:xfrm>
            <a:off x="3607266" y="5202478"/>
            <a:ext cx="6635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커뮤니케이션의</a:t>
            </a:r>
            <a:r>
              <a:rPr lang="ko-KR" altLang="en-US" sz="2000" dirty="0"/>
              <a:t> </a:t>
            </a:r>
            <a:r>
              <a:rPr lang="en-US" altLang="ko-KR" sz="20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‘</a:t>
            </a:r>
            <a:r>
              <a:rPr lang="ko-KR" altLang="en-US" sz="20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의미 </a:t>
            </a:r>
            <a:r>
              <a:rPr lang="ko-KR" altLang="en-US" sz="2000" dirty="0" err="1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창출적</a:t>
            </a:r>
            <a:r>
              <a:rPr lang="en-US" altLang="ko-KR" sz="20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’</a:t>
            </a:r>
            <a:r>
              <a:rPr lang="ko-KR" altLang="en-US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성격</a:t>
            </a:r>
            <a:r>
              <a:rPr lang="en-US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en-US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이는 커뮤니케이션은 의미 있는</a:t>
            </a:r>
            <a:r>
              <a:rPr lang="ko-KR" altLang="en-US" sz="2000" dirty="0"/>
              <a:t> </a:t>
            </a:r>
            <a:r>
              <a:rPr lang="ko-KR" altLang="en-US" sz="20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선택</a:t>
            </a:r>
            <a:r>
              <a:rPr lang="ko-KR" altLang="en-US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들의 과정이라는 사실에서 비롯함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20432"/>
            <a:ext cx="8948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3.</a:t>
            </a:r>
            <a:r>
              <a:rPr lang="ko-KR" altLang="en-US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체계이론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4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151280" y="930988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9FE03-8981-408A-BCF3-0DC841A849D1}"/>
              </a:ext>
            </a:extLst>
          </p:cNvPr>
          <p:cNvSpPr txBox="1"/>
          <p:nvPr/>
        </p:nvSpPr>
        <p:spPr>
          <a:xfrm>
            <a:off x="3011646" y="2395450"/>
            <a:ext cx="885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체계이론은 의사소통에서 언표의 의미는 전적으로 언표속에서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순간적으로 만들어지는 다른 </a:t>
            </a:r>
            <a:r>
              <a:rPr lang="ko-KR" altLang="en-US" sz="2400" dirty="0" err="1">
                <a:latin typeface="a가을소풍M" panose="02020600000000000000" pitchFamily="18" charset="-127"/>
                <a:ea typeface="a가을소풍M" panose="02020600000000000000" pitchFamily="18" charset="-127"/>
              </a:rPr>
              <a:t>가능성들과의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상관적 차이를 통해 형성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됨을 강조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79C8B5-1CF2-45DA-86D3-0723D9794AAC}"/>
              </a:ext>
            </a:extLst>
          </p:cNvPr>
          <p:cNvSpPr txBox="1"/>
          <p:nvPr/>
        </p:nvSpPr>
        <p:spPr>
          <a:xfrm>
            <a:off x="3011646" y="3899621"/>
            <a:ext cx="8439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커뮤니케이션은 시점이 분명한 선택 행위의 결과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        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이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선택 행위의 의미는 선택을 통해 순간적으로 부정된 </a:t>
            </a:r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             </a:t>
            </a:r>
            <a:r>
              <a:rPr lang="ko-KR" altLang="ko-KR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다른 </a:t>
            </a:r>
            <a:r>
              <a:rPr lang="ko-KR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가능성들과의 차이를 기초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로 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01ECBB-CE0A-40D7-B905-63D1B54C7CD9}"/>
              </a:ext>
            </a:extLst>
          </p:cNvPr>
          <p:cNvSpPr txBox="1"/>
          <p:nvPr/>
        </p:nvSpPr>
        <p:spPr>
          <a:xfrm>
            <a:off x="3011646" y="669378"/>
            <a:ext cx="3498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</a:t>
            </a:r>
            <a:r>
              <a:rPr lang="ko-KR" altLang="en-US" sz="2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8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니클라스</a:t>
            </a:r>
            <a:r>
              <a:rPr lang="ko-KR" altLang="en-US" sz="2800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루만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D9E120-C5D8-40B2-A50C-E45D05839C0D}"/>
              </a:ext>
            </a:extLst>
          </p:cNvPr>
          <p:cNvSpPr txBox="1"/>
          <p:nvPr/>
        </p:nvSpPr>
        <p:spPr>
          <a:xfrm>
            <a:off x="3221372" y="1324358"/>
            <a:ext cx="8439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 smtClean="0"/>
              <a:t>- </a:t>
            </a:r>
            <a:r>
              <a:rPr lang="en-US" altLang="ko-KR" sz="2200" i="1" dirty="0" smtClean="0">
                <a:latin typeface="12롯데마트드림Light" panose="02020603020101020101" pitchFamily="18" charset="-127"/>
                <a:ea typeface="12롯데마트드림Light" panose="02020603020101020101" pitchFamily="18" charset="-127"/>
              </a:rPr>
              <a:t>“</a:t>
            </a:r>
            <a:r>
              <a:rPr lang="ko-KR" altLang="en-US" sz="22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세계를 전달하는 것이 아니라 세계를 자신이 전달하는 것과 전달하지 않은 것으로 나누는 것＂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6B8416-9A36-4900-9B23-C7B2F1CA5A9A}"/>
              </a:ext>
            </a:extLst>
          </p:cNvPr>
          <p:cNvSpPr txBox="1"/>
          <p:nvPr/>
        </p:nvSpPr>
        <p:spPr>
          <a:xfrm>
            <a:off x="3262589" y="5288340"/>
            <a:ext cx="8356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But -</a:t>
            </a:r>
            <a:r>
              <a:rPr lang="ko-KR" altLang="ko-KR" sz="2400" dirty="0" smtClean="0"/>
              <a:t>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이는 모든 개별적 커뮤니케이션이 </a:t>
            </a:r>
            <a:r>
              <a:rPr lang="ko-KR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자기 </a:t>
            </a:r>
            <a:r>
              <a:rPr lang="ko-KR" altLang="ko-KR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고유의</a:t>
            </a:r>
            <a:r>
              <a:rPr lang="en-US" altLang="ko-KR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ko-KR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차이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를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가지고 있다는 사실을 그는 간과했으며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커뮤니케이션의 발생 </a:t>
            </a:r>
            <a:r>
              <a:rPr lang="ko-KR" altLang="ko-KR" sz="2400" dirty="0" err="1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사건성은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강조하면서도 </a:t>
            </a:r>
            <a:r>
              <a:rPr lang="ko-KR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의미의 사건성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은 소홀히 함</a:t>
            </a:r>
          </a:p>
          <a:p>
            <a:endParaRPr lang="ko-KR" altLang="en-US" sz="2400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9875520" y="3208713"/>
            <a:ext cx="656705" cy="8312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320432"/>
            <a:ext cx="8948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3.</a:t>
            </a:r>
            <a:r>
              <a:rPr lang="ko-KR" altLang="en-US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체계이론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40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151280" y="930988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1B139-4DD9-441C-B7C7-4C1E60BDF0E0}"/>
              </a:ext>
            </a:extLst>
          </p:cNvPr>
          <p:cNvSpPr txBox="1"/>
          <p:nvPr/>
        </p:nvSpPr>
        <p:spPr>
          <a:xfrm>
            <a:off x="3183937" y="856357"/>
            <a:ext cx="8412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텍스트는 한 </a:t>
            </a:r>
            <a:r>
              <a:rPr lang="ko-KR" altLang="ko-KR" sz="2400" dirty="0" err="1">
                <a:latin typeface="a가을소풍M" panose="02020600000000000000" pitchFamily="18" charset="-127"/>
                <a:ea typeface="a가을소풍M" panose="02020600000000000000" pitchFamily="18" charset="-127"/>
              </a:rPr>
              <a:t>콘텍스트로부터의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역사적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구체적 선택이며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ko-KR" sz="2400" dirty="0" err="1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콘텍스트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자체는 그때그때의 선택을 통해 비로소 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구성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3" name="오른쪽 화살표 13">
            <a:extLst>
              <a:ext uri="{FF2B5EF4-FFF2-40B4-BE49-F238E27FC236}">
                <a16:creationId xmlns:a16="http://schemas.microsoft.com/office/drawing/2014/main" id="{2872E225-B243-4C4E-AE16-D99309DD8281}"/>
              </a:ext>
            </a:extLst>
          </p:cNvPr>
          <p:cNvSpPr/>
          <p:nvPr/>
        </p:nvSpPr>
        <p:spPr>
          <a:xfrm>
            <a:off x="2688045" y="3464552"/>
            <a:ext cx="494013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E29B5B9-5B8D-4810-A875-48F14D34A117}"/>
              </a:ext>
            </a:extLst>
          </p:cNvPr>
          <p:cNvSpPr/>
          <p:nvPr/>
        </p:nvSpPr>
        <p:spPr>
          <a:xfrm>
            <a:off x="3182223" y="3171762"/>
            <a:ext cx="7531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동일한 역사적 </a:t>
            </a:r>
            <a:r>
              <a:rPr lang="ko-KR" altLang="ko-KR" sz="2400" dirty="0" err="1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콘텍스트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안에서도 동일하거나 비슷한 언표들이 반대의 것을 의미할 수 있음</a:t>
            </a:r>
            <a:r>
              <a:rPr lang="en-US" altLang="ko-KR" sz="2400" dirty="0">
                <a:cs typeface="Times New Roman" panose="02020603050405020304" pitchFamily="18" charset="0"/>
              </a:rPr>
              <a:t>.</a:t>
            </a:r>
            <a:endParaRPr lang="ko-KR" altLang="en-US" sz="2400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7EC7BE6-F674-4257-A94B-935CA0D569D6}"/>
              </a:ext>
            </a:extLst>
          </p:cNvPr>
          <p:cNvSpPr/>
          <p:nvPr/>
        </p:nvSpPr>
        <p:spPr>
          <a:xfrm>
            <a:off x="2983272" y="4516564"/>
            <a:ext cx="8301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〮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모든 텍스트는 자신의 의미를 다른 가능성들의 </a:t>
            </a:r>
            <a:r>
              <a:rPr lang="ko-KR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역사적</a:t>
            </a:r>
            <a:r>
              <a:rPr lang="en-US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, </a:t>
            </a:r>
            <a:r>
              <a:rPr lang="ko-KR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구체적 부정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을 통해서 비로소 구성함</a:t>
            </a:r>
            <a:r>
              <a:rPr lang="en-US" altLang="ko-KR" sz="2400" dirty="0">
                <a:cs typeface="Times New Roman" panose="02020603050405020304" pitchFamily="18" charset="0"/>
              </a:rPr>
              <a:t>.</a:t>
            </a:r>
            <a:endParaRPr lang="ko-KR" altLang="en-US" sz="2400" dirty="0"/>
          </a:p>
        </p:txBody>
      </p:sp>
      <p:sp>
        <p:nvSpPr>
          <p:cNvPr id="22" name="오른쪽 화살표 15">
            <a:extLst>
              <a:ext uri="{FF2B5EF4-FFF2-40B4-BE49-F238E27FC236}">
                <a16:creationId xmlns:a16="http://schemas.microsoft.com/office/drawing/2014/main" id="{5CCEF485-F92D-4110-BB79-E0F565337CAB}"/>
              </a:ext>
            </a:extLst>
          </p:cNvPr>
          <p:cNvSpPr/>
          <p:nvPr/>
        </p:nvSpPr>
        <p:spPr>
          <a:xfrm rot="5400000">
            <a:off x="6475436" y="5573492"/>
            <a:ext cx="547645" cy="356683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EA26D49E-CEBE-48BC-96C6-DFA118C64042}"/>
              </a:ext>
            </a:extLst>
          </p:cNvPr>
          <p:cNvSpPr/>
          <p:nvPr/>
        </p:nvSpPr>
        <p:spPr>
          <a:xfrm>
            <a:off x="3768316" y="6202142"/>
            <a:ext cx="5961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여기서 바로 의미론의 </a:t>
            </a:r>
            <a:r>
              <a:rPr lang="ko-KR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극단적 시간화</a:t>
            </a:r>
            <a:r>
              <a:rPr lang="ko-KR" altLang="ko-KR" sz="2400" dirty="0">
                <a:solidFill>
                  <a:srgbClr val="FF0000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발생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208E348-A7C0-47D2-ABF1-BFBC7DBA6378}"/>
              </a:ext>
            </a:extLst>
          </p:cNvPr>
          <p:cNvSpPr/>
          <p:nvPr/>
        </p:nvSpPr>
        <p:spPr>
          <a:xfrm>
            <a:off x="3182223" y="2089444"/>
            <a:ext cx="8301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의미는 실용적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ko-KR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구체적 상황 속에서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선택된 대립적 입장을 거쳐 비로소 구성되는 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320432"/>
            <a:ext cx="8948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3.</a:t>
            </a:r>
            <a:r>
              <a:rPr lang="ko-KR" altLang="en-US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체계이론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83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 flipH="1">
            <a:off x="5077584" y="891736"/>
            <a:ext cx="15600" cy="596626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0"/>
            <a:ext cx="4663440" cy="7067006"/>
          </a:xfrm>
          <a:prstGeom prst="rect">
            <a:avLst/>
          </a:prstGeom>
          <a:solidFill>
            <a:srgbClr val="00FFCC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31963" y="2396229"/>
            <a:ext cx="28811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 err="1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</a:t>
            </a:r>
            <a:r>
              <a:rPr lang="en-US" altLang="ko-KR" sz="7200" dirty="0" err="1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nhalt</a:t>
            </a:r>
            <a:endParaRPr lang="ko-KR" altLang="en-US" sz="72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 flipV="1">
            <a:off x="1031964" y="2672839"/>
            <a:ext cx="2508069" cy="2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H="1">
            <a:off x="1031963" y="2642017"/>
            <a:ext cx="1" cy="1302966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32667" y="425368"/>
            <a:ext cx="613041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1.</a:t>
            </a:r>
            <a:r>
              <a:rPr lang="en-US" altLang="ko-KR" sz="36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 사회학</a:t>
            </a:r>
            <a:endParaRPr lang="ko-KR" altLang="en-US" sz="14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fontAlgn="base"/>
            <a:r>
              <a:rPr lang="en-US" altLang="ko-KR" dirty="0"/>
              <a:t>   </a:t>
            </a:r>
            <a:endParaRPr lang="en-US" altLang="ko-KR" dirty="0" smtClean="0"/>
          </a:p>
          <a:p>
            <a:pPr fontAlgn="base"/>
            <a:r>
              <a:rPr lang="en-US" altLang="ko-KR" sz="28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1-1.</a:t>
            </a:r>
            <a:r>
              <a:rPr lang="en-US" altLang="ko-KR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경험</a:t>
            </a:r>
            <a:r>
              <a:rPr lang="en-US" altLang="ko-KR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·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실증주의적 문학 사회학</a:t>
            </a:r>
            <a:endParaRPr lang="en-US" altLang="ko-KR" dirty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pPr fontAlgn="base"/>
            <a:r>
              <a:rPr lang="en-US" altLang="ko-KR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</a:p>
          <a:p>
            <a:pPr fontAlgn="base"/>
            <a:r>
              <a:rPr lang="en-US" altLang="ko-KR" sz="28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1-2. 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비판</a:t>
            </a:r>
            <a:r>
              <a:rPr lang="en-US" altLang="ko-KR" sz="24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  <a:r>
              <a:rPr lang="en-US" altLang="ko-KR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·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변증법적 </a:t>
            </a:r>
            <a:r>
              <a:rPr lang="ko-KR" altLang="en-US" sz="24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문학 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사회학</a:t>
            </a:r>
            <a:endParaRPr lang="en-US" altLang="ko-KR" dirty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pPr fontAlgn="base"/>
            <a:endParaRPr lang="en-US" altLang="ko-KR" sz="2800" dirty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pPr fontAlgn="base"/>
            <a:r>
              <a:rPr lang="en-US" altLang="ko-KR" sz="28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1-3</a:t>
            </a:r>
            <a:r>
              <a:rPr lang="en-US" altLang="ko-KR" sz="28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. </a:t>
            </a:r>
            <a:r>
              <a:rPr lang="ko-KR" altLang="en-US" sz="24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문학 사회학 </a:t>
            </a:r>
            <a:r>
              <a:rPr lang="en-US" altLang="ko-KR" sz="24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&amp; 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독자층 </a:t>
            </a:r>
            <a:r>
              <a:rPr lang="ko-KR" altLang="en-US" sz="24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연구</a:t>
            </a:r>
          </a:p>
          <a:p>
            <a:endParaRPr lang="ko-KR" altLang="en-US" dirty="0"/>
          </a:p>
        </p:txBody>
      </p:sp>
      <p:cxnSp>
        <p:nvCxnSpPr>
          <p:cNvPr id="23" name="직선 연결선 22"/>
          <p:cNvCxnSpPr/>
          <p:nvPr/>
        </p:nvCxnSpPr>
        <p:spPr>
          <a:xfrm flipV="1">
            <a:off x="5532664" y="1095170"/>
            <a:ext cx="483359" cy="1422"/>
          </a:xfrm>
          <a:prstGeom prst="line">
            <a:avLst/>
          </a:prstGeom>
          <a:ln w="3175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32665" y="3429000"/>
            <a:ext cx="58064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2. 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담론 분석</a:t>
            </a:r>
            <a:endParaRPr lang="en-US" altLang="ko-KR" sz="24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fontAlgn="base"/>
            <a:r>
              <a:rPr lang="en-US" altLang="ko-KR" dirty="0" smtClean="0"/>
              <a:t> </a:t>
            </a:r>
          </a:p>
          <a:p>
            <a:endParaRPr lang="ko-KR" altLang="en-US" dirty="0"/>
          </a:p>
        </p:txBody>
      </p:sp>
      <p:cxnSp>
        <p:nvCxnSpPr>
          <p:cNvPr id="30" name="직선 연결선 29"/>
          <p:cNvCxnSpPr/>
          <p:nvPr/>
        </p:nvCxnSpPr>
        <p:spPr>
          <a:xfrm flipV="1">
            <a:off x="5532665" y="4055947"/>
            <a:ext cx="483359" cy="1422"/>
          </a:xfrm>
          <a:prstGeom prst="line">
            <a:avLst/>
          </a:prstGeom>
          <a:ln w="3175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32664" y="4724174"/>
            <a:ext cx="525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3.</a:t>
            </a:r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체계이론</a:t>
            </a:r>
            <a:endParaRPr lang="ko-KR" altLang="en-US" sz="24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 flipV="1">
            <a:off x="5532664" y="5387473"/>
            <a:ext cx="483359" cy="1422"/>
          </a:xfrm>
          <a:prstGeom prst="line">
            <a:avLst/>
          </a:prstGeom>
          <a:ln w="3175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42736" y="160946"/>
            <a:ext cx="271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서울남산 장체BL" panose="02020503020101020101" pitchFamily="18" charset="-127"/>
                <a:ea typeface="서울남산 장체BL" panose="02020503020101020101" pitchFamily="18" charset="-127"/>
              </a:rPr>
              <a:t>독일문학개론</a:t>
            </a:r>
            <a:endParaRPr lang="ko-KR" altLang="en-US" sz="2400" dirty="0">
              <a:latin typeface="서울남산 장체BL" panose="02020503020101020101" pitchFamily="18" charset="-127"/>
              <a:ea typeface="서울남산 장체BL" panose="02020503020101020101" pitchFamily="18" charset="-127"/>
            </a:endParaRPr>
          </a:p>
        </p:txBody>
      </p:sp>
      <p:sp>
        <p:nvSpPr>
          <p:cNvPr id="4" name="다이아몬드 3"/>
          <p:cNvSpPr/>
          <p:nvPr/>
        </p:nvSpPr>
        <p:spPr>
          <a:xfrm>
            <a:off x="4965786" y="612337"/>
            <a:ext cx="251685" cy="269125"/>
          </a:xfrm>
          <a:prstGeom prst="diamond">
            <a:avLst/>
          </a:prstGeom>
          <a:noFill/>
          <a:ln w="3175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다이아몬드 16"/>
          <p:cNvSpPr/>
          <p:nvPr/>
        </p:nvSpPr>
        <p:spPr>
          <a:xfrm>
            <a:off x="4964677" y="4935463"/>
            <a:ext cx="251685" cy="269125"/>
          </a:xfrm>
          <a:prstGeom prst="diamond">
            <a:avLst/>
          </a:prstGeom>
          <a:solidFill>
            <a:schemeClr val="bg1"/>
          </a:solidFill>
          <a:ln w="3175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다이아몬드 15"/>
          <p:cNvSpPr/>
          <p:nvPr/>
        </p:nvSpPr>
        <p:spPr>
          <a:xfrm>
            <a:off x="4966901" y="3574340"/>
            <a:ext cx="251685" cy="269125"/>
          </a:xfrm>
          <a:prstGeom prst="diamond">
            <a:avLst/>
          </a:prstGeom>
          <a:solidFill>
            <a:schemeClr val="bg1"/>
          </a:solidFill>
          <a:ln w="3175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5077585" y="3318553"/>
            <a:ext cx="4652042" cy="87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5027066" y="4520406"/>
            <a:ext cx="4652043" cy="328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7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27018" y="1267097"/>
            <a:ext cx="13141234" cy="4323806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86446" y="2573383"/>
            <a:ext cx="6583680" cy="1593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76994" y="2954718"/>
            <a:ext cx="7733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4. </a:t>
            </a:r>
            <a:r>
              <a:rPr lang="ko-KR" altLang="en-US" sz="4800" dirty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매체학적 문학 이론</a:t>
            </a:r>
          </a:p>
        </p:txBody>
      </p:sp>
    </p:spTree>
    <p:extLst>
      <p:ext uri="{BB962C8B-B14F-4D97-AF65-F5344CB8AC3E}">
        <p14:creationId xmlns:p14="http://schemas.microsoft.com/office/powerpoint/2010/main" val="6072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5464"/>
            <a:ext cx="2440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4. 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매체학적 문학 이론</a:t>
            </a: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2942" y="1030741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33840" y="636902"/>
            <a:ext cx="8861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 err="1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매체학이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문제 삼는 것은 기술 매체들이 인간의 의사소통 과정을 어떻게 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변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화</a:t>
            </a:r>
            <a:r>
              <a:rPr lang="ko-KR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시키고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사회적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, </a:t>
            </a:r>
            <a:r>
              <a:rPr lang="ko-KR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문화적으로 어떤 파급효과를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낳는가 하는 것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BB616-87C3-4487-980B-A22EEB65B10D}"/>
              </a:ext>
            </a:extLst>
          </p:cNvPr>
          <p:cNvSpPr txBox="1"/>
          <p:nvPr/>
        </p:nvSpPr>
        <p:spPr>
          <a:xfrm>
            <a:off x="3117727" y="2652458"/>
            <a:ext cx="8861749" cy="851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독어독문학자들은 이와 같은 관점에서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기술 매체들의 발달이 문학의 발전에 어떤 영향을 끼쳤는지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살핌</a:t>
            </a:r>
            <a:endParaRPr lang="ko-KR" altLang="ko-KR" sz="2400" kern="100" dirty="0">
              <a:latin typeface="a가을소풍M" panose="02020600000000000000" pitchFamily="18" charset="-127"/>
              <a:ea typeface="a가을소풍M" panose="02020600000000000000" pitchFamily="18" charset="-127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559DB-C625-45A6-9A03-0D8224CE45A0}"/>
              </a:ext>
            </a:extLst>
          </p:cNvPr>
          <p:cNvSpPr txBox="1"/>
          <p:nvPr/>
        </p:nvSpPr>
        <p:spPr>
          <a:xfrm>
            <a:off x="3033840" y="5728314"/>
            <a:ext cx="8945636" cy="94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문예학에서의 매체사적인 논의에 특히 크게 영향을 준 사람은 캐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나다 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출신의 커뮤니케이션 이론가</a:t>
            </a:r>
            <a:r>
              <a:rPr lang="ko-KR" altLang="en-US" sz="2400" dirty="0">
                <a:cs typeface="Times New Roman" panose="02020603050405020304" pitchFamily="18" charset="0"/>
              </a:rPr>
              <a:t> </a:t>
            </a:r>
            <a:r>
              <a:rPr lang="ko-KR" altLang="en-US" sz="2800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  <a:cs typeface="Times New Roman" panose="02020603050405020304" pitchFamily="18" charset="0"/>
              </a:rPr>
              <a:t>마셜 </a:t>
            </a:r>
            <a:r>
              <a:rPr lang="ko-KR" altLang="en-US" sz="28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  <a:cs typeface="Times New Roman" panose="02020603050405020304" pitchFamily="18" charset="0"/>
              </a:rPr>
              <a:t>맥루언</a:t>
            </a:r>
            <a:endParaRPr lang="ko-KR" altLang="en-US" sz="2800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17" name="오른쪽 화살표 15">
            <a:extLst>
              <a:ext uri="{FF2B5EF4-FFF2-40B4-BE49-F238E27FC236}">
                <a16:creationId xmlns:a16="http://schemas.microsoft.com/office/drawing/2014/main" id="{71921FA6-EE92-4B9B-8E38-7E4AC69BBBFA}"/>
              </a:ext>
            </a:extLst>
          </p:cNvPr>
          <p:cNvSpPr/>
          <p:nvPr/>
        </p:nvSpPr>
        <p:spPr>
          <a:xfrm rot="5400000">
            <a:off x="7112119" y="1842989"/>
            <a:ext cx="705188" cy="356683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21DF820-D26E-4FD3-9A9F-BF8861745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69" y="3523759"/>
            <a:ext cx="3108649" cy="2184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D16369F-E515-47F6-9431-FEA7AC892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95" y="3523759"/>
            <a:ext cx="3299753" cy="2164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6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5464"/>
            <a:ext cx="2440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4. </a:t>
            </a:r>
            <a:r>
              <a:rPr lang="ko-KR" altLang="en-US" sz="2800" dirty="0" err="1">
                <a:latin typeface="a장미다방" panose="02020600000000000000" pitchFamily="18" charset="-127"/>
                <a:ea typeface="a장미다방" panose="02020600000000000000" pitchFamily="18" charset="-127"/>
              </a:rPr>
              <a:t>매체학적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문학 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이론</a:t>
            </a: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3050" y="168255"/>
            <a:ext cx="8861749" cy="152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24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</a:t>
            </a:r>
            <a:r>
              <a:rPr lang="ko-KR" altLang="en-US" sz="2400" dirty="0">
                <a:ea typeface="나눔고딕 ExtraBold" panose="020D0904000000000000" pitchFamily="50" charset="-127"/>
              </a:rPr>
              <a:t> </a:t>
            </a:r>
            <a:r>
              <a:rPr lang="ko-KR" altLang="en-US" sz="2800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마셜 </a:t>
            </a:r>
            <a:r>
              <a:rPr lang="ko-KR" altLang="en-US" sz="28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맥루언</a:t>
            </a:r>
            <a:endParaRPr lang="en-US" altLang="ko-KR" sz="2800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ko-KR" altLang="en-US" sz="2400" dirty="0">
              <a:solidFill>
                <a:prstClr val="black"/>
              </a:solidFill>
              <a:latin typeface="+mn-ea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5EFE05-C377-4705-809C-244A46528CBB}"/>
              </a:ext>
            </a:extLst>
          </p:cNvPr>
          <p:cNvSpPr txBox="1"/>
          <p:nvPr/>
        </p:nvSpPr>
        <p:spPr>
          <a:xfrm>
            <a:off x="3090175" y="889796"/>
            <a:ext cx="873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/>
              <a:t>- 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“</a:t>
            </a:r>
            <a:r>
              <a:rPr lang="ko-KR" altLang="en-US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매체가 인간의 공동체 생활의 범위와 형식을 결정하고 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조종할</a:t>
            </a:r>
            <a:r>
              <a:rPr lang="en-US" altLang="ko-KR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r>
              <a:rPr lang="ko-KR" altLang="en-US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뿐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만 </a:t>
            </a:r>
            <a:r>
              <a:rPr lang="ko-KR" altLang="en-US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아니라 매체는 그때그때 그것이 목표로 하는 감각에 특별하게 작용할 수 있는 방식으로 내용을 전달한다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.”</a:t>
            </a:r>
            <a:endParaRPr lang="ko-KR" altLang="en-US" sz="2400" i="1" dirty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293BDF-C1BB-403A-B96A-A1AAC2AC9D4F}"/>
              </a:ext>
            </a:extLst>
          </p:cNvPr>
          <p:cNvSpPr txBox="1"/>
          <p:nvPr/>
        </p:nvSpPr>
        <p:spPr>
          <a:xfrm>
            <a:off x="5693201" y="2243724"/>
            <a:ext cx="7281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“</a:t>
            </a:r>
            <a:r>
              <a:rPr lang="ko-KR" altLang="en-US" sz="2000" dirty="0">
                <a:solidFill>
                  <a:schemeClr val="accent2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매체가 곧 메시지</a:t>
            </a:r>
            <a:r>
              <a:rPr lang="en-US" altLang="ko-KR" sz="20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” </a:t>
            </a:r>
            <a:endParaRPr lang="ko-KR" altLang="en-US" sz="20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15" name="오른쪽 화살표 13">
            <a:extLst>
              <a:ext uri="{FF2B5EF4-FFF2-40B4-BE49-F238E27FC236}">
                <a16:creationId xmlns:a16="http://schemas.microsoft.com/office/drawing/2014/main" id="{7A56B596-4640-4B73-99A8-167E02903003}"/>
              </a:ext>
            </a:extLst>
          </p:cNvPr>
          <p:cNvSpPr/>
          <p:nvPr/>
        </p:nvSpPr>
        <p:spPr>
          <a:xfrm>
            <a:off x="4941493" y="2347882"/>
            <a:ext cx="494013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BAB36-49E7-475F-BE78-DB1252397FC1}"/>
              </a:ext>
            </a:extLst>
          </p:cNvPr>
          <p:cNvSpPr txBox="1"/>
          <p:nvPr/>
        </p:nvSpPr>
        <p:spPr>
          <a:xfrm>
            <a:off x="3163854" y="3020658"/>
            <a:ext cx="8951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〮</a:t>
            </a:r>
            <a:r>
              <a:rPr lang="en-US" altLang="ko-KR" sz="2000" dirty="0" smtClean="0"/>
              <a:t> </a:t>
            </a:r>
            <a:r>
              <a:rPr lang="ko-KR" altLang="en-US" sz="20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인간과 도구가 서로에게 창조성을 가진다는 전제 하에 </a:t>
            </a:r>
            <a:r>
              <a:rPr lang="ko-KR" altLang="ko-KR" sz="20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서구 </a:t>
            </a:r>
            <a:r>
              <a:rPr lang="ko-KR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문명의 정치적</a:t>
            </a:r>
            <a:r>
              <a:rPr lang="en-US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미적 질서를 전복시킨 두 개의 기술 혁명</a:t>
            </a:r>
            <a:r>
              <a:rPr lang="en-US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즉 인쇄술과 전자 기술의 의미와 </a:t>
            </a:r>
            <a:r>
              <a:rPr lang="en-US" altLang="ko-KR" sz="20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ko-KR" sz="20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역할을 </a:t>
            </a:r>
            <a:r>
              <a:rPr lang="ko-KR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검토</a:t>
            </a:r>
            <a:endParaRPr lang="ko-KR" altLang="en-US" sz="20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37F671-06D4-4515-A38B-E6C69DE48A55}"/>
              </a:ext>
            </a:extLst>
          </p:cNvPr>
          <p:cNvSpPr txBox="1"/>
          <p:nvPr/>
        </p:nvSpPr>
        <p:spPr>
          <a:xfrm>
            <a:off x="3283496" y="4289746"/>
            <a:ext cx="8711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ko-KR" sz="20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15c </a:t>
            </a:r>
            <a:r>
              <a:rPr lang="ko-KR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활자의 발명 </a:t>
            </a:r>
            <a:r>
              <a:rPr lang="en-US" altLang="ko-KR" dirty="0" smtClean="0"/>
              <a:t> </a:t>
            </a:r>
          </a:p>
          <a:p>
            <a:r>
              <a:rPr lang="en-US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: </a:t>
            </a:r>
            <a:r>
              <a:rPr lang="ko-KR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구어적 </a:t>
            </a:r>
            <a:r>
              <a:rPr lang="ko-KR" altLang="ko-KR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담론의 쇠퇴</a:t>
            </a:r>
            <a:r>
              <a:rPr lang="en-US" altLang="ko-KR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ko-KR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인쇄 매체의</a:t>
            </a:r>
            <a:r>
              <a:rPr lang="en-US" altLang="ko-KR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en-US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지배</a:t>
            </a:r>
            <a:r>
              <a:rPr lang="en-US" altLang="ko-KR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ko-KR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시각이 인간의 지배적인 감각</a:t>
            </a:r>
            <a:r>
              <a:rPr lang="ko-KR" altLang="ko-KR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이 되도록 </a:t>
            </a:r>
            <a:r>
              <a:rPr lang="ko-KR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함</a:t>
            </a:r>
            <a:r>
              <a:rPr lang="en-US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endParaRPr lang="ko-KR" altLang="en-US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197CB19-65DF-4A18-AE32-C688EB65CF15}"/>
              </a:ext>
            </a:extLst>
          </p:cNvPr>
          <p:cNvSpPr/>
          <p:nvPr/>
        </p:nvSpPr>
        <p:spPr>
          <a:xfrm>
            <a:off x="3283496" y="5220279"/>
            <a:ext cx="8551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ko-KR" sz="2000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19c</a:t>
            </a:r>
            <a:r>
              <a:rPr lang="ko-KR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말 전기의 발명 </a:t>
            </a:r>
            <a:r>
              <a:rPr lang="en-US" altLang="ko-KR" dirty="0" smtClean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dirty="0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:</a:t>
            </a:r>
            <a:r>
              <a:rPr lang="en-US" altLang="ko-KR" dirty="0" smtClean="0">
                <a:latin typeface="맑은 고딕" panose="020B0503020000020004" pitchFamily="50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세계에 </a:t>
            </a:r>
            <a:r>
              <a:rPr lang="ko-KR" altLang="ko-KR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대한 인간의 지각 내용을 </a:t>
            </a:r>
            <a:r>
              <a:rPr lang="ko-KR" altLang="ko-KR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가상공간의 의식에 </a:t>
            </a:r>
            <a:r>
              <a:rPr lang="ko-KR" altLang="ko-KR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적합하도록 </a:t>
            </a:r>
            <a:r>
              <a:rPr lang="ko-KR" altLang="ko-KR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재구성하게 </a:t>
            </a:r>
            <a:r>
              <a:rPr lang="ko-KR" altLang="en-US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만</a:t>
            </a:r>
            <a:r>
              <a:rPr lang="ko-KR" altLang="en-US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듦</a:t>
            </a:r>
            <a:r>
              <a:rPr lang="en-US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,</a:t>
            </a:r>
            <a:r>
              <a:rPr lang="ko-KR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ko-KR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인간의 모든 감각과 움직임을 </a:t>
            </a:r>
            <a:r>
              <a:rPr lang="ko-KR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동시에</a:t>
            </a:r>
            <a:r>
              <a:rPr lang="en-US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통합적으로 </a:t>
            </a:r>
            <a:r>
              <a:rPr lang="ko-KR" altLang="ko-KR" dirty="0">
                <a:latin typeface="a가을소풍M" panose="02020600000000000000" pitchFamily="18" charset="-127"/>
                <a:ea typeface="a가을소풍M" panose="02020600000000000000" pitchFamily="18" charset="-127"/>
                <a:cs typeface="Times New Roman" panose="02020603050405020304" pitchFamily="18" charset="0"/>
              </a:rPr>
              <a:t>작용하게 함</a:t>
            </a:r>
            <a:endParaRPr lang="ko-KR" altLang="en-US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 flipV="1">
            <a:off x="2942" y="1030741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6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4402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4-1. 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문학과 인쇄 매체</a:t>
            </a: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3839" y="612970"/>
            <a:ext cx="8861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매체학적인 관점을 문예학에서 실천적으로 적용하는 </a:t>
            </a:r>
            <a:r>
              <a:rPr lang="ko-KR" altLang="en-US" sz="2400" dirty="0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가운데서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지금까지 가장 중요한 것은 문학을 </a:t>
            </a:r>
            <a:r>
              <a:rPr lang="ko-KR" altLang="en-US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인쇄매체와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관련 지어        분석하는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것</a:t>
            </a:r>
            <a:endParaRPr lang="ko-KR" altLang="ko-KR" sz="2400" kern="100" dirty="0">
              <a:latin typeface="a가을소풍B" panose="02020600000000000000" pitchFamily="18" charset="-127"/>
              <a:ea typeface="a가을소풍B" panose="02020600000000000000" pitchFamily="18" charset="-127"/>
              <a:cs typeface="Times New Roman" panose="02020603050405020304" pitchFamily="18" charset="0"/>
            </a:endParaRPr>
          </a:p>
          <a:p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BB616-87C3-4487-980B-A22EEB65B10D}"/>
              </a:ext>
            </a:extLst>
          </p:cNvPr>
          <p:cNvSpPr txBox="1"/>
          <p:nvPr/>
        </p:nvSpPr>
        <p:spPr>
          <a:xfrm>
            <a:off x="3033839" y="2182630"/>
            <a:ext cx="8861749" cy="2287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문학의 언어와 글쓰기가 매체의 영향을 받을 수 있다는 생각을 누구보다도 먼저 개진한 사상가는 </a:t>
            </a:r>
            <a:r>
              <a:rPr lang="ko-KR" altLang="ko-KR" sz="2800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프리드리히 니체</a:t>
            </a:r>
            <a:endParaRPr lang="ko-KR" altLang="en-US" sz="2800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ko-KR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</a:p>
          <a:p>
            <a:endParaRPr lang="en-US" altLang="ko-KR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559DB-C625-45A6-9A03-0D8224CE45A0}"/>
              </a:ext>
            </a:extLst>
          </p:cNvPr>
          <p:cNvSpPr txBox="1"/>
          <p:nvPr/>
        </p:nvSpPr>
        <p:spPr>
          <a:xfrm>
            <a:off x="3033839" y="5307588"/>
            <a:ext cx="8945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문자문화의 발전과정과 관련하여 수많은 연구의 테마가 되고 있는 것은 근세 초에 이루어진 매체 변화임</a:t>
            </a:r>
            <a:endParaRPr lang="ko-KR" altLang="en-US" sz="2400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98ED6-1023-4DE6-9C43-75F2590A2B39}"/>
              </a:ext>
            </a:extLst>
          </p:cNvPr>
          <p:cNvSpPr txBox="1"/>
          <p:nvPr/>
        </p:nvSpPr>
        <p:spPr>
          <a:xfrm>
            <a:off x="3227829" y="3336534"/>
            <a:ext cx="79112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2400" dirty="0" smtClean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자판기를 통해 자신이 적는 글을 동시적으로 확인할 수 있게 되면서 니체는 짧은 텍스트를 선호하게 됨 </a:t>
            </a:r>
            <a:endParaRPr lang="en-US" altLang="ko-KR" sz="2400" dirty="0" smtClean="0">
              <a:latin typeface="12롯데마트행복Light" panose="02020603020101020101" pitchFamily="18" charset="-127"/>
              <a:ea typeface="12롯데마트행복Light" panose="02020603020101020101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400" i="1" dirty="0">
              <a:latin typeface="12롯데마트행복Light" panose="02020603020101020101" pitchFamily="18" charset="-127"/>
              <a:ea typeface="12롯데마트행복Light" panose="02020603020101020101" pitchFamily="18" charset="-127"/>
            </a:endParaRPr>
          </a:p>
          <a:p>
            <a:r>
              <a:rPr lang="en-US" altLang="ko-KR" sz="2400" i="1" dirty="0" smtClean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   “</a:t>
            </a:r>
            <a:r>
              <a:rPr lang="ko-KR" altLang="ko-KR" sz="2000" i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글을 </a:t>
            </a:r>
            <a:r>
              <a:rPr lang="ko-KR" altLang="ko-KR" sz="2000" i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쓰는 데 사용되는 기구가 우리의 사상에 함께 작용한다</a:t>
            </a:r>
            <a:r>
              <a:rPr lang="en-US" altLang="ko-KR" sz="2000" i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.”</a:t>
            </a:r>
            <a:endParaRPr lang="ko-KR" altLang="en-US" sz="2000" i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endParaRPr lang="ko-KR" altLang="en-US" dirty="0"/>
          </a:p>
        </p:txBody>
      </p:sp>
      <p:sp>
        <p:nvSpPr>
          <p:cNvPr id="14" name="오른쪽 화살표 13">
            <a:extLst>
              <a:ext uri="{FF2B5EF4-FFF2-40B4-BE49-F238E27FC236}">
                <a16:creationId xmlns:a16="http://schemas.microsoft.com/office/drawing/2014/main" id="{7AC1DF46-ADDA-44C4-BE12-702C0223E8E1}"/>
              </a:ext>
            </a:extLst>
          </p:cNvPr>
          <p:cNvSpPr/>
          <p:nvPr/>
        </p:nvSpPr>
        <p:spPr>
          <a:xfrm>
            <a:off x="2980823" y="4586369"/>
            <a:ext cx="494013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5" name="직선 연결선 14"/>
          <p:cNvCxnSpPr/>
          <p:nvPr/>
        </p:nvCxnSpPr>
        <p:spPr>
          <a:xfrm flipV="1">
            <a:off x="2942" y="1030741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0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9CADF2-78E0-4474-ABE6-1A48901B20C5}"/>
              </a:ext>
            </a:extLst>
          </p:cNvPr>
          <p:cNvSpPr txBox="1"/>
          <p:nvPr/>
        </p:nvSpPr>
        <p:spPr>
          <a:xfrm>
            <a:off x="3209106" y="2240079"/>
            <a:ext cx="84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인쇄술의 발명</a:t>
            </a:r>
            <a:r>
              <a:rPr lang="en-US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, 1454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년에 만들어진 최초의 </a:t>
            </a:r>
            <a:r>
              <a:rPr lang="ko-KR" altLang="en-US" sz="2400" dirty="0" err="1">
                <a:latin typeface="a가을소풍B" panose="02020600000000000000" pitchFamily="18" charset="-127"/>
                <a:ea typeface="a가을소풍B" panose="02020600000000000000" pitchFamily="18" charset="-127"/>
              </a:rPr>
              <a:t>인쇄본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 성경</a:t>
            </a:r>
          </a:p>
        </p:txBody>
      </p:sp>
      <p:sp>
        <p:nvSpPr>
          <p:cNvPr id="16" name="오른쪽 화살표 13">
            <a:extLst>
              <a:ext uri="{FF2B5EF4-FFF2-40B4-BE49-F238E27FC236}">
                <a16:creationId xmlns:a16="http://schemas.microsoft.com/office/drawing/2014/main" id="{CB47CD7F-6F1F-417C-AFAE-C0AF1B5463C4}"/>
              </a:ext>
            </a:extLst>
          </p:cNvPr>
          <p:cNvSpPr/>
          <p:nvPr/>
        </p:nvSpPr>
        <p:spPr>
          <a:xfrm>
            <a:off x="2881865" y="3535744"/>
            <a:ext cx="494013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310ED4-98B6-4391-8981-56F9B75EF1D7}"/>
              </a:ext>
            </a:extLst>
          </p:cNvPr>
          <p:cNvSpPr txBox="1"/>
          <p:nvPr/>
        </p:nvSpPr>
        <p:spPr>
          <a:xfrm>
            <a:off x="3392878" y="3172290"/>
            <a:ext cx="8091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매체 혁명의 시발점</a:t>
            </a:r>
            <a:r>
              <a:rPr lang="en-US" altLang="ko-KR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, </a:t>
            </a:r>
            <a:r>
              <a:rPr lang="ko-KR" altLang="en-US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이 혁명으로 인해 대중매체로서 책은 </a:t>
            </a:r>
            <a:endParaRPr lang="en-US" altLang="ko-KR" sz="2200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  <a:p>
            <a:r>
              <a:rPr lang="ko-KR" altLang="en-US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공적</a:t>
            </a:r>
            <a:r>
              <a:rPr lang="en-US" altLang="ko-KR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, </a:t>
            </a:r>
            <a:r>
              <a:rPr lang="ko-KR" altLang="en-US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정치적</a:t>
            </a:r>
            <a:r>
              <a:rPr lang="en-US" altLang="ko-KR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, </a:t>
            </a:r>
            <a:r>
              <a:rPr lang="ko-KR" altLang="en-US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문화적 삶에서 그것이 하는 중요한 역할과 함께 확고한 지위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C22112-196F-4B41-92EF-00671678E1C6}"/>
              </a:ext>
            </a:extLst>
          </p:cNvPr>
          <p:cNvSpPr txBox="1"/>
          <p:nvPr/>
        </p:nvSpPr>
        <p:spPr>
          <a:xfrm>
            <a:off x="5537164" y="288503"/>
            <a:ext cx="3514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[</a:t>
            </a:r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중세의 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필사본 </a:t>
            </a:r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문화</a:t>
            </a:r>
            <a:r>
              <a:rPr lang="en-US" altLang="ko-KR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]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6DB90F-8B44-434B-A1C1-93C2549BA859}"/>
              </a:ext>
            </a:extLst>
          </p:cNvPr>
          <p:cNvSpPr txBox="1"/>
          <p:nvPr/>
        </p:nvSpPr>
        <p:spPr>
          <a:xfrm>
            <a:off x="3209107" y="1307868"/>
            <a:ext cx="844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lang="ko-KR" altLang="en-US" sz="2400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구텐베르크</a:t>
            </a:r>
            <a:r>
              <a:rPr lang="ko-KR" altLang="en-US" sz="2400" dirty="0" err="1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의</a:t>
            </a:r>
            <a:r>
              <a:rPr lang="ko-KR" altLang="en-US" sz="2400" dirty="0" smtClean="0"/>
              <a:t>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금속활자를 이용하는 </a:t>
            </a:r>
            <a:r>
              <a:rPr lang="ko-KR" altLang="en-US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서적인쇄 문화로 대체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5D19C0-4578-4736-A284-D0E95100E8D3}"/>
              </a:ext>
            </a:extLst>
          </p:cNvPr>
          <p:cNvSpPr txBox="1"/>
          <p:nvPr/>
        </p:nvSpPr>
        <p:spPr>
          <a:xfrm>
            <a:off x="3209106" y="4846841"/>
            <a:ext cx="872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현재 가능성이 가장 많고 전망이 밝은 대중매체인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컴퓨터    </a:t>
            </a:r>
            <a:r>
              <a:rPr lang="ko-KR" altLang="en-US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안에서의 텍스트 창작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도 최근 문예학의 연구대상이 되고 있음</a:t>
            </a:r>
          </a:p>
        </p:txBody>
      </p:sp>
      <p:cxnSp>
        <p:nvCxnSpPr>
          <p:cNvPr id="14" name="직선 연결선 13"/>
          <p:cNvCxnSpPr/>
          <p:nvPr/>
        </p:nvCxnSpPr>
        <p:spPr>
          <a:xfrm flipV="1">
            <a:off x="2942" y="1030741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24402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4-1. 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문학과 인쇄 매체</a:t>
            </a: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619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4-2</a:t>
            </a:r>
            <a:r>
              <a:rPr lang="en-US" altLang="ko-KR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. 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문학과 청각 매체 </a:t>
            </a:r>
            <a:r>
              <a:rPr lang="en-US" altLang="ko-KR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&amp; 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시각 매체</a:t>
            </a:r>
            <a:endParaRPr lang="ko-KR" altLang="en-US" sz="32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4AB838-DE99-4DAD-9295-ADAEF5D649A4}"/>
              </a:ext>
            </a:extLst>
          </p:cNvPr>
          <p:cNvSpPr txBox="1"/>
          <p:nvPr/>
        </p:nvSpPr>
        <p:spPr>
          <a:xfrm>
            <a:off x="3436351" y="607234"/>
            <a:ext cx="7709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+mn-ea"/>
              </a:rPr>
              <a:t>〮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문학과 전달 수단의 </a:t>
            </a:r>
            <a:r>
              <a:rPr lang="ko-KR" altLang="en-US" sz="24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연관관계는 </a:t>
            </a:r>
            <a:r>
              <a:rPr lang="en-US" altLang="ko-KR" sz="24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18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세기 이후 문학과 시각 매체들에 대한 다양한 문예학적 연구들이 잘 보여주고</a:t>
            </a:r>
            <a:r>
              <a:rPr lang="en-US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있음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7791BBF-A9A9-4383-8012-BB467F183745}"/>
              </a:ext>
            </a:extLst>
          </p:cNvPr>
          <p:cNvSpPr/>
          <p:nvPr/>
        </p:nvSpPr>
        <p:spPr>
          <a:xfrm>
            <a:off x="3436351" y="4270847"/>
            <a:ext cx="8755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 err="1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영화기법과</a:t>
            </a:r>
            <a:r>
              <a:rPr lang="ko-KR" altLang="ko-KR" sz="2400" dirty="0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 문학</a:t>
            </a:r>
            <a:r>
              <a:rPr lang="en-US" altLang="ko-KR" sz="2400" dirty="0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2400" dirty="0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사이의 </a:t>
            </a:r>
            <a:r>
              <a:rPr lang="ko-KR" altLang="ko-KR" sz="2400" dirty="0" err="1" smtClean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서사기법</a:t>
            </a:r>
            <a:r>
              <a:rPr lang="ko-KR" altLang="ko-KR" sz="2400" dirty="0" smtClean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ko-KR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간의 </a:t>
            </a:r>
            <a:r>
              <a:rPr lang="ko-KR" altLang="ko-KR" sz="2400" dirty="0" err="1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상호영향</a:t>
            </a:r>
            <a:r>
              <a:rPr lang="ko-KR" altLang="ko-KR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 </a:t>
            </a:r>
            <a:r>
              <a:rPr lang="ko-KR" altLang="ko-KR" sz="2400" dirty="0" smtClean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관계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에 주목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772D17-E3AE-4C71-A2A0-EEE5BBE85E02}"/>
              </a:ext>
            </a:extLst>
          </p:cNvPr>
          <p:cNvSpPr txBox="1"/>
          <p:nvPr/>
        </p:nvSpPr>
        <p:spPr>
          <a:xfrm>
            <a:off x="3436351" y="2321004"/>
            <a:ext cx="63751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 smtClean="0"/>
              <a:t>* </a:t>
            </a:r>
            <a:r>
              <a:rPr lang="en-US" altLang="ko-KR" sz="22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Ex) </a:t>
            </a:r>
            <a:r>
              <a:rPr lang="ko-KR" altLang="en-US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현미경의 </a:t>
            </a:r>
            <a:r>
              <a:rPr lang="ko-KR" altLang="en-US" sz="22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발달로 인해 </a:t>
            </a:r>
            <a:r>
              <a:rPr lang="en-US" altLang="ko-KR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18</a:t>
            </a:r>
            <a:r>
              <a:rPr lang="ko-KR" altLang="en-US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세기 문학에서 주위 상황에 대한 </a:t>
            </a:r>
            <a:r>
              <a:rPr lang="ko-KR" altLang="en-US" sz="22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세부묘사나 짧은 형식의 문학 발달에 영향</a:t>
            </a:r>
            <a:r>
              <a:rPr lang="ko-KR" altLang="en-US" sz="22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을 주고 있음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96ACD25-E7E6-46EC-926F-423CB57C4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55" y="1525355"/>
            <a:ext cx="1933431" cy="2476194"/>
          </a:xfrm>
          <a:prstGeom prst="rect">
            <a:avLst/>
          </a:prstGeom>
        </p:spPr>
      </p:pic>
      <p:cxnSp>
        <p:nvCxnSpPr>
          <p:cNvPr id="11" name="직선 연결선 10"/>
          <p:cNvCxnSpPr/>
          <p:nvPr/>
        </p:nvCxnSpPr>
        <p:spPr>
          <a:xfrm flipV="1">
            <a:off x="0" y="1429752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03399" y="5117648"/>
            <a:ext cx="830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시점과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관점의 선택</a:t>
            </a:r>
            <a:r>
              <a:rPr lang="en-US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편집과 몽타주 기법 </a:t>
            </a:r>
            <a:endParaRPr lang="ko-KR" altLang="en-US" sz="2400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4542" y="5117648"/>
            <a:ext cx="94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* </a:t>
            </a:r>
            <a:r>
              <a:rPr lang="en-US" altLang="ko-KR" sz="24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Ex)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444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2FE485D-4845-4A9C-98DD-C36DCCACE835}"/>
              </a:ext>
            </a:extLst>
          </p:cNvPr>
          <p:cNvSpPr/>
          <p:nvPr/>
        </p:nvSpPr>
        <p:spPr>
          <a:xfrm>
            <a:off x="2930552" y="1235610"/>
            <a:ext cx="8956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청각 매체가 문학에 끼친 영향은 </a:t>
            </a:r>
            <a:r>
              <a:rPr lang="en-US" altLang="ko-KR" sz="2400" dirty="0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‘</a:t>
            </a:r>
            <a:r>
              <a:rPr lang="ko-KR" altLang="ko-KR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의식의 흐름</a:t>
            </a:r>
            <a:r>
              <a:rPr lang="en-US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’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기법에서 잘 나타나고 있음</a:t>
            </a:r>
            <a:endParaRPr lang="ko-KR" altLang="en-US" sz="2400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2796A75-B3D4-4120-9212-4338FEF968DA}"/>
              </a:ext>
            </a:extLst>
          </p:cNvPr>
          <p:cNvSpPr/>
          <p:nvPr/>
        </p:nvSpPr>
        <p:spPr>
          <a:xfrm>
            <a:off x="2930552" y="2509774"/>
            <a:ext cx="8805645" cy="851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kern="1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음향 매체에 소리를 왜곡됨이 없이 저장할 수 있는 가능성은 내면의 목소리를 기록할 수 있음을 암시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5DD4D0B-8E33-4E80-94B7-A784DE04BEB1}"/>
              </a:ext>
            </a:extLst>
          </p:cNvPr>
          <p:cNvSpPr/>
          <p:nvPr/>
        </p:nvSpPr>
        <p:spPr>
          <a:xfrm>
            <a:off x="3316447" y="3681797"/>
            <a:ext cx="8570751" cy="724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o-KR" altLang="ko-KR" sz="2000" kern="100" dirty="0">
                <a:latin typeface="12롯데마트행복Light" panose="02020603020101020101" pitchFamily="18" charset="-127"/>
                <a:ea typeface="12롯데마트행복Light" panose="02020603020101020101" pitchFamily="18" charset="-127"/>
                <a:cs typeface="Times New Roman" panose="02020603050405020304" pitchFamily="18" charset="0"/>
              </a:rPr>
              <a:t>내면의 목소리를 기록하는 일은 예를 들어 </a:t>
            </a:r>
            <a:r>
              <a:rPr lang="ko-KR" altLang="ko-KR" sz="2000" kern="100" dirty="0" err="1">
                <a:latin typeface="12롯데마트행복Light" panose="02020603020101020101" pitchFamily="18" charset="-127"/>
                <a:ea typeface="12롯데마트행복Light" panose="02020603020101020101" pitchFamily="18" charset="-127"/>
                <a:cs typeface="Times New Roman" panose="02020603050405020304" pitchFamily="18" charset="0"/>
              </a:rPr>
              <a:t>아르투어</a:t>
            </a:r>
            <a:r>
              <a:rPr lang="ko-KR" altLang="ko-KR" sz="2000" kern="100" dirty="0">
                <a:latin typeface="12롯데마트행복Light" panose="02020603020101020101" pitchFamily="18" charset="-127"/>
                <a:ea typeface="12롯데마트행복Light" panose="0202060302010102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ko-KR" sz="2000" kern="100" dirty="0" err="1">
                <a:latin typeface="12롯데마트행복Light" panose="02020603020101020101" pitchFamily="18" charset="-127"/>
                <a:ea typeface="12롯데마트행복Light" panose="02020603020101020101" pitchFamily="18" charset="-127"/>
                <a:cs typeface="Times New Roman" panose="02020603050405020304" pitchFamily="18" charset="0"/>
              </a:rPr>
              <a:t>슈니츨러의</a:t>
            </a:r>
            <a:r>
              <a:rPr lang="ko-KR" altLang="ko-KR" sz="2000" kern="100" dirty="0">
                <a:latin typeface="12롯데마트행복Light" panose="02020603020101020101" pitchFamily="18" charset="-127"/>
                <a:ea typeface="12롯데마트행복Light" panose="02020603020101020101" pitchFamily="18" charset="-127"/>
                <a:cs typeface="Times New Roman" panose="02020603050405020304" pitchFamily="18" charset="0"/>
              </a:rPr>
              <a:t> 소설들에서는 </a:t>
            </a:r>
            <a:r>
              <a:rPr lang="en-US" altLang="ko-KR" sz="2000" kern="100" dirty="0" smtClean="0">
                <a:latin typeface="12롯데마트행복Light" panose="02020603020101020101" pitchFamily="18" charset="-127"/>
                <a:ea typeface="12롯데마트행복Light" panose="02020603020101020101" pitchFamily="18" charset="-127"/>
                <a:cs typeface="Times New Roman" panose="02020603050405020304" pitchFamily="18" charset="0"/>
              </a:rPr>
              <a:t>               </a:t>
            </a:r>
            <a:r>
              <a:rPr lang="ko-KR" altLang="ko-KR" sz="2000" kern="100" dirty="0" smtClean="0">
                <a:solidFill>
                  <a:schemeClr val="accent2"/>
                </a:solidFill>
                <a:latin typeface="12롯데마트행복Light" panose="02020603020101020101" pitchFamily="18" charset="-127"/>
                <a:ea typeface="12롯데마트행복Light" panose="02020603020101020101" pitchFamily="18" charset="-127"/>
                <a:cs typeface="Times New Roman" panose="02020603050405020304" pitchFamily="18" charset="0"/>
              </a:rPr>
              <a:t>내적 </a:t>
            </a:r>
            <a:r>
              <a:rPr lang="ko-KR" altLang="ko-KR" sz="2000" kern="100" dirty="0">
                <a:solidFill>
                  <a:schemeClr val="accent2"/>
                </a:solidFill>
                <a:latin typeface="12롯데마트행복Light" panose="02020603020101020101" pitchFamily="18" charset="-127"/>
                <a:ea typeface="12롯데마트행복Light" panose="02020603020101020101" pitchFamily="18" charset="-127"/>
                <a:cs typeface="Times New Roman" panose="02020603050405020304" pitchFamily="18" charset="0"/>
              </a:rPr>
              <a:t>독백</a:t>
            </a:r>
            <a:r>
              <a:rPr lang="ko-KR" altLang="ko-KR" sz="2000" kern="100" dirty="0">
                <a:latin typeface="12롯데마트행복Light" panose="02020603020101020101" pitchFamily="18" charset="-127"/>
                <a:ea typeface="12롯데마트행복Light" panose="02020603020101020101" pitchFamily="18" charset="-127"/>
                <a:cs typeface="Times New Roman" panose="02020603050405020304" pitchFamily="18" charset="0"/>
              </a:rPr>
              <a:t>의 형태로 나타남</a:t>
            </a:r>
          </a:p>
        </p:txBody>
      </p:sp>
      <p:sp>
        <p:nvSpPr>
          <p:cNvPr id="13" name="오른쪽 화살표 13">
            <a:extLst>
              <a:ext uri="{FF2B5EF4-FFF2-40B4-BE49-F238E27FC236}">
                <a16:creationId xmlns:a16="http://schemas.microsoft.com/office/drawing/2014/main" id="{CEA933CF-4C8D-4FCD-B458-0702052F1BDB}"/>
              </a:ext>
            </a:extLst>
          </p:cNvPr>
          <p:cNvSpPr/>
          <p:nvPr/>
        </p:nvSpPr>
        <p:spPr>
          <a:xfrm>
            <a:off x="2822434" y="3971686"/>
            <a:ext cx="494013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036362B-358D-4235-A310-84FDC220BE00}"/>
              </a:ext>
            </a:extLst>
          </p:cNvPr>
          <p:cNvSpPr/>
          <p:nvPr/>
        </p:nvSpPr>
        <p:spPr>
          <a:xfrm>
            <a:off x="2930552" y="5071371"/>
            <a:ext cx="9082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문학과 청각 매체가 아주 밀접하게 결합되는 경우는</a:t>
            </a:r>
            <a:r>
              <a:rPr lang="en-US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 1923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년 </a:t>
            </a:r>
            <a:r>
              <a:rPr lang="en-US" altLang="ko-KR" sz="2400" dirty="0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   </a:t>
            </a:r>
            <a:r>
              <a:rPr lang="ko-KR" altLang="ko-KR" sz="2400" dirty="0" smtClean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이래의 </a:t>
            </a:r>
            <a:r>
              <a:rPr lang="ko-KR" altLang="ko-KR" sz="2400" dirty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라디오 방송</a:t>
            </a:r>
            <a:r>
              <a:rPr lang="ko-KR" altLang="ko-KR" sz="2400" dirty="0">
                <a:latin typeface="a가을소풍B" panose="02020600000000000000" pitchFamily="18" charset="-127"/>
                <a:ea typeface="a가을소풍B" panose="02020600000000000000" pitchFamily="18" charset="-127"/>
                <a:cs typeface="Times New Roman" panose="02020603050405020304" pitchFamily="18" charset="0"/>
              </a:rPr>
              <a:t>에서 찾아볼 수 있음</a:t>
            </a:r>
            <a:endParaRPr lang="ko-KR" altLang="en-US" sz="2400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 flipV="1">
            <a:off x="0" y="1487941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1484" y="4852"/>
            <a:ext cx="26199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4-2</a:t>
            </a:r>
            <a:r>
              <a:rPr lang="en-US" altLang="ko-KR" sz="32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. 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문학과 청각 매체 </a:t>
            </a:r>
            <a:r>
              <a:rPr lang="en-US" altLang="ko-KR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&amp; </a:t>
            </a:r>
            <a:r>
              <a:rPr lang="ko-KR" altLang="en-US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시각 매체</a:t>
            </a:r>
            <a:endParaRPr lang="ko-KR" altLang="en-US" sz="32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80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51964" y="-27171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5322" y="467642"/>
            <a:ext cx="2619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4-3. ETC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55054-41C7-47D4-8FC2-ED0E085E59E1}"/>
              </a:ext>
            </a:extLst>
          </p:cNvPr>
          <p:cNvSpPr txBox="1"/>
          <p:nvPr/>
        </p:nvSpPr>
        <p:spPr>
          <a:xfrm>
            <a:off x="3171036" y="712536"/>
            <a:ext cx="821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>
                <a:latin typeface="a가을소풍B" panose="02020600000000000000" pitchFamily="18" charset="-127"/>
                <a:ea typeface="a가을소풍B" panose="02020600000000000000" pitchFamily="18" charset="-127"/>
              </a:rPr>
              <a:t>인식이나 지식의 습득은 결코 순수하게 정신적인 활동이거나 정신적인 </a:t>
            </a:r>
            <a:r>
              <a:rPr lang="ko-KR" altLang="en-US" sz="24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산물이 아니라는 문제 제기</a:t>
            </a:r>
            <a:endParaRPr lang="ko-KR" altLang="en-US" sz="2400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  <p:sp>
        <p:nvSpPr>
          <p:cNvPr id="16" name="오른쪽 화살표 13">
            <a:extLst>
              <a:ext uri="{FF2B5EF4-FFF2-40B4-BE49-F238E27FC236}">
                <a16:creationId xmlns:a16="http://schemas.microsoft.com/office/drawing/2014/main" id="{CC469A61-58A9-4EE8-A9F1-0D222BE3ECE3}"/>
              </a:ext>
            </a:extLst>
          </p:cNvPr>
          <p:cNvSpPr/>
          <p:nvPr/>
        </p:nvSpPr>
        <p:spPr>
          <a:xfrm>
            <a:off x="3203054" y="1928908"/>
            <a:ext cx="494013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FEC0BB-99FD-4DA0-BF11-2813ADADCF8B}"/>
              </a:ext>
            </a:extLst>
          </p:cNvPr>
          <p:cNvSpPr txBox="1"/>
          <p:nvPr/>
        </p:nvSpPr>
        <p:spPr>
          <a:xfrm>
            <a:off x="3806750" y="1851062"/>
            <a:ext cx="6006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개인의 지식과 인식은 </a:t>
            </a:r>
            <a:r>
              <a:rPr lang="ko-KR" altLang="en-US" sz="2000" dirty="0" smtClean="0">
                <a:solidFill>
                  <a:schemeClr val="accent2"/>
                </a:solidFill>
                <a:latin typeface="a가을소풍B" panose="02020600000000000000" pitchFamily="18" charset="-127"/>
                <a:ea typeface="a가을소풍B" panose="02020600000000000000" pitchFamily="18" charset="-127"/>
              </a:rPr>
              <a:t>매체를 통해서</a:t>
            </a:r>
            <a:r>
              <a:rPr lang="ko-KR" altLang="en-US" sz="2000" dirty="0" smtClean="0">
                <a:latin typeface="a가을소풍B" panose="02020600000000000000" pitchFamily="18" charset="-127"/>
                <a:ea typeface="a가을소풍B" panose="02020600000000000000" pitchFamily="18" charset="-127"/>
              </a:rPr>
              <a:t>만 수용</a:t>
            </a:r>
            <a:endParaRPr lang="ko-KR" altLang="en-US" sz="2000" dirty="0">
              <a:latin typeface="a가을소풍B" panose="02020600000000000000" pitchFamily="18" charset="-127"/>
              <a:ea typeface="a가을소풍B" panose="02020600000000000000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688E88-1D0B-4AB4-B197-4A3F5EC52498}"/>
              </a:ext>
            </a:extLst>
          </p:cNvPr>
          <p:cNvSpPr txBox="1"/>
          <p:nvPr/>
        </p:nvSpPr>
        <p:spPr>
          <a:xfrm>
            <a:off x="3171036" y="2409313"/>
            <a:ext cx="4420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</a:t>
            </a:r>
            <a:r>
              <a:rPr lang="ko-KR" altLang="en-US" sz="2800" dirty="0">
                <a:ea typeface="나눔고딕 ExtraBold" panose="020D0904000000000000" pitchFamily="50" charset="-127"/>
              </a:rPr>
              <a:t> </a:t>
            </a:r>
            <a:r>
              <a:rPr lang="ko-KR" altLang="en-US" sz="2800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니클라스</a:t>
            </a:r>
            <a:r>
              <a:rPr lang="ko-KR" altLang="en-US" sz="2800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루만</a:t>
            </a:r>
            <a:endParaRPr lang="en-US" altLang="ko-KR" sz="2800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en-US" altLang="ko-KR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D8041A-430E-4BB9-BCF3-71546E097767}"/>
              </a:ext>
            </a:extLst>
          </p:cNvPr>
          <p:cNvSpPr txBox="1"/>
          <p:nvPr/>
        </p:nvSpPr>
        <p:spPr>
          <a:xfrm>
            <a:off x="7374010" y="3615298"/>
            <a:ext cx="45187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“</a:t>
            </a:r>
            <a:r>
              <a:rPr lang="ko-KR" altLang="en-US" sz="2500" i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우리가 우리 사회에 대해</a:t>
            </a:r>
            <a:r>
              <a:rPr lang="en-US" altLang="ko-KR" sz="2500" i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 </a:t>
            </a:r>
            <a:r>
              <a:rPr lang="en-US" altLang="ko-KR" sz="2500" i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    </a:t>
            </a:r>
            <a:r>
              <a:rPr lang="ko-KR" altLang="en-US" sz="2500" i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아니 </a:t>
            </a:r>
            <a:r>
              <a:rPr lang="ko-KR" altLang="en-US" sz="2500" i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우리가 살고 있는 세계에 </a:t>
            </a:r>
            <a:r>
              <a:rPr lang="ko-KR" altLang="en-US" sz="2500" i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대해 </a:t>
            </a:r>
            <a:r>
              <a:rPr lang="ko-KR" altLang="en-US" sz="2500" i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아는 것은 바로 우리가 </a:t>
            </a:r>
            <a:r>
              <a:rPr lang="ko-KR" altLang="en-US" sz="2500" i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   </a:t>
            </a:r>
            <a:r>
              <a:rPr lang="ko-KR" altLang="en-US" sz="2500" i="1" dirty="0" smtClean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대중매체</a:t>
            </a:r>
            <a:r>
              <a:rPr lang="ko-KR" altLang="en-US" sz="2500" i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들을 </a:t>
            </a:r>
            <a:r>
              <a:rPr lang="ko-KR" altLang="en-US" sz="2500" i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통해서 아는 것이다</a:t>
            </a:r>
            <a:r>
              <a:rPr lang="en-US" altLang="ko-KR" sz="2500" i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.”</a:t>
            </a:r>
            <a:endParaRPr lang="ko-KR" altLang="en-US" sz="2500" i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9309AC2-329E-4E00-AF5E-58F1649F6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60" y="3039107"/>
            <a:ext cx="3734511" cy="3437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직선 연결선 12"/>
          <p:cNvCxnSpPr/>
          <p:nvPr/>
        </p:nvCxnSpPr>
        <p:spPr>
          <a:xfrm flipV="1">
            <a:off x="2942" y="1030741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27018" y="1267097"/>
            <a:ext cx="13141234" cy="4323806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86446" y="2573383"/>
            <a:ext cx="6583680" cy="1593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76994" y="2954718"/>
            <a:ext cx="7733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5</a:t>
            </a:r>
            <a:r>
              <a:rPr lang="en-US" altLang="ko-KR" sz="4800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. </a:t>
            </a:r>
            <a:r>
              <a:rPr lang="ko-KR" altLang="en-US" sz="4000" dirty="0" err="1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문화학적</a:t>
            </a:r>
            <a:r>
              <a:rPr lang="ko-KR" altLang="en-US" sz="4000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문예학</a:t>
            </a:r>
            <a:endParaRPr lang="ko-KR" altLang="en-US" sz="4000" dirty="0">
              <a:solidFill>
                <a:schemeClr val="bg1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155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782" y="795393"/>
            <a:ext cx="9189323" cy="841321"/>
          </a:xfrm>
        </p:spPr>
        <p:txBody>
          <a:bodyPr>
            <a:normAutofit/>
          </a:bodyPr>
          <a:lstStyle/>
          <a:p>
            <a:pPr fontAlgn="base"/>
            <a:r>
              <a:rPr lang="ko-KR" altLang="en-US" dirty="0"/>
              <a:t> 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매우 자세하고 정치적인 경향을 띠는 방법론</a:t>
            </a:r>
          </a:p>
          <a:p>
            <a:pPr fontAlgn="base"/>
            <a:endParaRPr lang="en-US" altLang="ko-KR" sz="3300" dirty="0"/>
          </a:p>
          <a:p>
            <a:pPr marL="0" indent="0" fontAlgn="base">
              <a:buNone/>
            </a:pPr>
            <a:endParaRPr lang="en-US" altLang="ko-KR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62726"/>
            <a:ext cx="396274" cy="841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36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5-1.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문화 연구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graphicFrame>
        <p:nvGraphicFramePr>
          <p:cNvPr id="10" name="다이어그램 9">
            <a:extLst>
              <a:ext uri="{FF2B5EF4-FFF2-40B4-BE49-F238E27FC236}">
                <a16:creationId xmlns:a16="http://schemas.microsoft.com/office/drawing/2014/main" id="{B6510EB2-8CE0-44C1-9C1A-0B72A5A316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141525"/>
              </p:ext>
            </p:extLst>
          </p:nvPr>
        </p:nvGraphicFramePr>
        <p:xfrm>
          <a:off x="5412509" y="3304047"/>
          <a:ext cx="6885709" cy="3309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18C7CAE-68FD-4757-BC93-6098BD10ECCB}"/>
              </a:ext>
            </a:extLst>
          </p:cNvPr>
          <p:cNvSpPr txBox="1"/>
          <p:nvPr/>
        </p:nvSpPr>
        <p:spPr>
          <a:xfrm>
            <a:off x="2687782" y="1805790"/>
            <a:ext cx="78693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8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1950</a:t>
            </a:r>
            <a:r>
              <a:rPr lang="ko-KR" altLang="en-US" sz="28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년대 후반 영국에서 정치적이고 교육적인 프로젝트가 개발되었다</a:t>
            </a:r>
            <a:r>
              <a:rPr lang="en-US" altLang="ko-KR" sz="28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. </a:t>
            </a:r>
            <a:endParaRPr lang="ko-KR" altLang="en-US" sz="2800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E8C2B57-640B-4D6F-9256-37EB2B0D077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094182" y="3638734"/>
            <a:ext cx="3133436" cy="1566718"/>
          </a:xfrm>
          <a:prstGeom prst="rect">
            <a:avLst/>
          </a:prstGeom>
        </p:spPr>
      </p:pic>
      <p:cxnSp>
        <p:nvCxnSpPr>
          <p:cNvPr id="14" name="직선 연결선 13"/>
          <p:cNvCxnSpPr/>
          <p:nvPr/>
        </p:nvCxnSpPr>
        <p:spPr>
          <a:xfrm flipV="1">
            <a:off x="92364" y="795393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2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663440" cy="7067006"/>
          </a:xfrm>
          <a:prstGeom prst="rect">
            <a:avLst/>
          </a:prstGeom>
          <a:solidFill>
            <a:srgbClr val="00FFCC"/>
          </a:solidFill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031964" y="2401664"/>
            <a:ext cx="30509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 err="1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</a:t>
            </a:r>
            <a:r>
              <a:rPr lang="en-US" altLang="ko-KR" sz="7200" dirty="0" err="1" smtClean="0">
                <a:solidFill>
                  <a:schemeClr val="bg1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nhalt</a:t>
            </a:r>
            <a:endParaRPr lang="ko-KR" altLang="en-US" sz="7200" dirty="0">
              <a:solidFill>
                <a:schemeClr val="bg1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 flipV="1">
            <a:off x="1031964" y="2672839"/>
            <a:ext cx="2508069" cy="2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1031964" y="2642017"/>
            <a:ext cx="0" cy="1289903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52191" y="500110"/>
            <a:ext cx="61304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4. </a:t>
            </a:r>
            <a:r>
              <a:rPr lang="ko-KR" altLang="en-US" sz="2400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매체학적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문학 이론</a:t>
            </a:r>
            <a:endParaRPr lang="en-US" altLang="ko-KR" sz="24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fontAlgn="base"/>
            <a:r>
              <a:rPr lang="en-US" altLang="ko-KR" sz="28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 </a:t>
            </a:r>
          </a:p>
          <a:p>
            <a:pPr fontAlgn="base"/>
            <a:r>
              <a:rPr lang="en-US" altLang="ko-KR" sz="2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28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4-1</a:t>
            </a:r>
            <a:r>
              <a:rPr lang="en-US" altLang="ko-KR" sz="28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. </a:t>
            </a:r>
            <a:r>
              <a:rPr lang="ko-KR" altLang="en-US" sz="24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문학과 인쇄 매체</a:t>
            </a:r>
          </a:p>
          <a:p>
            <a:pPr fontAlgn="base"/>
            <a:endParaRPr lang="en-US" altLang="ko-KR" sz="2800" dirty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pPr fontAlgn="base"/>
            <a:r>
              <a:rPr lang="en-US" altLang="ko-KR" sz="28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4-2</a:t>
            </a:r>
            <a:r>
              <a:rPr lang="en-US" altLang="ko-KR" sz="28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. </a:t>
            </a:r>
            <a:r>
              <a:rPr lang="ko-KR" altLang="en-US" sz="24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문학과 청각 매체 </a:t>
            </a:r>
            <a:r>
              <a:rPr lang="en-US" altLang="ko-KR" sz="24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&amp; </a:t>
            </a:r>
            <a:r>
              <a:rPr lang="ko-KR" altLang="en-US" sz="24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시각 매체</a:t>
            </a:r>
            <a:endParaRPr lang="ko-KR" altLang="en-US" sz="2800" dirty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endParaRPr lang="ko-KR" altLang="en-US" sz="2800" dirty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 flipV="1">
            <a:off x="5510842" y="1064346"/>
            <a:ext cx="483359" cy="1422"/>
          </a:xfrm>
          <a:prstGeom prst="line">
            <a:avLst/>
          </a:prstGeom>
          <a:ln w="3175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10842" y="2764572"/>
            <a:ext cx="58064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5.</a:t>
            </a:r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sz="2400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문화학적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문예학</a:t>
            </a:r>
            <a:endParaRPr lang="en-US" altLang="ko-KR" sz="24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en-US" altLang="ko-KR" sz="2800" dirty="0" smtClean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en-US" altLang="ko-KR" sz="28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28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5-1. 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문화 연구</a:t>
            </a:r>
            <a:endParaRPr lang="en-US" altLang="ko-KR" sz="2400" dirty="0" smtClean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r>
              <a:rPr lang="en-US" altLang="ko-KR" sz="28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  <a:endParaRPr lang="en-US" altLang="ko-KR" sz="2800" dirty="0" smtClean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r>
              <a:rPr lang="en-US" altLang="ko-KR" sz="28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  <a:r>
              <a:rPr lang="en-US" altLang="ko-KR" sz="28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5-2. 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페미니즘 </a:t>
            </a:r>
            <a:r>
              <a:rPr lang="ko-KR" altLang="en-US" sz="2400" dirty="0" err="1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문학이론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  <a:r>
              <a:rPr lang="en-US" altLang="ko-KR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&amp; 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젠더 연구</a:t>
            </a:r>
            <a:endParaRPr lang="en-US" altLang="ko-KR" sz="2400" dirty="0" smtClean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r>
              <a:rPr lang="en-US" altLang="ko-KR" sz="28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  <a:endParaRPr lang="en-US" altLang="ko-KR" sz="2800" dirty="0" smtClean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r>
              <a:rPr lang="en-US" altLang="ko-KR" sz="28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  <a:r>
              <a:rPr lang="en-US" altLang="ko-KR" sz="28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5-3. 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신 역사주의</a:t>
            </a:r>
            <a:endParaRPr lang="en-US" altLang="ko-KR" sz="2400" dirty="0" smtClean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r>
              <a:rPr lang="en-US" altLang="ko-KR" sz="28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  <a:endParaRPr lang="en-US" altLang="ko-KR" sz="2800" dirty="0" smtClean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  <a:p>
            <a:r>
              <a:rPr lang="en-US" altLang="ko-KR" sz="2800" dirty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 </a:t>
            </a:r>
            <a:r>
              <a:rPr lang="en-US" altLang="ko-KR" sz="28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5-4. </a:t>
            </a:r>
            <a:r>
              <a:rPr lang="ko-KR" altLang="en-US" sz="2400" dirty="0" smtClean="0">
                <a:latin typeface="서울한강 장체B" panose="02020503020101020101" pitchFamily="18" charset="-127"/>
                <a:ea typeface="서울한강 장체B" panose="02020503020101020101" pitchFamily="18" charset="-127"/>
              </a:rPr>
              <a:t>인류학적 방법론</a:t>
            </a:r>
            <a:endParaRPr lang="ko-KR" altLang="en-US" sz="2400" dirty="0">
              <a:latin typeface="서울한강 장체B" panose="02020503020101020101" pitchFamily="18" charset="-127"/>
              <a:ea typeface="서울한강 장체B" panose="02020503020101020101" pitchFamily="18" charset="-127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 flipV="1">
            <a:off x="5510841" y="3427578"/>
            <a:ext cx="483359" cy="1422"/>
          </a:xfrm>
          <a:prstGeom prst="line">
            <a:avLst/>
          </a:prstGeom>
          <a:ln w="3175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42736" y="160946"/>
            <a:ext cx="271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서울남산 장체BL" panose="02020503020101020101" pitchFamily="18" charset="-127"/>
                <a:ea typeface="서울남산 장체BL" panose="02020503020101020101" pitchFamily="18" charset="-127"/>
              </a:rPr>
              <a:t>독일문학개론</a:t>
            </a:r>
            <a:endParaRPr lang="ko-KR" altLang="en-US" sz="2400" dirty="0">
              <a:latin typeface="서울남산 장체BL" panose="02020503020101020101" pitchFamily="18" charset="-127"/>
              <a:ea typeface="서울남산 장체BL" panose="02020503020101020101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H="1">
            <a:off x="5082921" y="891736"/>
            <a:ext cx="10262" cy="596626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다이아몬드 13"/>
          <p:cNvSpPr/>
          <p:nvPr/>
        </p:nvSpPr>
        <p:spPr>
          <a:xfrm>
            <a:off x="4965786" y="612337"/>
            <a:ext cx="251685" cy="269125"/>
          </a:xfrm>
          <a:prstGeom prst="diamond">
            <a:avLst/>
          </a:prstGeom>
          <a:noFill/>
          <a:ln w="3175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다이아몬드 16"/>
          <p:cNvSpPr/>
          <p:nvPr/>
        </p:nvSpPr>
        <p:spPr>
          <a:xfrm>
            <a:off x="4964677" y="3022707"/>
            <a:ext cx="251685" cy="269125"/>
          </a:xfrm>
          <a:prstGeom prst="diamond">
            <a:avLst/>
          </a:prstGeom>
          <a:solidFill>
            <a:schemeClr val="bg1"/>
          </a:solidFill>
          <a:ln w="3175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5114908" y="2775918"/>
            <a:ext cx="4652042" cy="87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5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799" y="257751"/>
            <a:ext cx="2889132" cy="3171248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[</a:t>
            </a:r>
            <a:r>
              <a:rPr lang="ko-KR" altLang="en-US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연구대상</a:t>
            </a:r>
            <a:r>
              <a:rPr lang="en-US" altLang="ko-KR" sz="36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]</a:t>
            </a:r>
            <a:endParaRPr lang="en-US" altLang="ko-KR" sz="36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marL="0" indent="0">
              <a:buNone/>
            </a:pPr>
            <a:endParaRPr lang="en-US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34A2568-959A-4814-872F-6C3EF3488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A1E0802-8595-4D68-9EDB-B4A6381A4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687782" y="2088285"/>
            <a:ext cx="2413051" cy="241305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81DF7FB-F466-4611-896D-4CF7766334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451000" y="2088285"/>
            <a:ext cx="2258291" cy="225829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A9351D4-550F-42E1-BA56-9043D6C3A76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972840" y="1946382"/>
            <a:ext cx="2413051" cy="24130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499517-DE90-40B6-A692-5B99D060BFF3}"/>
              </a:ext>
            </a:extLst>
          </p:cNvPr>
          <p:cNvSpPr txBox="1"/>
          <p:nvPr/>
        </p:nvSpPr>
        <p:spPr>
          <a:xfrm>
            <a:off x="3054048" y="4936755"/>
            <a:ext cx="229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민요</a:t>
            </a:r>
            <a:r>
              <a:rPr lang="en-US" altLang="ko-KR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, </a:t>
            </a:r>
            <a:r>
              <a:rPr lang="ko-KR" altLang="en-US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대중음악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2A3FF-F3B0-4FF5-940F-18DF950BEC7E}"/>
              </a:ext>
            </a:extLst>
          </p:cNvPr>
          <p:cNvSpPr txBox="1"/>
          <p:nvPr/>
        </p:nvSpPr>
        <p:spPr>
          <a:xfrm>
            <a:off x="6096000" y="4911617"/>
            <a:ext cx="2510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주거문화</a:t>
            </a:r>
            <a:r>
              <a:rPr lang="en-US" altLang="ko-KR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,</a:t>
            </a:r>
            <a:r>
              <a:rPr lang="ko-KR" altLang="en-US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일상 속 예술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39453-AA3C-42FE-8EBA-854FB97BF683}"/>
              </a:ext>
            </a:extLst>
          </p:cNvPr>
          <p:cNvSpPr txBox="1"/>
          <p:nvPr/>
        </p:nvSpPr>
        <p:spPr>
          <a:xfrm>
            <a:off x="9671167" y="4936755"/>
            <a:ext cx="229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청소년문화</a:t>
            </a:r>
            <a:r>
              <a:rPr lang="en-US" altLang="ko-KR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, </a:t>
            </a:r>
            <a:r>
              <a:rPr lang="ko-KR" altLang="en-US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스포츠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36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5-1.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문화 연구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 flipV="1">
            <a:off x="92364" y="795393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7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782" y="1211046"/>
            <a:ext cx="8921469" cy="5535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*</a:t>
            </a:r>
            <a:r>
              <a:rPr lang="en-US" altLang="ko-KR" sz="2400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리차드 </a:t>
            </a:r>
            <a:r>
              <a:rPr lang="ko-KR" altLang="en-US" b="1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호가츠</a:t>
            </a:r>
            <a:r>
              <a:rPr lang="en-US" altLang="ko-KR" b="1" dirty="0" smtClean="0"/>
              <a:t>:『</a:t>
            </a:r>
            <a:r>
              <a:rPr lang="ko-KR" altLang="en-US" b="1" dirty="0">
                <a:solidFill>
                  <a:schemeClr val="accent2"/>
                </a:solidFill>
              </a:rPr>
              <a:t>문학성의 효용</a:t>
            </a:r>
            <a:r>
              <a:rPr lang="en-US" altLang="ko-KR" b="1" dirty="0"/>
              <a:t>』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이라는 책을 내며 </a:t>
            </a:r>
            <a:endParaRPr lang="en-US" altLang="ko-KR" sz="2400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>
              <a:buNone/>
            </a:pPr>
            <a:r>
              <a:rPr lang="en-US" altLang="ko-KR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</a:t>
            </a:r>
            <a:r>
              <a:rPr lang="ko-KR" altLang="en-US" sz="2400" b="1" dirty="0" err="1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버밍햄에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en-US" altLang="ko-KR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‘</a:t>
            </a:r>
            <a:r>
              <a:rPr lang="ko-KR" altLang="en-US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현대문화 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연구 </a:t>
            </a:r>
            <a:r>
              <a:rPr lang="ko-KR" altLang="en-US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센터</a:t>
            </a:r>
            <a:r>
              <a:rPr lang="en-US" altLang="ko-KR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’</a:t>
            </a:r>
            <a:r>
              <a:rPr lang="ko-KR" altLang="en-US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설립</a:t>
            </a:r>
            <a:endParaRPr lang="ko-KR" altLang="en-US" sz="2400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fontAlgn="base"/>
            <a:endParaRPr lang="en-US" altLang="ko-KR" b="1" dirty="0"/>
          </a:p>
          <a:p>
            <a:pPr marL="0" indent="0" fontAlgn="base">
              <a:buNone/>
            </a:pP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*</a:t>
            </a:r>
            <a:r>
              <a:rPr lang="en-US" altLang="ko-KR" sz="2400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b="1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레이먼드</a:t>
            </a:r>
            <a:r>
              <a:rPr lang="ko-KR" altLang="en-US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b="1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윌리엄즈</a:t>
            </a:r>
            <a:r>
              <a:rPr lang="en-US" altLang="ko-KR" b="1" dirty="0"/>
              <a:t>:</a:t>
            </a:r>
            <a:r>
              <a:rPr lang="en-US" altLang="ko-KR" b="1" dirty="0" smtClean="0"/>
              <a:t>『</a:t>
            </a:r>
            <a:r>
              <a:rPr lang="ko-KR" altLang="en-US" b="1" dirty="0">
                <a:solidFill>
                  <a:schemeClr val="accent2"/>
                </a:solidFill>
              </a:rPr>
              <a:t>문화와 사회</a:t>
            </a:r>
            <a:r>
              <a:rPr lang="en-US" altLang="ko-KR" b="1" dirty="0"/>
              <a:t>』</a:t>
            </a:r>
          </a:p>
          <a:p>
            <a:pPr fontAlgn="base"/>
            <a:endParaRPr lang="en-US" altLang="ko-KR" b="1" dirty="0"/>
          </a:p>
          <a:p>
            <a:pPr marL="0" indent="0" fontAlgn="base">
              <a:buNone/>
            </a:pP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*</a:t>
            </a:r>
            <a:r>
              <a:rPr lang="en-US" altLang="ko-KR" sz="2400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E.P</a:t>
            </a:r>
            <a:r>
              <a:rPr lang="en-US" altLang="ko-KR" b="1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.</a:t>
            </a:r>
            <a:r>
              <a:rPr lang="ko-KR" altLang="en-US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톰슨</a:t>
            </a:r>
            <a:r>
              <a:rPr lang="en-US" altLang="ko-KR" b="1" dirty="0"/>
              <a:t>:</a:t>
            </a:r>
            <a:r>
              <a:rPr lang="en-US" altLang="ko-KR" b="1" dirty="0" smtClean="0"/>
              <a:t>『</a:t>
            </a:r>
            <a:r>
              <a:rPr lang="ko-KR" altLang="en-US" b="1" dirty="0">
                <a:solidFill>
                  <a:schemeClr val="accent2"/>
                </a:solidFill>
              </a:rPr>
              <a:t>영국 노동계급의 형성</a:t>
            </a:r>
            <a:r>
              <a:rPr lang="en-US" altLang="ko-KR" b="1" dirty="0"/>
              <a:t>』</a:t>
            </a:r>
            <a:endParaRPr lang="ko-KR" altLang="en-US" b="1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F9E2A53-46BE-4189-97A5-0093BC5E5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422" y="3170770"/>
            <a:ext cx="2529103" cy="3631533"/>
          </a:xfrm>
          <a:prstGeom prst="rect">
            <a:avLst/>
          </a:prstGeom>
        </p:spPr>
      </p:pic>
      <p:sp>
        <p:nvSpPr>
          <p:cNvPr id="7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 txBox="1">
            <a:spLocks/>
          </p:cNvSpPr>
          <p:nvPr/>
        </p:nvSpPr>
        <p:spPr>
          <a:xfrm>
            <a:off x="5530551" y="287483"/>
            <a:ext cx="2889132" cy="3171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[</a:t>
            </a:r>
            <a:r>
              <a:rPr lang="ko-KR" altLang="en-US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대표적 인물</a:t>
            </a:r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36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5-1.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문화 연구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V="1">
            <a:off x="92364" y="795393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3790" y="1847237"/>
            <a:ext cx="8782923" cy="417801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ko-KR" altLang="en-US" b="1" dirty="0"/>
          </a:p>
          <a:p>
            <a:pPr fontAlgn="base"/>
            <a:r>
              <a:rPr lang="ko-KR" altLang="en-US" sz="2400" b="1" u="sng" dirty="0">
                <a:solidFill>
                  <a:srgbClr val="92D05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방법적 성찰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을 거친 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현대 사회학 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또는 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문화의 </a:t>
            </a:r>
            <a:r>
              <a:rPr lang="ko-KR" altLang="en-US" sz="2400" b="1" dirty="0" err="1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담론분석</a:t>
            </a:r>
            <a:r>
              <a:rPr lang="ko-KR" altLang="en-US" sz="2400" b="1" dirty="0" smtClean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확립 </a:t>
            </a:r>
            <a:endParaRPr lang="en-US" altLang="ko-KR" sz="2400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fontAlgn="base"/>
            <a:endParaRPr lang="en-US" altLang="ko-KR" sz="2400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fontAlgn="base"/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스스로를 문화학으로 이해하기도 하는 문예학은 특별히 ‘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문학적인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’ </a:t>
            </a:r>
            <a:r>
              <a:rPr lang="en-US" altLang="ko-KR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문화의 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제반현상을 전체문화와의 연관 속에서 더 잘 </a:t>
            </a:r>
            <a:r>
              <a:rPr lang="ko-KR" altLang="en-US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분석하고 이해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E553BBE-F8EE-49B2-9FED-0397B2FD0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64436" y="4715336"/>
            <a:ext cx="2327564" cy="21426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36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5-1.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문화 연구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3440" y="192924"/>
            <a:ext cx="405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[ </a:t>
            </a:r>
            <a:r>
              <a:rPr lang="ko-KR" altLang="en-US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의의 </a:t>
            </a:r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]</a:t>
            </a:r>
            <a:endParaRPr lang="ko-KR" altLang="en-US" sz="36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92364" y="795393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393" y="1780871"/>
            <a:ext cx="9281687" cy="3392920"/>
          </a:xfrm>
        </p:spPr>
        <p:txBody>
          <a:bodyPr>
            <a:normAutofit/>
          </a:bodyPr>
          <a:lstStyle/>
          <a:p>
            <a:pPr fontAlgn="base"/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문학 텍스트에서의 </a:t>
            </a:r>
            <a:r>
              <a:rPr lang="ko-KR" altLang="en-US" b="1" dirty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여성에 대한 묘사와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여성에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의한 </a:t>
            </a:r>
            <a:r>
              <a:rPr lang="ko-KR" altLang="en-US" b="1" dirty="0" err="1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문학창작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및 문학수용을 </a:t>
            </a:r>
            <a:r>
              <a:rPr lang="ko-KR" altLang="en-US" b="1" dirty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여성의 관점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에서 탐구하는 문예학적 연구나 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프로젝트를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지칭</a:t>
            </a:r>
          </a:p>
          <a:p>
            <a:endParaRPr lang="ko-KR" altLang="en-US" sz="32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74FC97F-B2D2-4BDF-8D77-A70796D86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12493" y="3477331"/>
            <a:ext cx="1589544" cy="316550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E109813-3DB5-48C2-8674-832389F49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951618" y="3477331"/>
            <a:ext cx="1873316" cy="2809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25344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5-2.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페미니즘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문학이론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&amp; </a:t>
            </a: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젠더연구</a:t>
            </a:r>
            <a:r>
              <a:rPr lang="en-US" altLang="ko-KR" sz="28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</a:t>
            </a:r>
            <a:endParaRPr lang="ko-KR" altLang="en-US" sz="28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92364" y="1549367"/>
            <a:ext cx="2397281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2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9186" y="304800"/>
            <a:ext cx="9586487" cy="655320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en-US" altLang="ko-KR" b="1" dirty="0"/>
          </a:p>
          <a:p>
            <a:pPr fontAlgn="base"/>
            <a:endParaRPr lang="en-US" altLang="ko-KR" b="1" dirty="0"/>
          </a:p>
          <a:p>
            <a:pPr fontAlgn="base"/>
            <a:endParaRPr lang="en-US" altLang="ko-KR" sz="2400" b="1" dirty="0"/>
          </a:p>
          <a:p>
            <a:pPr fontAlgn="base"/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여성들의 작가로서의 </a:t>
            </a:r>
            <a:r>
              <a:rPr lang="ko-KR" altLang="en-US" sz="2400" b="1" dirty="0">
                <a:solidFill>
                  <a:srgbClr val="92D05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자기이해</a:t>
            </a:r>
            <a:r>
              <a:rPr lang="en-US" altLang="ko-KR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2400" b="1" dirty="0">
                <a:solidFill>
                  <a:srgbClr val="92D05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문학 활동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을 역사적으로 용이하게 </a:t>
            </a:r>
            <a:r>
              <a:rPr lang="ko-KR" altLang="en-US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       해주었거나 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가능하게 했던 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장소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나 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사회적인 안전지대</a:t>
            </a:r>
          </a:p>
          <a:p>
            <a:endParaRPr lang="en-US" altLang="ko-KR" sz="2400" b="1" dirty="0" smtClean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r>
              <a:rPr lang="en-US" altLang="ko-KR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1970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년대에 북아메리카에서 출발한 학문적인 운동은 우선 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남성들이 창작한 문학 텍스트</a:t>
            </a:r>
            <a:r>
              <a:rPr lang="ko-KR" altLang="en-US" sz="2400" b="1" dirty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속에 그려지고 있는 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여성상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에 관심을 기울였으며</a:t>
            </a:r>
            <a:r>
              <a:rPr lang="en-US" altLang="ko-KR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 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인물들과 </a:t>
            </a:r>
            <a:r>
              <a:rPr lang="ko-KR" altLang="en-US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여성적인 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것에 대한 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가부장적인 형상화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를 분석적으로 연구</a:t>
            </a:r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0B211F0-D071-477D-A4A2-5175EAFCF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47912" y="4384332"/>
            <a:ext cx="2485364" cy="2473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25344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5-2.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페미니즘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문학이론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&amp; </a:t>
            </a: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젠더연구</a:t>
            </a:r>
            <a:r>
              <a:rPr lang="en-US" altLang="ko-KR" sz="28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</a:t>
            </a:r>
            <a:endParaRPr lang="ko-KR" altLang="en-US" sz="28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3440" y="192924"/>
            <a:ext cx="405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[</a:t>
            </a:r>
            <a:r>
              <a:rPr lang="ko-KR" altLang="en-US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연구 대상</a:t>
            </a:r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]</a:t>
            </a:r>
            <a:endParaRPr lang="ko-KR" altLang="en-US" sz="36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92364" y="1549367"/>
            <a:ext cx="2397281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0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9186" y="644700"/>
            <a:ext cx="4922123" cy="6105235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*</a:t>
            </a:r>
            <a:r>
              <a:rPr lang="en-US" altLang="ko-KR" sz="2400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케이트 </a:t>
            </a:r>
            <a:r>
              <a:rPr lang="ko-KR" altLang="en-US" b="1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밀레트</a:t>
            </a:r>
            <a:endParaRPr lang="ko-KR" altLang="en-US" b="1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fontAlgn="base"/>
            <a:endParaRPr lang="en-US" altLang="ko-KR" b="1" dirty="0"/>
          </a:p>
          <a:p>
            <a:pPr fontAlgn="base"/>
            <a:r>
              <a:rPr lang="en-US" altLang="ko-KR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19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세기</a:t>
            </a:r>
            <a:r>
              <a:rPr lang="en-US" altLang="ko-KR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 20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세기의 문학을 </a:t>
            </a:r>
            <a:r>
              <a:rPr lang="en-US" altLang="ko-KR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</a:t>
            </a:r>
          </a:p>
          <a:p>
            <a:pPr marL="0" indent="0" fontAlgn="base">
              <a:buNone/>
            </a:pPr>
            <a:r>
              <a:rPr lang="en-US" altLang="ko-KR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</a:t>
            </a:r>
            <a:r>
              <a:rPr lang="en-US" altLang="ko-KR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‘</a:t>
            </a:r>
            <a:r>
              <a:rPr lang="ko-KR" altLang="en-US" sz="2400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일반적인 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독법과 반대되는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’ </a:t>
            </a:r>
            <a:endParaRPr lang="en-US" altLang="ko-KR" sz="2400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입장에서 읽음</a:t>
            </a:r>
            <a:endParaRPr lang="en-US" altLang="ko-KR" sz="2400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endParaRPr lang="en-US" altLang="ko-KR" sz="2400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fontAlgn="base"/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작품 속의 여성상을 얼마나 강하게 </a:t>
            </a:r>
            <a:r>
              <a:rPr lang="en-US" altLang="ko-KR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2400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남성 </a:t>
            </a:r>
            <a:r>
              <a:rPr lang="ko-KR" altLang="en-US" sz="2400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우월적인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관점에서 그려지고 </a:t>
            </a:r>
            <a:r>
              <a:rPr lang="en-US" altLang="ko-KR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en-US" altLang="ko-KR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2400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있는가에 </a:t>
            </a:r>
            <a:r>
              <a:rPr lang="ko-KR" altLang="en-US" sz="24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비추어 해석</a:t>
            </a:r>
          </a:p>
          <a:p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2051" name="Picture 3" descr="[사회를 위한 디자인] 페미니스트적 관점 ">
            <a:hlinkClick r:id="rId4" tooltip="[사회를 위한 디자인] 페미니스트적 관점  포스트"/>
            <a:extLst>
              <a:ext uri="{FF2B5EF4-FFF2-40B4-BE49-F238E27FC236}">
                <a16:creationId xmlns:a16="http://schemas.microsoft.com/office/drawing/2014/main" id="{CAF4073E-D819-4552-9D09-E92A735E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18" y="0"/>
            <a:ext cx="45765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25344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5-2.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페미니즘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문학이론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&amp; </a:t>
            </a: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젠더연구</a:t>
            </a:r>
            <a:r>
              <a:rPr lang="en-US" altLang="ko-KR" sz="28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</a:t>
            </a:r>
            <a:endParaRPr lang="ko-KR" altLang="en-US" sz="28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92364" y="1549367"/>
            <a:ext cx="2397281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2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782" y="1352445"/>
            <a:ext cx="8921469" cy="56803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lang="ko-KR" altLang="en-US" b="1" dirty="0">
                <a:solidFill>
                  <a:schemeClr val="accent2"/>
                </a:solidFill>
              </a:rPr>
              <a:t> </a:t>
            </a:r>
            <a:r>
              <a:rPr lang="ko-KR" altLang="en-US" b="1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담론 </a:t>
            </a:r>
            <a:r>
              <a:rPr lang="ko-KR" altLang="en-US" b="1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분석적인 사고모델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에서</a:t>
            </a:r>
            <a:r>
              <a:rPr lang="en-US" altLang="ko-KR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‘</a:t>
            </a:r>
            <a:r>
              <a:rPr lang="ko-KR" altLang="en-US" b="1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사실들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’ 이 단순히 </a:t>
            </a:r>
            <a:r>
              <a:rPr lang="ko-KR" altLang="en-US" b="1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   소박하게 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‘</a:t>
            </a:r>
            <a:r>
              <a:rPr lang="ko-KR" altLang="en-US" b="1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존재하고 있는 것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’ 이 아니라 기본적으로 </a:t>
            </a:r>
            <a:r>
              <a:rPr lang="ko-KR" altLang="en-US" b="1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    통용되는 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담론들을 통해 생산됨을 나타냄</a:t>
            </a:r>
            <a:endParaRPr lang="en-US" altLang="ko-KR" b="1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pPr marL="0" indent="0" fontAlgn="base">
              <a:buNone/>
            </a:pPr>
            <a:endParaRPr lang="en-US" altLang="ko-KR" b="1" dirty="0"/>
          </a:p>
          <a:p>
            <a:pPr fontAlgn="base"/>
            <a:r>
              <a:rPr lang="ko-KR" altLang="en-US" b="1" dirty="0" smtClean="0"/>
              <a:t> </a:t>
            </a:r>
            <a:r>
              <a:rPr lang="ko-KR" altLang="en-US" b="1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‘</a:t>
            </a:r>
            <a:r>
              <a:rPr lang="ko-KR" altLang="en-US" b="1" dirty="0">
                <a:solidFill>
                  <a:srgbClr val="00B050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섹스 </a:t>
            </a:r>
            <a:r>
              <a:rPr lang="en-US" altLang="ko-KR" b="1" dirty="0">
                <a:solidFill>
                  <a:srgbClr val="00B050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sex</a:t>
            </a:r>
            <a:r>
              <a:rPr lang="en-US" altLang="ko-KR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’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가 </a:t>
            </a:r>
            <a:r>
              <a:rPr lang="ko-KR" altLang="en-US" b="1" dirty="0">
                <a:solidFill>
                  <a:srgbClr val="00B050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생물학적인 성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을 가리킨다면 </a:t>
            </a:r>
            <a:r>
              <a:rPr lang="en-US" altLang="ko-KR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en-US" altLang="ko-KR" b="1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          </a:t>
            </a:r>
            <a:r>
              <a:rPr lang="ko-KR" altLang="en-US" b="1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‘</a:t>
            </a:r>
            <a:r>
              <a:rPr lang="ko-KR" altLang="en-US" b="1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젠더</a:t>
            </a:r>
            <a:r>
              <a:rPr lang="en-US" altLang="ko-KR" b="1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gender</a:t>
            </a:r>
            <a:r>
              <a:rPr lang="en-US" altLang="ko-KR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’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는 남녀성의 사회적 역할에 대한 </a:t>
            </a:r>
            <a:r>
              <a:rPr lang="ko-KR" altLang="en-US" b="1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     </a:t>
            </a:r>
            <a:r>
              <a:rPr lang="ko-KR" altLang="en-US" b="1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문화적</a:t>
            </a:r>
            <a:r>
              <a:rPr lang="en-US" altLang="ko-KR" b="1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en-US" b="1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담론적 견해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나 </a:t>
            </a:r>
            <a:r>
              <a:rPr lang="ko-KR" altLang="en-US" b="1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관념</a:t>
            </a:r>
            <a:r>
              <a:rPr lang="ko-KR" altLang="en-US" b="1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을 나타냄</a:t>
            </a:r>
          </a:p>
          <a:p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587678"/>
            <a:ext cx="396274" cy="84132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9D24D67-0329-4ACD-A18A-21AF44717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01245" y="4368477"/>
            <a:ext cx="2919984" cy="2221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25344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5-2.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페미니즘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문학이론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&amp; </a:t>
            </a: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젠더연구</a:t>
            </a:r>
            <a:r>
              <a:rPr lang="en-US" altLang="ko-KR" sz="28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</a:t>
            </a:r>
            <a:endParaRPr lang="ko-KR" altLang="en-US" sz="28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92364" y="1549367"/>
            <a:ext cx="2397281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FE3A0FAA-C4E3-4D7C-93B1-410382DF0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21000"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87782" y="0"/>
            <a:ext cx="10340061" cy="6907069"/>
          </a:xfrm>
          <a:prstGeom prst="rect">
            <a:avLst/>
          </a:prstGeom>
        </p:spPr>
      </p:pic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056" y="1867910"/>
            <a:ext cx="8921469" cy="3171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b="1" dirty="0"/>
          </a:p>
          <a:p>
            <a:r>
              <a:rPr lang="ko-KR" altLang="en-US" sz="3200" b="1" dirty="0">
                <a:solidFill>
                  <a:schemeClr val="bg1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문예학적 이론으로서 </a:t>
            </a:r>
            <a:r>
              <a:rPr lang="ko-KR" altLang="en-US" sz="3200" b="1" dirty="0" err="1">
                <a:solidFill>
                  <a:schemeClr val="bg1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젠더연구는</a:t>
            </a:r>
            <a:r>
              <a:rPr lang="ko-KR" altLang="en-US" sz="3200" b="1" dirty="0">
                <a:solidFill>
                  <a:schemeClr val="bg1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여성성과 남성성에 대한</a:t>
            </a:r>
            <a:r>
              <a:rPr lang="ko-KR" altLang="en-US" sz="32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3200" b="1" dirty="0">
                <a:solidFill>
                  <a:srgbClr val="FFC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문화적 관념</a:t>
            </a:r>
            <a:r>
              <a:rPr lang="ko-KR" altLang="en-US" sz="3200" b="1" dirty="0">
                <a:solidFill>
                  <a:schemeClr val="bg1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이</a:t>
            </a:r>
            <a:r>
              <a:rPr lang="ko-KR" altLang="en-US" sz="32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3200" b="1" dirty="0">
                <a:solidFill>
                  <a:schemeClr val="bg1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문학 창작과 </a:t>
            </a:r>
            <a:r>
              <a:rPr lang="ko-KR" altLang="en-US" sz="3200" b="1" dirty="0">
                <a:solidFill>
                  <a:srgbClr val="FFC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독서 과정속에서 </a:t>
            </a:r>
            <a:r>
              <a:rPr lang="ko-KR" altLang="en-US" sz="3200" b="1" dirty="0">
                <a:solidFill>
                  <a:schemeClr val="bg1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어떻게</a:t>
            </a:r>
            <a:r>
              <a:rPr lang="ko-KR" altLang="en-US" sz="32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3200" b="1" dirty="0">
                <a:solidFill>
                  <a:srgbClr val="FFC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구성</a:t>
            </a:r>
            <a:r>
              <a:rPr lang="ko-KR" altLang="en-US" sz="3200" b="1" dirty="0">
                <a:solidFill>
                  <a:schemeClr val="bg1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되고</a:t>
            </a:r>
            <a:r>
              <a:rPr lang="ko-KR" altLang="en-US" sz="32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3200" b="1" dirty="0">
                <a:solidFill>
                  <a:srgbClr val="FFC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고착화</a:t>
            </a:r>
            <a:r>
              <a:rPr lang="ko-KR" altLang="en-US" sz="3200" b="1" dirty="0">
                <a:solidFill>
                  <a:schemeClr val="bg1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되고</a:t>
            </a:r>
            <a:r>
              <a:rPr lang="ko-KR" altLang="en-US" sz="3200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sz="3200" b="1" dirty="0">
                <a:solidFill>
                  <a:srgbClr val="FFC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수정</a:t>
            </a:r>
            <a:r>
              <a:rPr lang="ko-KR" altLang="en-US" sz="3200" b="1" dirty="0">
                <a:solidFill>
                  <a:schemeClr val="bg1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되는지를 탐구한다</a:t>
            </a:r>
          </a:p>
          <a:p>
            <a:endParaRPr lang="ko-KR" altLang="en-US" sz="3200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508" y="2542219"/>
            <a:ext cx="396274" cy="841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25344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5-2.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페미니즘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문학이론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&amp; </a:t>
            </a: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젠더연구</a:t>
            </a:r>
            <a:r>
              <a:rPr lang="en-US" altLang="ko-KR" sz="28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</a:t>
            </a:r>
            <a:endParaRPr lang="ko-KR" altLang="en-US" sz="28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0211" y="159673"/>
            <a:ext cx="405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[</a:t>
            </a:r>
            <a:r>
              <a:rPr lang="ko-KR" altLang="en-US" sz="3600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연구 대상</a:t>
            </a:r>
            <a:r>
              <a:rPr lang="en-US" altLang="ko-KR" sz="3600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]</a:t>
            </a:r>
            <a:endParaRPr lang="ko-KR" altLang="en-US" sz="3600" dirty="0">
              <a:solidFill>
                <a:schemeClr val="bg1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92364" y="1549367"/>
            <a:ext cx="2397281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42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C102786-9013-4C99-93DB-CE685C6F4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31826" y="140110"/>
            <a:ext cx="2986548" cy="2239911"/>
          </a:xfrm>
          <a:prstGeom prst="rect">
            <a:avLst/>
          </a:prstGeom>
        </p:spPr>
      </p:pic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782" y="1867189"/>
            <a:ext cx="8921469" cy="468601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1.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탈식민주의 관점</a:t>
            </a:r>
          </a:p>
          <a:p>
            <a:pPr marL="0" indent="0" fontAlgn="base">
              <a:buNone/>
            </a:pP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-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젠더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연구의 한 특별한 형태로서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종족간의 차이</a:t>
            </a:r>
            <a:r>
              <a:rPr lang="ko-KR" altLang="en-US" b="1" dirty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또는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문화적 잡종주의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를 함께 연구 대상으로 삼는다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.</a:t>
            </a:r>
            <a:endParaRPr lang="ko-KR" altLang="en-US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fontAlgn="base"/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2.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동성애자 연구</a:t>
            </a:r>
          </a:p>
          <a:p>
            <a:pPr marL="0" indent="0" fontAlgn="base">
              <a:buNone/>
            </a:pP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-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종족간의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차이에서 규범들의 담론적 형성이 극명하게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   나타나기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때문에 ‘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보통의 규범을 벗어나는 </a:t>
            </a:r>
            <a:r>
              <a:rPr lang="ko-KR" altLang="en-US" b="1" dirty="0" err="1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성</a:t>
            </a:r>
            <a:r>
              <a:rPr lang="ko-KR" altLang="en-US" b="1" dirty="0" err="1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’을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연구대상으로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삼는다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.</a:t>
            </a:r>
            <a:endParaRPr lang="ko-KR" altLang="en-US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endParaRPr lang="ko-KR" altLang="en-US" sz="32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1876" y="217862"/>
            <a:ext cx="446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[</a:t>
            </a:r>
            <a:r>
              <a:rPr lang="ko-KR" altLang="en-US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젠더 연구 관련 이론</a:t>
            </a:r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]</a:t>
            </a:r>
            <a:endParaRPr lang="ko-KR" altLang="en-US" sz="36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25344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5-2.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페미니즘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문학이론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&amp; </a:t>
            </a: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   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젠더연구</a:t>
            </a:r>
            <a:r>
              <a:rPr lang="en-US" altLang="ko-KR" sz="28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</a:t>
            </a:r>
            <a:endParaRPr lang="ko-KR" altLang="en-US" sz="28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92364" y="1549367"/>
            <a:ext cx="2397281" cy="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77282744-B103-45A8-97CA-7CB02B41D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57455" y="0"/>
            <a:ext cx="6869449" cy="6858000"/>
          </a:xfrm>
          <a:prstGeom prst="rect">
            <a:avLst/>
          </a:prstGeom>
        </p:spPr>
      </p:pic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782" y="2102728"/>
            <a:ext cx="9362902" cy="3171248"/>
          </a:xfrm>
        </p:spPr>
        <p:txBody>
          <a:bodyPr>
            <a:normAutofit fontScale="92500"/>
          </a:bodyPr>
          <a:lstStyle/>
          <a:p>
            <a:pPr fontAlgn="base"/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신역사주의는 미국으로부터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그리고 문예학의 한 인접학문이라 할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역사학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으로부터 차용된 최근의 가장 중요한 이론들 가운데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하나</a:t>
            </a:r>
            <a:endParaRPr lang="ko-KR" altLang="en-US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endParaRPr lang="en-US" altLang="ko-KR" b="1" dirty="0" smtClean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역사가 사실 그대로를 반영하기 때문에 역사를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객관적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으로 이해하던 역사주의 관점과는 달리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신역사주의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는 역사가 다양한 관계 속에서 만들어졌으며</a:t>
            </a: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역사가를 통해 해석되는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일종의 텍스트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로 이해</a:t>
            </a:r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36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5-3.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신역사주의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175491" y="749148"/>
            <a:ext cx="2293389" cy="320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9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27018" y="1267097"/>
            <a:ext cx="13141234" cy="4323806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86446" y="2573383"/>
            <a:ext cx="6583680" cy="1593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76994" y="2954718"/>
            <a:ext cx="7733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1. </a:t>
            </a:r>
            <a:r>
              <a:rPr lang="ko-KR" altLang="en-US" sz="4000" dirty="0" smtClean="0">
                <a:solidFill>
                  <a:schemeClr val="bg1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문학 사회학</a:t>
            </a:r>
            <a:endParaRPr lang="ko-KR" altLang="en-US" sz="4000" dirty="0">
              <a:solidFill>
                <a:schemeClr val="bg1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39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14" y="566410"/>
            <a:ext cx="4935828" cy="6291590"/>
          </a:xfrm>
        </p:spPr>
        <p:txBody>
          <a:bodyPr>
            <a:normAutofit/>
          </a:bodyPr>
          <a:lstStyle/>
          <a:p>
            <a:pPr fontAlgn="base"/>
            <a:endParaRPr lang="en-US" altLang="ko-KR" b="1" dirty="0"/>
          </a:p>
          <a:p>
            <a:pPr marL="0" indent="0" fontAlgn="base">
              <a:buNone/>
            </a:pPr>
            <a:r>
              <a:rPr lang="en-US" altLang="ko-KR" b="1" dirty="0" smtClean="0"/>
              <a:t>* </a:t>
            </a:r>
            <a:r>
              <a:rPr lang="ko-KR" altLang="en-US" b="1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슈테펜</a:t>
            </a:r>
            <a:r>
              <a:rPr lang="ko-KR" altLang="en-US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b="1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그린블래트</a:t>
            </a:r>
            <a:endParaRPr lang="ko-KR" altLang="en-US" b="1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fontAlgn="base"/>
            <a:endParaRPr lang="en-US" altLang="ko-KR" b="1" dirty="0"/>
          </a:p>
          <a:p>
            <a:pPr marL="0" indent="0" fontAlgn="base">
              <a:buNone/>
            </a:pPr>
            <a:r>
              <a:rPr lang="en-US" altLang="ko-KR" b="1" dirty="0"/>
              <a:t> -</a:t>
            </a:r>
            <a:r>
              <a:rPr lang="en-US" altLang="ko-KR" b="1" dirty="0" smtClean="0"/>
              <a:t> </a:t>
            </a:r>
            <a:r>
              <a:rPr lang="ko-KR" altLang="en-US" b="1" dirty="0" err="1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셰익스피어에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대한 일련의</a:t>
            </a:r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연구 논문을 발표함으로써 </a:t>
            </a:r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‘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신역사주의적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’ 연구의 이상</a:t>
            </a:r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적 모델 제시</a:t>
            </a:r>
          </a:p>
          <a:p>
            <a:pPr fontAlgn="base"/>
            <a:endParaRPr lang="en-US" altLang="ko-KR" b="1" dirty="0"/>
          </a:p>
          <a:p>
            <a:pPr marL="0" indent="0" fontAlgn="base">
              <a:buNone/>
            </a:pPr>
            <a:r>
              <a:rPr lang="en-US" altLang="ko-KR" b="1" dirty="0"/>
              <a:t> -</a:t>
            </a:r>
            <a:r>
              <a:rPr lang="en-US" altLang="ko-KR" b="1" dirty="0" smtClean="0"/>
              <a:t>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마르크스주의 계열의 </a:t>
            </a:r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ko-KR" altLang="en-US" b="1" dirty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목적론적인 </a:t>
            </a:r>
            <a:r>
              <a:rPr lang="ko-KR" altLang="en-US" b="1" dirty="0" err="1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역사철학에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       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대해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명백한 반대입장을 보임</a:t>
            </a:r>
          </a:p>
          <a:p>
            <a:endParaRPr lang="ko-KR" altLang="en-US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3075" name="Picture 3" descr="그는 어떻게 세익스피어가 되었나?, 스티븐 그린블랫 ">
            <a:hlinkClick r:id="rId4" tooltip="그는 어떻게 세익스피어가 되었나?, 스티븐 그린블랫  블로그"/>
            <a:extLst>
              <a:ext uri="{FF2B5EF4-FFF2-40B4-BE49-F238E27FC236}">
                <a16:creationId xmlns:a16="http://schemas.microsoft.com/office/drawing/2014/main" id="{A4D2E703-B0B2-4672-B10D-30BEB48D4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38" y="0"/>
            <a:ext cx="4519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36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5-3.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신역사주의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175491" y="749148"/>
            <a:ext cx="2293389" cy="320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11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283" y="521854"/>
            <a:ext cx="5321020" cy="581429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altLang="ko-KR" b="1" dirty="0" smtClean="0"/>
              <a:t>* </a:t>
            </a:r>
            <a:r>
              <a:rPr lang="ko-KR" altLang="en-US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미셸 </a:t>
            </a:r>
            <a:r>
              <a:rPr lang="ko-KR" altLang="en-US" b="1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푸코</a:t>
            </a:r>
            <a:endParaRPr lang="ko-KR" altLang="en-US" b="1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fontAlgn="base"/>
            <a:endParaRPr lang="en-US" altLang="ko-KR" b="1" dirty="0"/>
          </a:p>
          <a:p>
            <a:pPr marL="0" indent="0" fontAlgn="base">
              <a:buNone/>
            </a:pPr>
            <a:r>
              <a:rPr lang="en-US" altLang="ko-KR" b="1" dirty="0" smtClean="0"/>
              <a:t>- </a:t>
            </a:r>
            <a:r>
              <a:rPr lang="ko-KR" altLang="en-US" b="1" dirty="0" smtClean="0">
                <a:solidFill>
                  <a:srgbClr val="92D050"/>
                </a:solidFill>
              </a:rPr>
              <a:t>담론 </a:t>
            </a:r>
            <a:r>
              <a:rPr lang="ko-KR" altLang="en-US" b="1" dirty="0">
                <a:solidFill>
                  <a:srgbClr val="92D050"/>
                </a:solidFill>
              </a:rPr>
              <a:t>분석적관점</a:t>
            </a:r>
            <a:r>
              <a:rPr lang="ko-KR" altLang="en-US" b="1" dirty="0"/>
              <a:t>에서 보면 </a:t>
            </a:r>
            <a:r>
              <a:rPr lang="ko-KR" altLang="en-US" b="1" dirty="0" smtClean="0"/>
              <a:t>   </a:t>
            </a:r>
            <a:r>
              <a:rPr lang="ko-KR" altLang="en-US" b="1" dirty="0" err="1" smtClean="0"/>
              <a:t>역사기술은</a:t>
            </a:r>
            <a:r>
              <a:rPr lang="ko-KR" altLang="en-US" b="1" dirty="0" smtClean="0"/>
              <a:t> </a:t>
            </a:r>
            <a:r>
              <a:rPr lang="ko-KR" altLang="en-US" b="1" dirty="0"/>
              <a:t>더 이상 역사적 </a:t>
            </a:r>
            <a:r>
              <a:rPr lang="ko-KR" altLang="en-US" b="1" dirty="0" smtClean="0"/>
              <a:t>   사실의 </a:t>
            </a:r>
            <a:r>
              <a:rPr lang="ko-KR" altLang="en-US" b="1" dirty="0">
                <a:solidFill>
                  <a:schemeClr val="accent2"/>
                </a:solidFill>
              </a:rPr>
              <a:t>객관적 표현</a:t>
            </a:r>
            <a:r>
              <a:rPr lang="ko-KR" altLang="en-US" b="1" dirty="0"/>
              <a:t>으로 </a:t>
            </a:r>
            <a:r>
              <a:rPr lang="ko-KR" altLang="en-US" b="1" dirty="0" smtClean="0"/>
              <a:t>       이해될 </a:t>
            </a:r>
            <a:r>
              <a:rPr lang="ko-KR" altLang="en-US" b="1" dirty="0"/>
              <a:t>수 없다</a:t>
            </a:r>
            <a:r>
              <a:rPr lang="en-US" altLang="ko-KR" b="1" dirty="0"/>
              <a:t>. </a:t>
            </a:r>
          </a:p>
          <a:p>
            <a:pPr fontAlgn="base"/>
            <a:endParaRPr lang="en-US" altLang="ko-KR" b="1" dirty="0"/>
          </a:p>
          <a:p>
            <a:pPr marL="0" indent="0" fontAlgn="base">
              <a:buNone/>
            </a:pPr>
            <a:r>
              <a:rPr lang="en-US" altLang="ko-KR" b="1" dirty="0" smtClean="0"/>
              <a:t>- </a:t>
            </a:r>
            <a:r>
              <a:rPr lang="ko-KR" altLang="en-US" b="1" dirty="0" smtClean="0"/>
              <a:t>오히려 </a:t>
            </a:r>
            <a:r>
              <a:rPr lang="ko-KR" altLang="en-US" b="1" dirty="0"/>
              <a:t>역사 기술은 상당한 </a:t>
            </a:r>
            <a:r>
              <a:rPr lang="ko-KR" altLang="en-US" b="1" dirty="0" smtClean="0"/>
              <a:t> 정도로 </a:t>
            </a:r>
            <a:r>
              <a:rPr lang="ko-KR" altLang="en-US" b="1" dirty="0">
                <a:solidFill>
                  <a:schemeClr val="accent2"/>
                </a:solidFill>
              </a:rPr>
              <a:t>서사적</a:t>
            </a:r>
            <a:r>
              <a:rPr lang="en-US" altLang="ko-KR" b="1" dirty="0">
                <a:solidFill>
                  <a:schemeClr val="accent2"/>
                </a:solidFill>
              </a:rPr>
              <a:t>, </a:t>
            </a:r>
            <a:r>
              <a:rPr lang="ko-KR" altLang="en-US" b="1" dirty="0">
                <a:solidFill>
                  <a:schemeClr val="accent2"/>
                </a:solidFill>
              </a:rPr>
              <a:t>문학적 도구</a:t>
            </a:r>
            <a:r>
              <a:rPr lang="ko-KR" altLang="en-US" b="1" dirty="0"/>
              <a:t>나 </a:t>
            </a:r>
            <a:r>
              <a:rPr lang="ko-KR" altLang="en-US" b="1" dirty="0">
                <a:solidFill>
                  <a:schemeClr val="accent2"/>
                </a:solidFill>
              </a:rPr>
              <a:t>모델</a:t>
            </a:r>
            <a:r>
              <a:rPr lang="ko-KR" altLang="en-US" b="1" dirty="0"/>
              <a:t>을 사용하고 있다</a:t>
            </a:r>
            <a:r>
              <a:rPr lang="en-US" altLang="ko-KR" b="1" dirty="0"/>
              <a:t>. </a:t>
            </a:r>
            <a:endParaRPr lang="ko-KR" altLang="en-US" b="1" dirty="0"/>
          </a:p>
          <a:p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4104" name="Picture 8" descr="미셸 푸코 Michel Foucault ">
            <a:hlinkClick r:id="rId4" tooltip="미셸 푸코 Michel Foucault  블로그"/>
            <a:extLst>
              <a:ext uri="{FF2B5EF4-FFF2-40B4-BE49-F238E27FC236}">
                <a16:creationId xmlns:a16="http://schemas.microsoft.com/office/drawing/2014/main" id="{D1DBB00D-0737-42B5-8A45-A6D8637A6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21"/>
          <a:stretch/>
        </p:blipFill>
        <p:spPr bwMode="auto">
          <a:xfrm>
            <a:off x="8008801" y="0"/>
            <a:ext cx="4183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92364" y="287483"/>
            <a:ext cx="367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5-3. </a:t>
            </a:r>
            <a:r>
              <a:rPr lang="ko-KR" altLang="en-US" sz="2400" b="1" dirty="0" err="1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신역사주의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175491" y="749148"/>
            <a:ext cx="2293389" cy="320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8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612" y="1145908"/>
            <a:ext cx="9595723" cy="3171248"/>
          </a:xfrm>
        </p:spPr>
        <p:txBody>
          <a:bodyPr>
            <a:normAutofit/>
          </a:bodyPr>
          <a:lstStyle/>
          <a:p>
            <a:pPr fontAlgn="base"/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사회학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민족학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철학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,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예술학 그리고 문예학 등 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                 </a:t>
            </a:r>
            <a:r>
              <a:rPr lang="en-US" altLang="ko-KR" b="1" dirty="0" smtClean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</a:p>
          <a:p>
            <a:pPr marL="0" indent="0" fontAlgn="base">
              <a:buNone/>
            </a:pPr>
            <a:r>
              <a:rPr lang="en-US" altLang="ko-KR" b="1" dirty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다양한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분과학문들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의 연구성과를 이용하는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포괄적인</a:t>
            </a:r>
            <a:r>
              <a:rPr lang="en-US" altLang="ko-KR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문화학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으로서 </a:t>
            </a:r>
            <a:endParaRPr lang="en-US" altLang="ko-KR" b="1" dirty="0" smtClean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인간이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역사의 인행 과정 속에서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어떤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사유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형식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과 </a:t>
            </a:r>
            <a:r>
              <a:rPr lang="ko-KR" altLang="en-US" b="1" dirty="0" err="1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인지형식</a:t>
            </a:r>
            <a:r>
              <a:rPr lang="ko-KR" altLang="en-US" b="1" dirty="0" err="1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을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</a:t>
            </a:r>
            <a:endParaRPr lang="en-US" altLang="ko-KR" b="1" dirty="0" smtClean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만들어 </a:t>
            </a:r>
            <a:r>
              <a:rPr lang="ko-KR" altLang="en-US" b="1" dirty="0" err="1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내었는가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하는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문제를</a:t>
            </a: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규명하는 학문</a:t>
            </a:r>
          </a:p>
          <a:p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182880" y="212279"/>
            <a:ext cx="6179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5-4. </a:t>
            </a:r>
            <a:r>
              <a:rPr lang="ko-KR" altLang="en-US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인류학적 </a:t>
            </a:r>
            <a:endParaRPr lang="en-US" altLang="ko-KR" sz="2400" b="1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방법론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DD0425A-FB56-4359-A589-C988D88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87782" y="3817460"/>
            <a:ext cx="9504218" cy="3040540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 flipV="1">
            <a:off x="182880" y="1040076"/>
            <a:ext cx="2293389" cy="320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31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782" y="300037"/>
            <a:ext cx="5135418" cy="6257925"/>
          </a:xfrm>
        </p:spPr>
        <p:txBody>
          <a:bodyPr>
            <a:normAutofit/>
          </a:bodyPr>
          <a:lstStyle/>
          <a:p>
            <a:pPr fontAlgn="base"/>
            <a:endParaRPr lang="en-US" altLang="ko-KR" dirty="0"/>
          </a:p>
          <a:p>
            <a:pPr marL="0" indent="0" fontAlgn="base">
              <a:buNone/>
            </a:pPr>
            <a:r>
              <a:rPr lang="en-US" altLang="ko-KR" b="1" dirty="0" smtClean="0"/>
              <a:t>* </a:t>
            </a:r>
            <a:r>
              <a:rPr lang="ko-KR" altLang="en-US" b="1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게오르크</a:t>
            </a:r>
            <a:r>
              <a:rPr lang="ko-KR" altLang="en-US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b="1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짐멜</a:t>
            </a:r>
            <a:endParaRPr lang="ko-KR" altLang="en-US" b="1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fontAlgn="base"/>
            <a:endParaRPr lang="en-US" altLang="ko-KR" b="1" dirty="0"/>
          </a:p>
          <a:p>
            <a:pPr marL="0" indent="0" fontAlgn="base">
              <a:buNone/>
            </a:pPr>
            <a:r>
              <a:rPr lang="en-US" altLang="ko-KR" b="1" dirty="0" smtClean="0"/>
              <a:t>-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인간은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문화적 존재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로서 문화의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창조자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인 동시에 문화에 의해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만들어지는 존재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이다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. </a:t>
            </a:r>
            <a:endParaRPr lang="ko-KR" altLang="en-US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fontAlgn="base"/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-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주관적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문화와 </a:t>
            </a:r>
            <a:r>
              <a:rPr lang="ko-KR" altLang="en-US" b="1" dirty="0" err="1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객관적문화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      사이의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관계는 ‘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문화의 </a:t>
            </a:r>
            <a:r>
              <a:rPr lang="ko-KR" altLang="en-US" b="1" dirty="0" err="1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비극</a:t>
            </a:r>
            <a:r>
              <a:rPr lang="ko-KR" altLang="en-US" b="1" dirty="0" err="1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’과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     ‘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화해 없는 변증법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’ 이라는 </a:t>
            </a:r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두 가지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원리에 의해 규정된다</a:t>
            </a:r>
            <a:r>
              <a:rPr lang="en-US" altLang="ko-KR" b="1" dirty="0"/>
              <a:t>. </a:t>
            </a:r>
            <a:endParaRPr lang="ko-KR" altLang="en-US" b="1" dirty="0"/>
          </a:p>
          <a:p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5123" name="Picture 3" descr="[음악 명언] 게오르크 짐멜 명언 ">
            <a:hlinkClick r:id="rId4" tooltip="[음악 명언] 게오르크 짐멜 명언  블로그"/>
            <a:extLst>
              <a:ext uri="{FF2B5EF4-FFF2-40B4-BE49-F238E27FC236}">
                <a16:creationId xmlns:a16="http://schemas.microsoft.com/office/drawing/2014/main" id="{9201D216-9F20-4CF2-8E18-A841AF24B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027" y="147492"/>
            <a:ext cx="4564049" cy="671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182880" y="212279"/>
            <a:ext cx="6179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5-4. </a:t>
            </a:r>
            <a:r>
              <a:rPr lang="ko-KR" altLang="en-US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인류학적 </a:t>
            </a:r>
            <a:endParaRPr lang="en-US" altLang="ko-KR" sz="2400" b="1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방법론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182880" y="1040076"/>
            <a:ext cx="2293389" cy="320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40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7782" y="594405"/>
            <a:ext cx="4682835" cy="609435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altLang="ko-KR" b="1" dirty="0" smtClean="0"/>
              <a:t>* </a:t>
            </a:r>
            <a:r>
              <a:rPr lang="ko-KR" altLang="en-US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막스 </a:t>
            </a:r>
            <a:r>
              <a:rPr lang="ko-KR" altLang="en-US" b="1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베버</a:t>
            </a:r>
            <a:endParaRPr lang="ko-KR" altLang="en-US" b="1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pPr marL="0" indent="0" fontAlgn="base">
              <a:buNone/>
            </a:pPr>
            <a:endParaRPr lang="en-US" altLang="ko-KR" b="1" dirty="0"/>
          </a:p>
          <a:p>
            <a:pPr marL="0" indent="0" fontAlgn="base">
              <a:buNone/>
            </a:pPr>
            <a:r>
              <a:rPr lang="en-US" altLang="ko-KR" b="1" dirty="0" smtClean="0"/>
              <a:t>-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서양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문화에 고유한 </a:t>
            </a:r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>
                <a:solidFill>
                  <a:srgbClr val="FF0000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합리주의의 특수성</a:t>
            </a:r>
            <a:r>
              <a:rPr lang="en-US" altLang="ko-KR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</a:p>
          <a:p>
            <a:pPr fontAlgn="base"/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-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이러한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합리주의를 가능하게 했던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역사적 과정 </a:t>
            </a:r>
            <a:endParaRPr lang="en-US" altLang="ko-KR" b="1" dirty="0">
              <a:solidFill>
                <a:schemeClr val="accent2"/>
              </a:solidFill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fontAlgn="base"/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 fontAlgn="base">
              <a:buNone/>
            </a:pP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-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이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합리주의로 인해 근대세계의 인간에게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초래된 문제점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을 </a:t>
            </a:r>
            <a:r>
              <a:rPr lang="ko-KR" altLang="en-US" b="1" dirty="0" err="1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규명하려함</a:t>
            </a:r>
            <a:endParaRPr lang="ko-KR" altLang="en-US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6147" name="Picture 3" descr="두철수 84회 막스베버 Max Weber 3부 ">
            <a:hlinkClick r:id="rId4" tooltip="두철수 84회 막스베버 Max Weber 3부  블로그"/>
            <a:extLst>
              <a:ext uri="{FF2B5EF4-FFF2-40B4-BE49-F238E27FC236}">
                <a16:creationId xmlns:a16="http://schemas.microsoft.com/office/drawing/2014/main" id="{ABD38525-DD9E-4F97-8F3B-4A93CE41C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20338"/>
          <a:stretch/>
        </p:blipFill>
        <p:spPr bwMode="auto">
          <a:xfrm>
            <a:off x="7370618" y="1"/>
            <a:ext cx="482138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182880" y="212279"/>
            <a:ext cx="227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5-4. </a:t>
            </a:r>
            <a:r>
              <a:rPr lang="ko-KR" altLang="en-US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인류학적 </a:t>
            </a:r>
            <a:endParaRPr lang="en-US" altLang="ko-KR" sz="2400" b="1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방법론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182880" y="1040076"/>
            <a:ext cx="2293389" cy="320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0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BCD63BEB-FF69-4E3F-B530-A8A43B3FA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393" y="856015"/>
            <a:ext cx="5393147" cy="60019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b="1" dirty="0" smtClean="0"/>
              <a:t>* </a:t>
            </a:r>
            <a:r>
              <a:rPr lang="ko-KR" altLang="en-US" b="1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에른스트</a:t>
            </a:r>
            <a:r>
              <a:rPr lang="ko-KR" altLang="en-US" b="1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b="1" dirty="0" err="1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카시러</a:t>
            </a:r>
            <a:r>
              <a:rPr lang="ko-KR" altLang="en-US" b="1" dirty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en-US" altLang="ko-KR" b="1" dirty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en-US" altLang="ko-KR" b="1" dirty="0"/>
          </a:p>
          <a:p>
            <a:pPr marL="0" indent="0">
              <a:buNone/>
            </a:pPr>
            <a:r>
              <a:rPr lang="en-US" altLang="ko-KR" b="1" dirty="0" smtClean="0"/>
              <a:t>- </a:t>
            </a: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『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상징 형식의 철학</a:t>
            </a:r>
            <a:r>
              <a:rPr lang="en-US" altLang="ko-KR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』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과 더불어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인류학의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관심은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사회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에서 인식하는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개인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주체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로 옮겨짐</a:t>
            </a:r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endParaRPr lang="en-US" altLang="ko-KR" b="1" dirty="0">
              <a:latin typeface="12롯데마트드림Medium" panose="02020603020101020101" pitchFamily="18" charset="-127"/>
              <a:ea typeface="12롯데마트드림Medium" panose="02020603020101020101" pitchFamily="18" charset="-127"/>
            </a:endParaRPr>
          </a:p>
          <a:p>
            <a:pPr marL="0" indent="0">
              <a:buNone/>
            </a:pPr>
            <a:r>
              <a:rPr lang="en-US" altLang="ko-KR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-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인류학적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물음은 이제 더 이상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사회학적인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차원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에서가 아니라 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    </a:t>
            </a:r>
            <a:r>
              <a:rPr lang="ko-KR" altLang="en-US" b="1" dirty="0" err="1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사유형식의</a:t>
            </a:r>
            <a:r>
              <a:rPr lang="ko-KR" altLang="en-US" b="1" dirty="0" smtClean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 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차원에서 즉 </a:t>
            </a:r>
            <a:r>
              <a:rPr lang="ko-KR" altLang="en-US" b="1" dirty="0" smtClean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정신사적인 </a:t>
            </a:r>
            <a:r>
              <a:rPr lang="ko-KR" altLang="en-US" b="1" dirty="0">
                <a:solidFill>
                  <a:schemeClr val="accent2"/>
                </a:solidFill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차원</a:t>
            </a:r>
            <a:r>
              <a:rPr lang="ko-KR" altLang="en-US" b="1" dirty="0">
                <a:latin typeface="12롯데마트드림Medium" panose="02020603020101020101" pitchFamily="18" charset="-127"/>
                <a:ea typeface="12롯데마트드림Medium" panose="02020603020101020101" pitchFamily="18" charset="-127"/>
              </a:rPr>
              <a:t>에서 분석된다</a:t>
            </a:r>
            <a:r>
              <a:rPr lang="en-US" altLang="ko-KR" b="1" dirty="0"/>
              <a:t>. </a:t>
            </a:r>
            <a:endParaRPr lang="ko-KR" altLang="en-US" b="1" dirty="0"/>
          </a:p>
          <a:p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320E9B-D79A-4AFC-A7F8-C24AB9BDB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7782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D097F82-607E-41AC-9D12-E1568A0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08" y="2453490"/>
            <a:ext cx="396274" cy="84132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BDD726B-EE0F-4423-B537-B1119D915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r="27924"/>
          <a:stretch/>
        </p:blipFill>
        <p:spPr>
          <a:xfrm>
            <a:off x="7998660" y="0"/>
            <a:ext cx="419334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FAF735-CBFB-4BFB-88B8-1605FED39FB1}"/>
              </a:ext>
            </a:extLst>
          </p:cNvPr>
          <p:cNvSpPr txBox="1"/>
          <p:nvPr/>
        </p:nvSpPr>
        <p:spPr>
          <a:xfrm>
            <a:off x="182880" y="212279"/>
            <a:ext cx="227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5-4. </a:t>
            </a:r>
            <a:r>
              <a:rPr lang="ko-KR" altLang="en-US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인류학적 </a:t>
            </a:r>
            <a:endParaRPr lang="en-US" altLang="ko-KR" sz="2400" b="1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en-US" altLang="ko-KR" sz="2400" b="1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 </a:t>
            </a:r>
            <a:r>
              <a:rPr lang="ko-KR" altLang="en-US" sz="2400" b="1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방법론</a:t>
            </a:r>
            <a:endParaRPr lang="ko-KR" altLang="en-US" sz="2400" b="1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 flipV="1">
            <a:off x="182880" y="1040076"/>
            <a:ext cx="2293389" cy="320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1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7237" y="592050"/>
            <a:ext cx="8645237" cy="574409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직각 삼각형 4"/>
          <p:cNvSpPr/>
          <p:nvPr/>
        </p:nvSpPr>
        <p:spPr>
          <a:xfrm rot="16200000">
            <a:off x="3237809" y="-858523"/>
            <a:ext cx="5744093" cy="8645237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940232" y="1263494"/>
            <a:ext cx="4339243" cy="440120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altLang="ko-KR" sz="4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altLang="ko-KR" sz="4000" dirty="0" err="1" smtClean="0">
                <a:latin typeface="Eras Light ITC" panose="020B0402030504020804" pitchFamily="34" charset="0"/>
              </a:rPr>
              <a:t>Vielen</a:t>
            </a:r>
            <a:r>
              <a:rPr lang="en-US" altLang="ko-KR" sz="4000" dirty="0" smtClean="0">
                <a:latin typeface="Eras Light ITC" panose="020B0402030504020804" pitchFamily="34" charset="0"/>
              </a:rPr>
              <a:t> </a:t>
            </a:r>
          </a:p>
          <a:p>
            <a:pPr algn="ctr"/>
            <a:endParaRPr lang="en-US" altLang="ko-KR" sz="4000" dirty="0" smtClean="0">
              <a:latin typeface="Eras Light ITC" panose="020B0402030504020804" pitchFamily="34" charset="0"/>
            </a:endParaRPr>
          </a:p>
          <a:p>
            <a:pPr algn="ctr"/>
            <a:endParaRPr lang="en-US" altLang="ko-KR" sz="4000" dirty="0" smtClean="0">
              <a:latin typeface="Eras Light ITC" panose="020B0402030504020804" pitchFamily="34" charset="0"/>
            </a:endParaRPr>
          </a:p>
          <a:p>
            <a:pPr algn="ctr"/>
            <a:r>
              <a:rPr lang="en-US" altLang="ko-KR" sz="4000" dirty="0" smtClean="0">
                <a:latin typeface="Eras Light ITC" panose="020B0402030504020804" pitchFamily="34" charset="0"/>
              </a:rPr>
              <a:t>Dank!</a:t>
            </a:r>
          </a:p>
          <a:p>
            <a:pPr algn="ctr"/>
            <a:endParaRPr lang="en-US" altLang="ko-KR" sz="40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ko-KR" altLang="en-US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4637114" y="4675447"/>
            <a:ext cx="2917767" cy="16626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4637115" y="1752139"/>
            <a:ext cx="2917767" cy="16626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2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621" y="0"/>
            <a:ext cx="2785529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07768"/>
            <a:ext cx="894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1.</a:t>
            </a:r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 사회학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151280" y="930988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33840" y="1144378"/>
            <a:ext cx="812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문학 작품을 사회학적 관점으로 분석하고 연구하는 학문 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3844" y="2637303"/>
            <a:ext cx="97353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과거 독일문예학은 </a:t>
            </a:r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1960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년 대 중반까지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작품 내재적 해석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추구</a:t>
            </a:r>
            <a:endParaRPr lang="en-US" altLang="ko-KR" sz="2400" dirty="0" smtClean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</a:p>
          <a:p>
            <a:r>
              <a:rPr lang="en-US" altLang="ko-KR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그러나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이러한 방법론은 텍스트가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외적 요소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들로부터</a:t>
            </a:r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2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dirty="0">
                <a:solidFill>
                  <a:schemeClr val="accent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dirty="0" smtClean="0">
                <a:solidFill>
                  <a:schemeClr val="accent2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                                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고립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되는 현상 발생</a:t>
            </a:r>
            <a:endParaRPr lang="en-US" altLang="ko-KR" sz="2400" dirty="0" smtClean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r>
              <a:rPr lang="en-US" altLang="ko-KR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  <a:p>
            <a:endParaRPr lang="en-US" altLang="ko-KR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ko-KR" altLang="en-US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3844" y="4483962"/>
            <a:ext cx="987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문학 내적 </a:t>
            </a:r>
            <a:r>
              <a:rPr lang="ko-KR" altLang="en-US" sz="2400" dirty="0" err="1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자명성</a:t>
            </a:r>
            <a:r>
              <a:rPr lang="ko-KR" altLang="en-US" sz="2400" dirty="0" err="1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과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문학 외적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구속성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을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endParaRPr lang="en-US" altLang="ko-KR" sz="2400" dirty="0" smtClean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r>
              <a:rPr lang="en-US" altLang="ko-KR" sz="2400" dirty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 </a:t>
            </a:r>
            <a:r>
              <a:rPr lang="en-US" altLang="ko-KR" sz="2400" dirty="0" smtClean="0">
                <a:latin typeface="12롯데마트행복Light" panose="02020603020101020101" pitchFamily="18" charset="-127"/>
                <a:ea typeface="12롯데마트행복Light" panose="02020603020101020101" pitchFamily="18" charset="-127"/>
              </a:rPr>
              <a:t>                                              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어떻게 통합할 것인가가 주요 문제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2786834" y="3470170"/>
            <a:ext cx="494013" cy="244419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순서도: 지연 18"/>
          <p:cNvSpPr/>
          <p:nvPr/>
        </p:nvSpPr>
        <p:spPr>
          <a:xfrm rot="10800000">
            <a:off x="2246947" y="2504943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9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65830" y="-85130"/>
            <a:ext cx="2796011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8310" y="302141"/>
            <a:ext cx="8948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1-1.</a:t>
            </a:r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경험〮</a:t>
            </a:r>
            <a:endParaRPr lang="en-US" altLang="ko-KR" sz="28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실증주의적 </a:t>
            </a:r>
            <a:endParaRPr lang="en-US" altLang="ko-KR" sz="28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 사회학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153396" y="1661782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07251" y="789753"/>
            <a:ext cx="423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쾰른학파라고도 불리움 </a:t>
            </a:r>
            <a:endParaRPr lang="en-US" altLang="ko-KR" sz="2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7251" y="1430950"/>
            <a:ext cx="812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〮</a:t>
            </a:r>
            <a:r>
              <a:rPr lang="en-US" altLang="ko-KR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“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사회적 상호작용</a:t>
            </a:r>
            <a:r>
              <a:rPr lang="en-US" altLang="ko-KR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”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중시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7250" y="2174748"/>
            <a:ext cx="8129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객관적인 연구 방법과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귀납적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방법 사용</a:t>
            </a:r>
            <a:endParaRPr lang="en-US" altLang="ko-KR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endParaRPr lang="ko-KR" altLang="en-US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4089" y="2765238"/>
            <a:ext cx="987671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</a:t>
            </a:r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28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한스 </a:t>
            </a:r>
            <a:r>
              <a:rPr lang="ko-KR" altLang="en-US" sz="2800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노베르트</a:t>
            </a:r>
            <a:r>
              <a:rPr lang="ko-KR" altLang="en-US" sz="28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sz="2800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퓌겐</a:t>
            </a:r>
            <a:endParaRPr lang="en-US" altLang="ko-KR" sz="2800" dirty="0" smtClean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en-US" altLang="ko-KR" sz="2000" i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000" i="1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 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“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문학 사회학의 대상은 </a:t>
            </a:r>
            <a:r>
              <a:rPr lang="ko-KR" altLang="en-US" sz="2400" i="1" dirty="0" smtClean="0">
                <a:solidFill>
                  <a:schemeClr val="accent2"/>
                </a:solidFill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문학에 참여한 사람들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의 </a:t>
            </a:r>
            <a:r>
              <a:rPr lang="ko-KR" altLang="en-US" sz="2400" i="1" dirty="0" smtClean="0">
                <a:solidFill>
                  <a:schemeClr val="accent2"/>
                </a:solidFill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상호작용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이다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.”</a:t>
            </a:r>
          </a:p>
          <a:p>
            <a:endParaRPr lang="en-US" altLang="ko-KR" sz="2000" i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8" name="오른쪽 화살표 17"/>
          <p:cNvSpPr/>
          <p:nvPr/>
        </p:nvSpPr>
        <p:spPr>
          <a:xfrm rot="5400000">
            <a:off x="6525053" y="4201281"/>
            <a:ext cx="606833" cy="360272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059331" y="4802278"/>
            <a:ext cx="80256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문학 작품을 둘러싼 작품의 창작</a:t>
            </a:r>
            <a:r>
              <a:rPr lang="en-US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en-US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수용</a:t>
            </a:r>
            <a:r>
              <a:rPr lang="en-US" altLang="ko-KR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en-US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분배 간의 </a:t>
            </a:r>
            <a:r>
              <a:rPr lang="ko-KR" altLang="en-US" sz="20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상호 관계</a:t>
            </a:r>
            <a:r>
              <a:rPr lang="ko-KR" altLang="en-US" sz="20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에 주목</a:t>
            </a:r>
          </a:p>
          <a:p>
            <a:endParaRPr lang="ko-KR" altLang="en-US" dirty="0"/>
          </a:p>
        </p:txBody>
      </p:sp>
      <p:sp>
        <p:nvSpPr>
          <p:cNvPr id="6" name="순서도: 지연 5"/>
          <p:cNvSpPr/>
          <p:nvPr/>
        </p:nvSpPr>
        <p:spPr>
          <a:xfrm rot="10800000">
            <a:off x="2249063" y="2502249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51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6" name="순서도: 지연 5"/>
          <p:cNvSpPr/>
          <p:nvPr/>
        </p:nvSpPr>
        <p:spPr>
          <a:xfrm rot="10800000">
            <a:off x="2305211" y="2505140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999220" y="1398731"/>
            <a:ext cx="10037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〮창작의 영역에서 작가의 사회적 태도가 </a:t>
            </a:r>
            <a:endParaRPr lang="en-US" altLang="ko-KR" sz="2400" dirty="0" smtClean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en-US" altLang="ko-KR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                              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문학에서 항상 그대로 적용되지 않음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9220" y="2636346"/>
            <a:ext cx="9735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연구 대상으로서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독자층이 취하는 자세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와</a:t>
            </a:r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endParaRPr lang="en-US" altLang="ko-KR" sz="2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              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문학 작품의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매개자들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에게 관심</a:t>
            </a:r>
            <a:endParaRPr lang="en-US" altLang="ko-KR" sz="2400" dirty="0" smtClean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</a:t>
            </a:r>
          </a:p>
          <a:p>
            <a:endParaRPr lang="en-US" altLang="ko-KR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ko-KR" altLang="en-US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9220" y="3961246"/>
            <a:ext cx="9876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 </a:t>
            </a:r>
            <a:r>
              <a:rPr lang="ko-KR" altLang="en-US" sz="2400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퓌겐의</a:t>
            </a:r>
            <a:r>
              <a:rPr lang="ko-KR" altLang="en-US" sz="24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후기 주장</a:t>
            </a:r>
            <a:endParaRPr lang="en-US" altLang="ko-KR" sz="2400" dirty="0" smtClean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en-US" altLang="ko-KR" sz="2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indent="-342900">
              <a:buFontTx/>
              <a:buChar char="-"/>
            </a:pP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“</a:t>
            </a:r>
            <a:r>
              <a:rPr lang="ko-KR" altLang="en-US" sz="2400" i="1" dirty="0" err="1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탐구되어야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할 것은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, 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한편으로는 문학 현상과 그 상호작용이고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, </a:t>
            </a:r>
          </a:p>
          <a:p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다른 한편으로는 </a:t>
            </a:r>
            <a:r>
              <a:rPr lang="ko-KR" altLang="en-US" sz="2400" i="1" dirty="0" smtClean="0">
                <a:solidFill>
                  <a:schemeClr val="accent2"/>
                </a:solidFill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전체 사회</a:t>
            </a:r>
            <a:r>
              <a:rPr lang="en-US" altLang="ko-KR" sz="2400" i="1" dirty="0" smtClean="0">
                <a:solidFill>
                  <a:schemeClr val="accent2"/>
                </a:solidFill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r>
              <a:rPr lang="ko-KR" altLang="en-US" sz="2400" i="1" dirty="0" smtClean="0">
                <a:solidFill>
                  <a:schemeClr val="accent2"/>
                </a:solidFill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현상과 문학 현상과의 상호작용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이다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.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endParaRPr lang="ko-KR" altLang="en-US" sz="2400" i="1" dirty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5466" y="119997"/>
            <a:ext cx="530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[</a:t>
            </a:r>
            <a:r>
              <a:rPr lang="ko-KR" altLang="en-US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경험적 연구 방식의 변화</a:t>
            </a:r>
            <a:r>
              <a:rPr lang="en-US" altLang="ko-KR" sz="36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]</a:t>
            </a:r>
            <a:endParaRPr lang="ko-KR" altLang="en-US" sz="36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65830" y="-85130"/>
            <a:ext cx="2796011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8310" y="302141"/>
            <a:ext cx="2104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1-1.</a:t>
            </a:r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경험〮</a:t>
            </a:r>
            <a:endParaRPr lang="en-US" altLang="ko-KR" sz="28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실증주의적 </a:t>
            </a:r>
            <a:endParaRPr lang="en-US" altLang="ko-KR" sz="28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ko-KR" altLang="en-US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 사회학</a:t>
            </a:r>
            <a:endParaRPr lang="ko-KR" altLang="en-US" sz="2800" dirty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 flipV="1">
            <a:off x="153396" y="1661782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순서도: 지연 13"/>
          <p:cNvSpPr/>
          <p:nvPr/>
        </p:nvSpPr>
        <p:spPr>
          <a:xfrm rot="10800000">
            <a:off x="2249063" y="2502249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7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57970" y="-129583"/>
            <a:ext cx="2785530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57970" y="346762"/>
            <a:ext cx="894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1-2.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비판</a:t>
            </a:r>
            <a:r>
              <a:rPr lang="en-US" altLang="ko-KR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·</a:t>
            </a:r>
            <a:r>
              <a:rPr lang="ko-KR" altLang="en-US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변증법적 </a:t>
            </a:r>
            <a:endParaRPr lang="en-US" altLang="ko-KR" sz="20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en-US" altLang="ko-KR" sz="20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</a:t>
            </a:r>
            <a:r>
              <a:rPr lang="ko-KR" altLang="en-US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 </a:t>
            </a:r>
            <a:r>
              <a:rPr lang="ko-KR" altLang="en-US" sz="20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사회학</a:t>
            </a:r>
          </a:p>
        </p:txBody>
      </p:sp>
      <p:cxnSp>
        <p:nvCxnSpPr>
          <p:cNvPr id="9" name="직선 연결선 8"/>
          <p:cNvCxnSpPr/>
          <p:nvPr/>
        </p:nvCxnSpPr>
        <p:spPr>
          <a:xfrm flipV="1">
            <a:off x="257" y="1329450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순서도: 지연 5"/>
          <p:cNvSpPr/>
          <p:nvPr/>
        </p:nvSpPr>
        <p:spPr>
          <a:xfrm rot="10800000">
            <a:off x="2240942" y="2442717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891367" y="860863"/>
            <a:ext cx="1040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</a:t>
            </a:r>
            <a:r>
              <a:rPr lang="ko-KR" altLang="en-US" sz="2400" dirty="0" err="1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사회이론의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구성요소와 텍스트의 </a:t>
            </a:r>
            <a:r>
              <a:rPr lang="ko-KR" altLang="en-US" sz="2400" dirty="0" err="1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내용〮형식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미학적 구성요소 연구 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427" y="1461122"/>
            <a:ext cx="9876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*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프랑크푸르트 학파</a:t>
            </a:r>
            <a:r>
              <a:rPr lang="en-US" altLang="ko-KR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, </a:t>
            </a:r>
            <a:r>
              <a:rPr lang="ko-KR" altLang="en-US" sz="2800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테오도어</a:t>
            </a:r>
            <a:r>
              <a:rPr lang="ko-KR" altLang="en-US" sz="28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8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W. </a:t>
            </a:r>
            <a:r>
              <a:rPr lang="ko-KR" altLang="en-US" sz="28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아도르노</a:t>
            </a:r>
            <a:endParaRPr lang="en-US" altLang="ko-KR" sz="2400" dirty="0" smtClean="0">
              <a:solidFill>
                <a:srgbClr val="002060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en-US" altLang="ko-KR" sz="2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 </a:t>
            </a:r>
            <a:r>
              <a:rPr lang="ko-KR" altLang="en-US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역사 전개 과정의 특징은 인간의 </a:t>
            </a:r>
            <a:r>
              <a:rPr lang="ko-KR" altLang="en-US" sz="2400" dirty="0" err="1" smtClean="0">
                <a:solidFill>
                  <a:schemeClr val="accent2"/>
                </a:solidFill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자기소외</a:t>
            </a:r>
            <a:r>
              <a:rPr lang="ko-KR" altLang="en-US" sz="2400" dirty="0" smtClean="0">
                <a:solidFill>
                  <a:schemeClr val="accent2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endParaRPr lang="en-US" altLang="ko-KR" sz="2400" dirty="0" smtClean="0">
              <a:solidFill>
                <a:schemeClr val="accent2"/>
              </a:solidFill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endParaRPr lang="en-US" altLang="ko-KR" sz="2000" i="1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6427" y="3043475"/>
            <a:ext cx="812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〮마르크스의 철학적 입장을 수용한</a:t>
            </a:r>
            <a:r>
              <a:rPr lang="en-US" altLang="ko-KR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 </a:t>
            </a:r>
            <a:r>
              <a:rPr lang="en-US" altLang="ko-KR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“</a:t>
            </a:r>
            <a:r>
              <a:rPr lang="ko-KR" altLang="en-US" sz="2400" dirty="0" err="1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비판이론</a:t>
            </a:r>
            <a:r>
              <a:rPr lang="en-US" altLang="ko-KR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”</a:t>
            </a:r>
            <a:endParaRPr lang="ko-KR" altLang="en-US" sz="2400" dirty="0">
              <a:solidFill>
                <a:schemeClr val="accent2"/>
              </a:solidFill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6427" y="4201420"/>
            <a:ext cx="760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노동의 관점</a:t>
            </a:r>
            <a:r>
              <a:rPr lang="ko-KR" altLang="en-US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에서 인간을 규정하고 이데올로기를 밝혀내고</a:t>
            </a:r>
            <a:r>
              <a:rPr lang="en-US" altLang="ko-KR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, </a:t>
            </a:r>
            <a:r>
              <a:rPr lang="ko-KR" altLang="en-US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비판함으로써 사회를 분석</a:t>
            </a:r>
            <a:endParaRPr lang="en-US" altLang="ko-KR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6427" y="5037581"/>
            <a:ext cx="10757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〮 문학작품의 이데올로기로부터의 자율성 강조</a:t>
            </a:r>
            <a:r>
              <a:rPr lang="en-US" altLang="ko-KR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</a:p>
          <a:p>
            <a:r>
              <a:rPr lang="ko-KR" altLang="en-US" sz="24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문학과 실재 사회의 괴리 속에서 이데올로기에 대한 반항과 비판</a:t>
            </a:r>
            <a:endParaRPr lang="ko-KR" altLang="en-US" dirty="0"/>
          </a:p>
        </p:txBody>
      </p:sp>
      <p:sp>
        <p:nvSpPr>
          <p:cNvPr id="14" name="오른쪽 화살표 13"/>
          <p:cNvSpPr/>
          <p:nvPr/>
        </p:nvSpPr>
        <p:spPr>
          <a:xfrm rot="5400000">
            <a:off x="6212449" y="3721424"/>
            <a:ext cx="606833" cy="322762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1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0" y="0"/>
            <a:ext cx="705394" cy="757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6" name="순서도: 지연 5"/>
          <p:cNvSpPr/>
          <p:nvPr/>
        </p:nvSpPr>
        <p:spPr>
          <a:xfrm rot="10800000">
            <a:off x="2197537" y="2639904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911061" y="854535"/>
            <a:ext cx="111374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*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ko-KR" altLang="en-US" sz="2800" dirty="0" err="1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허버트</a:t>
            </a:r>
            <a:r>
              <a:rPr lang="ko-KR" altLang="en-US" sz="28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 마르쿠제 </a:t>
            </a:r>
            <a:r>
              <a:rPr lang="en-US" altLang="ko-KR" sz="24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(</a:t>
            </a:r>
            <a:r>
              <a:rPr lang="ko-KR" altLang="en-US" sz="24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예술과 이데올로기</a:t>
            </a:r>
            <a:r>
              <a:rPr lang="en-US" altLang="ko-KR" sz="2400" dirty="0" smtClean="0">
                <a:solidFill>
                  <a:srgbClr val="002060"/>
                </a:solidFill>
                <a:latin typeface="a장미다방" panose="02020600000000000000" pitchFamily="18" charset="-127"/>
                <a:ea typeface="a장미다방" panose="02020600000000000000" pitchFamily="18" charset="-127"/>
              </a:rPr>
              <a:t>)</a:t>
            </a:r>
            <a:r>
              <a:rPr lang="ko-KR" altLang="en-US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4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</a:p>
          <a:p>
            <a:endParaRPr lang="en-US" altLang="ko-KR" sz="2400" dirty="0" smtClean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indent="-342900">
              <a:buFontTx/>
              <a:buChar char="-"/>
            </a:pP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“</a:t>
            </a:r>
            <a:r>
              <a:rPr lang="ko-KR" altLang="en-US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이데올로기가 숨기고 있는 것이 무엇인지 말하도록 하는 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것이다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.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”</a:t>
            </a:r>
            <a:r>
              <a:rPr lang="en-US" altLang="ko-KR" sz="2400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 </a:t>
            </a:r>
          </a:p>
          <a:p>
            <a:pPr marL="342900" indent="-342900">
              <a:buFontTx/>
              <a:buChar char="-"/>
            </a:pPr>
            <a:endParaRPr lang="en-US" altLang="ko-KR" sz="2400" i="1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342900" indent="-342900">
              <a:buFontTx/>
              <a:buChar char="-"/>
            </a:pP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“</a:t>
            </a:r>
            <a:r>
              <a:rPr lang="ko-KR" altLang="en-US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예술 작품 속에서는 이 세상의 진실한 모습이 목격되고 </a:t>
            </a:r>
            <a:endParaRPr lang="en-US" altLang="ko-KR" sz="2400" i="1" dirty="0" smtClean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  <a:p>
            <a:r>
              <a:rPr lang="en-US" altLang="ko-KR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                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그 </a:t>
            </a:r>
            <a:r>
              <a:rPr lang="ko-KR" altLang="en-US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의미가 풀이되는 것이다</a:t>
            </a:r>
            <a:r>
              <a:rPr lang="en-US" altLang="ko-KR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. </a:t>
            </a:r>
            <a:r>
              <a:rPr lang="ko-KR" altLang="en-US" sz="2400" i="1" dirty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예술작품은 현실에 </a:t>
            </a:r>
            <a:r>
              <a:rPr lang="ko-KR" altLang="en-US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반기를 든다</a:t>
            </a:r>
            <a:r>
              <a:rPr lang="en-US" altLang="ko-KR" sz="2400" i="1" dirty="0" smtClean="0">
                <a:latin typeface="12롯데마트행복Medium" panose="02020603020101020101" pitchFamily="18" charset="-127"/>
                <a:ea typeface="12롯데마트행복Medium" panose="02020603020101020101" pitchFamily="18" charset="-127"/>
              </a:rPr>
              <a:t>.”</a:t>
            </a:r>
            <a:endParaRPr lang="ko-KR" altLang="en-US" sz="2400" dirty="0">
              <a:latin typeface="12롯데마트행복Medium" panose="02020603020101020101" pitchFamily="18" charset="-127"/>
              <a:ea typeface="12롯데마트행복Medium" panose="02020603020101020101" pitchFamily="18" charset="-127"/>
            </a:endParaRPr>
          </a:p>
        </p:txBody>
      </p:sp>
      <p:sp>
        <p:nvSpPr>
          <p:cNvPr id="16" name="오른쪽 화살표 15"/>
          <p:cNvSpPr/>
          <p:nvPr/>
        </p:nvSpPr>
        <p:spPr>
          <a:xfrm rot="5400000">
            <a:off x="6566160" y="3381783"/>
            <a:ext cx="732529" cy="356683"/>
          </a:xfrm>
          <a:prstGeom prst="rightArrow">
            <a:avLst/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113070" y="3979674"/>
            <a:ext cx="7664521" cy="2732567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85860" y="3957390"/>
            <a:ext cx="956931" cy="486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66347" y="4976626"/>
            <a:ext cx="8352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예술작품이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인식의 가능성</a:t>
            </a:r>
            <a:r>
              <a:rPr lang="ko-KR" altLang="en-US" sz="2400" dirty="0">
                <a:latin typeface="a가을소풍M" panose="02020600000000000000" pitchFamily="18" charset="-127"/>
                <a:ea typeface="a가을소풍M" panose="02020600000000000000" pitchFamily="18" charset="-127"/>
              </a:rPr>
              <a:t>과 함께 </a:t>
            </a:r>
            <a:r>
              <a:rPr lang="ko-KR" altLang="en-US" sz="2400" dirty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변화의 </a:t>
            </a:r>
            <a:r>
              <a:rPr lang="ko-KR" altLang="en-US" sz="2400" dirty="0" smtClean="0">
                <a:solidFill>
                  <a:schemeClr val="accent2"/>
                </a:solidFill>
                <a:latin typeface="a가을소풍M" panose="02020600000000000000" pitchFamily="18" charset="-127"/>
                <a:ea typeface="a가을소풍M" panose="02020600000000000000" pitchFamily="18" charset="-127"/>
              </a:rPr>
              <a:t>가능성</a:t>
            </a:r>
            <a:r>
              <a:rPr lang="ko-KR" altLang="en-US" sz="2400" dirty="0" smtClean="0">
                <a:latin typeface="a가을소풍M" panose="02020600000000000000" pitchFamily="18" charset="-127"/>
                <a:ea typeface="a가을소풍M" panose="02020600000000000000" pitchFamily="18" charset="-127"/>
              </a:rPr>
              <a:t> 제공</a:t>
            </a:r>
            <a:endParaRPr lang="ko-KR" altLang="en-US" sz="2400" dirty="0">
              <a:latin typeface="a가을소풍M" panose="02020600000000000000" pitchFamily="18" charset="-127"/>
              <a:ea typeface="a가을소풍M" panose="02020600000000000000" pitchFamily="18" charset="-127"/>
            </a:endParaRPr>
          </a:p>
          <a:p>
            <a:endParaRPr lang="ko-KR" altLang="en-US" dirty="0"/>
          </a:p>
        </p:txBody>
      </p:sp>
      <p:cxnSp>
        <p:nvCxnSpPr>
          <p:cNvPr id="19" name="직선 연결선 18"/>
          <p:cNvCxnSpPr/>
          <p:nvPr/>
        </p:nvCxnSpPr>
        <p:spPr>
          <a:xfrm>
            <a:off x="3423684" y="5475767"/>
            <a:ext cx="7017488" cy="2126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157970" y="-129583"/>
            <a:ext cx="2785530" cy="7417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2" name="순서도: 지연 21"/>
          <p:cNvSpPr/>
          <p:nvPr/>
        </p:nvSpPr>
        <p:spPr>
          <a:xfrm rot="10800000">
            <a:off x="2240942" y="2442717"/>
            <a:ext cx="386618" cy="831590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-157970" y="346762"/>
            <a:ext cx="894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서울남산 장체EB" panose="02020503020101020101" pitchFamily="18" charset="-127"/>
                <a:ea typeface="서울남산 장체EB" panose="02020503020101020101" pitchFamily="18" charset="-127"/>
              </a:rPr>
              <a:t> </a:t>
            </a:r>
            <a:r>
              <a:rPr lang="en-US" altLang="ko-KR" sz="28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1-2.</a:t>
            </a:r>
            <a:r>
              <a:rPr lang="ko-KR" altLang="en-US" sz="28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비판</a:t>
            </a:r>
            <a:r>
              <a:rPr lang="en-US" altLang="ko-KR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·</a:t>
            </a:r>
            <a:r>
              <a:rPr lang="ko-KR" altLang="en-US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변증법적 </a:t>
            </a:r>
            <a:endParaRPr lang="en-US" altLang="ko-KR" sz="2000" dirty="0" smtClean="0">
              <a:latin typeface="a장미다방" panose="02020600000000000000" pitchFamily="18" charset="-127"/>
              <a:ea typeface="a장미다방" panose="02020600000000000000" pitchFamily="18" charset="-127"/>
            </a:endParaRPr>
          </a:p>
          <a:p>
            <a:r>
              <a:rPr lang="en-US" altLang="ko-KR" sz="20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 </a:t>
            </a:r>
            <a:r>
              <a:rPr lang="en-US" altLang="ko-KR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   </a:t>
            </a:r>
            <a:r>
              <a:rPr lang="ko-KR" altLang="en-US" sz="2000" dirty="0" smtClean="0">
                <a:latin typeface="a장미다방" panose="02020600000000000000" pitchFamily="18" charset="-127"/>
                <a:ea typeface="a장미다방" panose="02020600000000000000" pitchFamily="18" charset="-127"/>
              </a:rPr>
              <a:t>문학 </a:t>
            </a:r>
            <a:r>
              <a:rPr lang="ko-KR" altLang="en-US" sz="2000" dirty="0">
                <a:latin typeface="a장미다방" panose="02020600000000000000" pitchFamily="18" charset="-127"/>
                <a:ea typeface="a장미다방" panose="02020600000000000000" pitchFamily="18" charset="-127"/>
              </a:rPr>
              <a:t>사회학</a:t>
            </a:r>
          </a:p>
        </p:txBody>
      </p:sp>
      <p:cxnSp>
        <p:nvCxnSpPr>
          <p:cNvPr id="25" name="직선 연결선 24"/>
          <p:cNvCxnSpPr/>
          <p:nvPr/>
        </p:nvCxnSpPr>
        <p:spPr>
          <a:xfrm flipV="1">
            <a:off x="257" y="1329450"/>
            <a:ext cx="2288975" cy="396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85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4" grpId="0" animBg="1"/>
      <p:bldP spid="17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2092</Words>
  <Application>Microsoft Office PowerPoint</Application>
  <PresentationFormat>와이드스크린</PresentationFormat>
  <Paragraphs>360</Paragraphs>
  <Slides>46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66" baseType="lpstr">
      <vt:lpstr>a장미다방</vt:lpstr>
      <vt:lpstr>tvN 즐거운이야기 Bold</vt:lpstr>
      <vt:lpstr>나눔스퀘어 ExtraBold</vt:lpstr>
      <vt:lpstr>나눔스퀘어라운드 ExtraBold</vt:lpstr>
      <vt:lpstr>나눔바른고딕</vt:lpstr>
      <vt:lpstr>12롯데마트행복Medium</vt:lpstr>
      <vt:lpstr>Times New Roman</vt:lpstr>
      <vt:lpstr>서울남산 장체BL</vt:lpstr>
      <vt:lpstr>Arial</vt:lpstr>
      <vt:lpstr>Eras Light ITC</vt:lpstr>
      <vt:lpstr>맑은 고딕</vt:lpstr>
      <vt:lpstr>a가을소풍M</vt:lpstr>
      <vt:lpstr>나눔고딕 ExtraBold</vt:lpstr>
      <vt:lpstr>서울한강 장체B</vt:lpstr>
      <vt:lpstr>12롯데마트드림Light</vt:lpstr>
      <vt:lpstr>12롯데마트드림Medium</vt:lpstr>
      <vt:lpstr>a가을소풍B</vt:lpstr>
      <vt:lpstr>12롯데마트행복Light</vt:lpstr>
      <vt:lpstr>서울남산 장체EB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변 준희</dc:creator>
  <cp:lastModifiedBy>성재 유</cp:lastModifiedBy>
  <cp:revision>64</cp:revision>
  <dcterms:created xsi:type="dcterms:W3CDTF">2018-11-27T04:57:57Z</dcterms:created>
  <dcterms:modified xsi:type="dcterms:W3CDTF">2018-12-11T23:56:37Z</dcterms:modified>
</cp:coreProperties>
</file>