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6" r:id="rId2"/>
    <p:sldId id="263" r:id="rId3"/>
    <p:sldId id="265" r:id="rId4"/>
    <p:sldId id="261" r:id="rId5"/>
  </p:sldIdLst>
  <p:sldSz cx="12192000" cy="6858000"/>
  <p:notesSz cx="6858000" cy="9144000"/>
  <p:embeddedFontLst>
    <p:embeddedFont>
      <p:font typeface="Bahnschrift" panose="020B0502040204020203" pitchFamily="34" charset="0"/>
      <p:regular r:id="rId6"/>
      <p:bold r:id="rId7"/>
    </p:embeddedFont>
    <p:embeddedFont>
      <p:font typeface="HY견고딕" panose="02030600000101010101" pitchFamily="18" charset="-127"/>
      <p:regular r:id="rId8"/>
    </p:embeddedFont>
    <p:embeddedFont>
      <p:font typeface="맑은 고딕" panose="020B0503020000020004" pitchFamily="50" charset="-127"/>
      <p:regular r:id="rId9"/>
      <p:bold r:id="rId10"/>
    </p:embeddedFont>
    <p:embeddedFont>
      <p:font typeface="배달의민족 주아" panose="020B0600000101010101" charset="-127"/>
      <p:regular r:id="rId11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64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64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90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772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2680571" y="1257503"/>
            <a:ext cx="5361139" cy="4030650"/>
            <a:chOff x="6060301" y="1232452"/>
            <a:chExt cx="5902054" cy="4030650"/>
          </a:xfrm>
        </p:grpSpPr>
        <p:sp>
          <p:nvSpPr>
            <p:cNvPr id="12" name="타원 11"/>
            <p:cNvSpPr/>
            <p:nvPr/>
          </p:nvSpPr>
          <p:spPr>
            <a:xfrm>
              <a:off x="7640988" y="1232452"/>
              <a:ext cx="4321367" cy="335207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2878" y="3772775"/>
              <a:ext cx="2537585" cy="1490327"/>
            </a:xfrm>
            <a:prstGeom prst="rect">
              <a:avLst/>
            </a:prstGeom>
          </p:spPr>
        </p:pic>
        <p:grpSp>
          <p:nvGrpSpPr>
            <p:cNvPr id="11" name="그룹 10"/>
            <p:cNvGrpSpPr/>
            <p:nvPr/>
          </p:nvGrpSpPr>
          <p:grpSpPr>
            <a:xfrm>
              <a:off x="6060301" y="1857534"/>
              <a:ext cx="217890" cy="941094"/>
              <a:chOff x="5884986" y="2376606"/>
              <a:chExt cx="217890" cy="941094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5918145" y="2425148"/>
                <a:ext cx="184731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ko-KR" altLang="en-US" sz="5200" b="1" spc="600" dirty="0">
                  <a:solidFill>
                    <a:schemeClr val="bg1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884986" y="2376606"/>
                <a:ext cx="184731" cy="89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ko-KR" altLang="en-US" sz="5200" b="1" spc="600" dirty="0">
                  <a:solidFill>
                    <a:schemeClr val="accent6">
                      <a:lumMod val="50000"/>
                    </a:schemeClr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endParaRPr>
              </a:p>
            </p:txBody>
          </p:sp>
        </p:grpSp>
      </p:grpSp>
      <p:sp>
        <p:nvSpPr>
          <p:cNvPr id="2" name="직사각형 1"/>
          <p:cNvSpPr/>
          <p:nvPr/>
        </p:nvSpPr>
        <p:spPr>
          <a:xfrm>
            <a:off x="4827206" y="1736799"/>
            <a:ext cx="30369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dirty="0">
                <a:solidFill>
                  <a:schemeClr val="bg1"/>
                </a:solidFill>
              </a:rPr>
              <a:t>The biology </a:t>
            </a:r>
            <a:r>
              <a:rPr lang="en-US" altLang="ko-KR" sz="4400" dirty="0" smtClean="0">
                <a:solidFill>
                  <a:schemeClr val="bg1"/>
                </a:solidFill>
              </a:rPr>
              <a:t>of Altruism</a:t>
            </a:r>
            <a:endParaRPr lang="ko-KR" altLang="en-US" sz="4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73652" y="1722600"/>
            <a:ext cx="314403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biology of Altruism</a:t>
            </a:r>
            <a:endParaRPr lang="ko-KR" altLang="en-US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197" y="5722619"/>
            <a:ext cx="2083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Bahnschrift" panose="020B0502040204020203" pitchFamily="34" charset="0"/>
              </a:rPr>
              <a:t>201800103 - </a:t>
            </a:r>
            <a:r>
              <a:rPr lang="ko-KR" altLang="en-US" dirty="0" err="1" smtClean="0">
                <a:latin typeface="Bahnschrift" panose="020B0502040204020203" pitchFamily="34" charset="0"/>
              </a:rPr>
              <a:t>유성재</a:t>
            </a:r>
            <a:endParaRPr lang="ko-KR" altLang="en-US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7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6345684"/>
            <a:ext cx="12192000" cy="52078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9457" y="4478440"/>
            <a:ext cx="1998206" cy="1998206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268542" y="172489"/>
            <a:ext cx="3379117" cy="1938992"/>
            <a:chOff x="268542" y="172489"/>
            <a:chExt cx="3379117" cy="1938992"/>
          </a:xfrm>
        </p:grpSpPr>
        <p:grpSp>
          <p:nvGrpSpPr>
            <p:cNvPr id="34" name="그룹 33"/>
            <p:cNvGrpSpPr/>
            <p:nvPr/>
          </p:nvGrpSpPr>
          <p:grpSpPr>
            <a:xfrm>
              <a:off x="268542" y="172489"/>
              <a:ext cx="565768" cy="1938992"/>
              <a:chOff x="7214817" y="2886279"/>
              <a:chExt cx="565768" cy="1938992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7240052" y="2931627"/>
                <a:ext cx="540533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6000" b="1" spc="300" dirty="0">
                    <a:solidFill>
                      <a:schemeClr val="bg1"/>
                    </a:solidFill>
                    <a:latin typeface="배달의민족 주아" panose="02020603020101020101" pitchFamily="18" charset="-127"/>
                    <a:ea typeface="배달의민족 주아" panose="02020603020101020101" pitchFamily="18" charset="-127"/>
                  </a:rPr>
                  <a:t>1</a:t>
                </a:r>
                <a:endParaRPr lang="ko-KR" altLang="en-US" sz="6000" b="1" spc="300" dirty="0">
                  <a:solidFill>
                    <a:schemeClr val="bg1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7214817" y="2886279"/>
                <a:ext cx="540533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6000" b="1" spc="300" dirty="0">
                    <a:solidFill>
                      <a:schemeClr val="accent6">
                        <a:lumMod val="50000"/>
                      </a:schemeClr>
                    </a:solidFill>
                    <a:latin typeface="배달의민족 주아" panose="02020603020101020101" pitchFamily="18" charset="-127"/>
                    <a:ea typeface="배달의민족 주아" panose="02020603020101020101" pitchFamily="18" charset="-127"/>
                  </a:rPr>
                  <a:t>1</a:t>
                </a:r>
              </a:p>
              <a:p>
                <a:pPr algn="ctr"/>
                <a:endParaRPr lang="ko-KR" altLang="en-US" sz="6000" b="1" spc="300" dirty="0">
                  <a:solidFill>
                    <a:schemeClr val="accent6">
                      <a:lumMod val="50000"/>
                    </a:schemeClr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760152" y="333577"/>
              <a:ext cx="28875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 smtClean="0">
                  <a:solidFill>
                    <a:srgbClr val="286498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rPr>
                <a:t>VOCABULARY</a:t>
              </a:r>
              <a:endParaRPr lang="ko-KR" altLang="en-US" sz="2400" dirty="0">
                <a:solidFill>
                  <a:srgbClr val="286498"/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09848" y="693881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en-US" sz="1600" dirty="0">
                <a:solidFill>
                  <a:schemeClr val="accent1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</p:txBody>
        </p:sp>
      </p:grpSp>
      <p:sp>
        <p:nvSpPr>
          <p:cNvPr id="28" name="세로 텍스트 개체 틀 2"/>
          <p:cNvSpPr txBox="1">
            <a:spLocks/>
          </p:cNvSpPr>
          <p:nvPr/>
        </p:nvSpPr>
        <p:spPr>
          <a:xfrm>
            <a:off x="205663" y="941907"/>
            <a:ext cx="11049770" cy="6028317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rely on</a:t>
            </a:r>
            <a:r>
              <a:rPr lang="en-US" altLang="ko-KR" sz="2400" dirty="0" smtClean="0"/>
              <a:t>: To need or depend on somebody.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dirty="0" smtClean="0"/>
              <a:t>Ex) I rely on Smartphone whenever a problem arises.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2400" dirty="0" smtClean="0"/>
          </a:p>
          <a:p>
            <a:r>
              <a:rPr lang="en-US" altLang="ko-K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dependent</a:t>
            </a:r>
            <a:r>
              <a:rPr lang="en-US" altLang="ko-KR" sz="2400" dirty="0" smtClean="0"/>
              <a:t>: To be </a:t>
            </a:r>
            <a:r>
              <a:rPr lang="en-US" altLang="ko-KR" sz="2400" b="1" dirty="0" smtClean="0"/>
              <a:t>dependent</a:t>
            </a:r>
            <a:r>
              <a:rPr lang="en-US" altLang="ko-KR" sz="2400" dirty="0" smtClean="0"/>
              <a:t> </a:t>
            </a:r>
            <a:r>
              <a:rPr lang="en-US" altLang="ko-KR" sz="2400" b="1" dirty="0" smtClean="0"/>
              <a:t>on</a:t>
            </a:r>
            <a:r>
              <a:rPr lang="en-US" altLang="ko-KR" sz="2400" dirty="0" smtClean="0"/>
              <a:t> something or someone means to need them in order to succeed or be able to survive.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2400" u="sng" dirty="0" smtClean="0"/>
              <a:t>※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유의어</a:t>
            </a:r>
            <a:r>
              <a:rPr lang="en-US" altLang="ko-KR" sz="2400" dirty="0" smtClean="0"/>
              <a:t>: </a:t>
            </a:r>
            <a:r>
              <a:rPr lang="en-US" altLang="ko-KR" sz="2400" dirty="0" err="1" smtClean="0"/>
              <a:t>dependant</a:t>
            </a:r>
            <a:r>
              <a:rPr lang="en-US" altLang="ko-KR" sz="2400" dirty="0" smtClean="0"/>
              <a:t> – </a:t>
            </a:r>
            <a:r>
              <a:rPr lang="ko-KR" altLang="en-US" sz="2400" dirty="0" smtClean="0"/>
              <a:t>식구 </a:t>
            </a:r>
            <a:r>
              <a:rPr lang="en-US" altLang="ko-KR" sz="2400" dirty="0" smtClean="0"/>
              <a:t>, dependence – </a:t>
            </a:r>
            <a:r>
              <a:rPr lang="ko-KR" altLang="en-US" sz="2400" dirty="0" smtClean="0"/>
              <a:t>의존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의지</a:t>
            </a:r>
            <a:endParaRPr lang="en-US" altLang="ko-KR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2400" dirty="0" smtClean="0"/>
          </a:p>
          <a:p>
            <a:r>
              <a:rPr lang="en-US" altLang="ko-K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tax</a:t>
            </a:r>
            <a:r>
              <a:rPr lang="en-US" altLang="ko-KR" sz="2400" dirty="0" smtClean="0"/>
              <a:t>: </a:t>
            </a:r>
            <a:r>
              <a:rPr lang="en-US" altLang="ko-KR" sz="2400" b="1" dirty="0" smtClean="0"/>
              <a:t>Tax</a:t>
            </a:r>
            <a:r>
              <a:rPr lang="en-US" altLang="ko-KR" sz="2400" dirty="0" smtClean="0"/>
              <a:t> is an amount of money that you have to pay to the government so that it can pay for public services.</a:t>
            </a:r>
          </a:p>
          <a:p>
            <a:endParaRPr lang="en-US" altLang="ko-KR" sz="2400" dirty="0" smtClean="0"/>
          </a:p>
          <a:p>
            <a:r>
              <a:rPr lang="en-US" altLang="ko-K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anose="02030600000101010101" pitchFamily="18" charset="-127"/>
                <a:ea typeface="HY견고딕" panose="02030600000101010101" pitchFamily="18" charset="-127"/>
              </a:rPr>
              <a:t>Charity</a:t>
            </a:r>
            <a:r>
              <a:rPr lang="en-US" altLang="ko-KR" sz="2400" dirty="0" smtClean="0"/>
              <a:t>: A </a:t>
            </a:r>
            <a:r>
              <a:rPr lang="en-US" altLang="ko-KR" sz="2400" b="1" dirty="0" smtClean="0"/>
              <a:t>charity</a:t>
            </a:r>
            <a:r>
              <a:rPr lang="en-US" altLang="ko-KR" sz="2400" dirty="0" smtClean="0"/>
              <a:t> is an organization which raises money in order to help people who are ill, disabled, or very poor. </a:t>
            </a:r>
            <a:endParaRPr lang="en-US" altLang="ko-KR" sz="2400" u="sng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2400" dirty="0" smtClean="0"/>
          </a:p>
        </p:txBody>
      </p:sp>
    </p:spTree>
    <p:extLst>
      <p:ext uri="{BB962C8B-B14F-4D97-AF65-F5344CB8AC3E}">
        <p14:creationId xmlns:p14="http://schemas.microsoft.com/office/powerpoint/2010/main" val="417577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178" y="-14187"/>
            <a:ext cx="947694" cy="1020493"/>
          </a:xfrm>
          <a:prstGeom prst="rect">
            <a:avLst/>
          </a:prstGeom>
        </p:spPr>
      </p:pic>
      <p:sp>
        <p:nvSpPr>
          <p:cNvPr id="37" name="직사각형 36"/>
          <p:cNvSpPr/>
          <p:nvPr/>
        </p:nvSpPr>
        <p:spPr>
          <a:xfrm>
            <a:off x="0" y="6347151"/>
            <a:ext cx="12192000" cy="52078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/>
          <p:cNvGrpSpPr/>
          <p:nvPr/>
        </p:nvGrpSpPr>
        <p:grpSpPr>
          <a:xfrm>
            <a:off x="-128" y="1006306"/>
            <a:ext cx="12192127" cy="5314717"/>
            <a:chOff x="2048063" y="226956"/>
            <a:chExt cx="16104220" cy="3697766"/>
          </a:xfrm>
        </p:grpSpPr>
        <p:sp>
          <p:nvSpPr>
            <p:cNvPr id="31" name="TextBox 30"/>
            <p:cNvSpPr txBox="1"/>
            <p:nvPr/>
          </p:nvSpPr>
          <p:spPr>
            <a:xfrm>
              <a:off x="2048230" y="1805981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en-US" sz="2400" dirty="0">
                <a:solidFill>
                  <a:schemeClr val="accent6">
                    <a:lumMod val="50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</p:txBody>
        </p:sp>
        <p:sp>
          <p:nvSpPr>
            <p:cNvPr id="33" name="순서도: 대체 처리 32"/>
            <p:cNvSpPr/>
            <p:nvPr/>
          </p:nvSpPr>
          <p:spPr>
            <a:xfrm>
              <a:off x="2048063" y="226956"/>
              <a:ext cx="16104220" cy="3697766"/>
            </a:xfrm>
            <a:prstGeom prst="flowChartAlternateProcess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175935" y="2747226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altLang="ko-KR" sz="1600" dirty="0">
                <a:solidFill>
                  <a:schemeClr val="accent1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254414" y="187702"/>
            <a:ext cx="3885324" cy="1041791"/>
            <a:chOff x="254414" y="187702"/>
            <a:chExt cx="3885324" cy="1041791"/>
          </a:xfrm>
        </p:grpSpPr>
        <p:sp>
          <p:nvSpPr>
            <p:cNvPr id="38" name="TextBox 37"/>
            <p:cNvSpPr txBox="1"/>
            <p:nvPr/>
          </p:nvSpPr>
          <p:spPr>
            <a:xfrm>
              <a:off x="760153" y="333577"/>
              <a:ext cx="33795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Unanswered Questions</a:t>
              </a:r>
              <a:endParaRPr lang="ko-KR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09848" y="693881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ko-KR" altLang="en-US" sz="1600" dirty="0">
                <a:solidFill>
                  <a:schemeClr val="accent1">
                    <a:lumMod val="75000"/>
                  </a:schemeClr>
                </a:solidFill>
                <a:latin typeface="배달의민족 주아" panose="02020603020101020101" pitchFamily="18" charset="-127"/>
                <a:ea typeface="배달의민족 주아" panose="02020603020101020101" pitchFamily="18" charset="-127"/>
              </a:endParaRPr>
            </a:p>
          </p:txBody>
        </p:sp>
        <p:grpSp>
          <p:nvGrpSpPr>
            <p:cNvPr id="17" name="그룹 16"/>
            <p:cNvGrpSpPr/>
            <p:nvPr/>
          </p:nvGrpSpPr>
          <p:grpSpPr>
            <a:xfrm>
              <a:off x="254414" y="187702"/>
              <a:ext cx="699709" cy="1041791"/>
              <a:chOff x="2111254" y="1568714"/>
              <a:chExt cx="699709" cy="1041791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2137381" y="1594842"/>
                <a:ext cx="673582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6000" b="1" spc="300" dirty="0">
                    <a:solidFill>
                      <a:schemeClr val="bg1"/>
                    </a:solidFill>
                    <a:latin typeface="배달의민족 주아" panose="02020603020101020101" pitchFamily="18" charset="-127"/>
                    <a:ea typeface="배달의민족 주아" panose="02020603020101020101" pitchFamily="18" charset="-127"/>
                  </a:rPr>
                  <a:t>2</a:t>
                </a:r>
                <a:endParaRPr lang="ko-KR" altLang="en-US" sz="6000" b="1" spc="300" dirty="0">
                  <a:solidFill>
                    <a:schemeClr val="bg1"/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111254" y="1568714"/>
                <a:ext cx="673582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6000" b="1" spc="300" dirty="0">
                    <a:solidFill>
                      <a:schemeClr val="accent6">
                        <a:lumMod val="50000"/>
                      </a:schemeClr>
                    </a:solidFill>
                    <a:latin typeface="배달의민족 주아" panose="02020603020101020101" pitchFamily="18" charset="-127"/>
                    <a:ea typeface="배달의민족 주아" panose="02020603020101020101" pitchFamily="18" charset="-127"/>
                  </a:rPr>
                  <a:t>2</a:t>
                </a:r>
                <a:endParaRPr lang="ko-KR" altLang="en-US" sz="6000" b="1" spc="300" dirty="0">
                  <a:solidFill>
                    <a:schemeClr val="accent6">
                      <a:lumMod val="50000"/>
                    </a:schemeClr>
                  </a:solidFill>
                  <a:latin typeface="배달의민족 주아" panose="02020603020101020101" pitchFamily="18" charset="-127"/>
                  <a:ea typeface="배달의민족 주아" panose="02020603020101020101" pitchFamily="18" charset="-127"/>
                </a:endParaRPr>
              </a:p>
            </p:txBody>
          </p:sp>
        </p:grpSp>
      </p:grpSp>
      <p:sp>
        <p:nvSpPr>
          <p:cNvPr id="7" name="직사각형 6"/>
          <p:cNvSpPr/>
          <p:nvPr/>
        </p:nvSpPr>
        <p:spPr>
          <a:xfrm>
            <a:off x="480192" y="1246912"/>
            <a:ext cx="106089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Why would our brains be biologically prepared to help others? 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왜 우리의 뇌는 생물학적으로 타인을 도와주고자 하는가</a:t>
            </a:r>
            <a:r>
              <a:rPr lang="en-US" altLang="ko-KR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What benefit does it have for each of us and for human beings as a whole?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각각의 개인과  인류 전체에게 무슨 득이 있는가</a:t>
            </a:r>
            <a:r>
              <a:rPr lang="en-US" altLang="ko-KR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One popular scientific theory suggests that being natural helpers improves our chances of survival.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한 저명한 과학 이론은 선천적으로 타인을 돕는 이는 생존 가능성이 증가한다고 제시한다</a:t>
            </a:r>
            <a:r>
              <a:rPr lang="en-US" altLang="ko-KR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Humans are social creatures, dependent on family, friends, governments, and strangers.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사회적 동물로서 인간은 가족</a:t>
            </a:r>
            <a:r>
              <a:rPr lang="en-US" altLang="ko-KR" dirty="0"/>
              <a:t>, </a:t>
            </a:r>
            <a:r>
              <a:rPr lang="ko-KR" altLang="en-US" dirty="0"/>
              <a:t>친구</a:t>
            </a:r>
            <a:r>
              <a:rPr lang="en-US" altLang="ko-KR" dirty="0"/>
              <a:t>, </a:t>
            </a:r>
            <a:r>
              <a:rPr lang="ko-KR" altLang="en-US" dirty="0"/>
              <a:t>정부 그리고 낯선 이에게 의존적이다</a:t>
            </a:r>
            <a:r>
              <a:rPr lang="en-US" altLang="ko-KR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Babies need food to survive, but they also need someone there to feed them. 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아기들은 생존을 위해 음식을 필요로 하고 또한 그것을 먹여줄 사람을 필요로 한다</a:t>
            </a:r>
            <a:r>
              <a:rPr lang="en-US" altLang="ko-KR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Larger social groups also rely on our help, such as when we pay taxes or donate money to charities.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거대한 사회 조직 또한 우리가 세금을 내거나 자선 단체에 기부하는 식의 우리의 도움에 의존한다</a:t>
            </a:r>
            <a:r>
              <a:rPr lang="en-US" altLang="ko-KR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/>
              <a:t>Without a “helping brain,” humans would have a much harder time trying to survive.  </a:t>
            </a:r>
          </a:p>
          <a:p>
            <a:r>
              <a:rPr lang="en-US" altLang="ko-KR" dirty="0"/>
              <a:t>- “</a:t>
            </a:r>
            <a:r>
              <a:rPr lang="ko-KR" altLang="en-US" dirty="0"/>
              <a:t>이타적 뇌</a:t>
            </a:r>
            <a:r>
              <a:rPr lang="en-US" altLang="ko-KR" dirty="0"/>
              <a:t>” </a:t>
            </a:r>
            <a:r>
              <a:rPr lang="ko-KR" altLang="en-US" dirty="0"/>
              <a:t>없이  인간은 생존이 더 어려워질 것이다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19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494" y="1783831"/>
            <a:ext cx="5015011" cy="329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5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사용자 지정 3">
      <a:dk1>
        <a:sysClr val="windowText" lastClr="000000"/>
      </a:dk1>
      <a:lt1>
        <a:srgbClr val="FFFFFF"/>
      </a:lt1>
      <a:dk2>
        <a:srgbClr val="1F3864"/>
      </a:dk2>
      <a:lt2>
        <a:srgbClr val="E7E6E6"/>
      </a:lt2>
      <a:accent1>
        <a:srgbClr val="757070"/>
      </a:accent1>
      <a:accent2>
        <a:srgbClr val="FEE599"/>
      </a:accent2>
      <a:accent3>
        <a:srgbClr val="FFF2CC"/>
      </a:accent3>
      <a:accent4>
        <a:srgbClr val="FFC000"/>
      </a:accent4>
      <a:accent5>
        <a:srgbClr val="F1D503"/>
      </a:accent5>
      <a:accent6>
        <a:srgbClr val="9CC3E5"/>
      </a:accent6>
      <a:hlink>
        <a:srgbClr val="85C0FB"/>
      </a:hlink>
      <a:folHlink>
        <a:srgbClr val="A5A5A5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325</Words>
  <Application>Microsoft Office PowerPoint</Application>
  <PresentationFormat>와이드스크린</PresentationFormat>
  <Paragraphs>32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Bahnschrift</vt:lpstr>
      <vt:lpstr>HY견고딕</vt:lpstr>
      <vt:lpstr>맑은 고딕</vt:lpstr>
      <vt:lpstr>배달의민족 주아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이수민</dc:creator>
  <cp:lastModifiedBy>user</cp:lastModifiedBy>
  <cp:revision>38</cp:revision>
  <dcterms:created xsi:type="dcterms:W3CDTF">2017-08-12T04:29:37Z</dcterms:created>
  <dcterms:modified xsi:type="dcterms:W3CDTF">2018-10-13T05:47:40Z</dcterms:modified>
</cp:coreProperties>
</file>