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홍 성주" initials="홍성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14" y="10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commentAuthors" Target="commentAuthors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6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7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1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2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1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82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0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4F9C124-8B11-4048-9B68-74E6B3A7EBC3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7DC8-81D7-4E0B-B264-C3FAD0A486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55135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갤러리">
    <p:bg>
      <p:bgPr shadeToTitle="0">
        <a:gradFill flip="xy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lin ang="2700000" scaled="1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94F9C124-8B11-4048-9B68-74E6B3A7EBC3}" type="datetime1">
              <a:rPr lang="ko-KR" altLang="en-US"/>
              <a:pPr lvl="0">
                <a:defRPr/>
              </a:pPr>
              <a:t>2018-06-08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fld id="{B64E7DC8-81D7-4E0B-B264-C3FAD0A486A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9.png"  /><Relationship Id="rId4" Type="http://schemas.openxmlformats.org/officeDocument/2006/relationships/image" Target="../media/image10.jpeg"  /><Relationship Id="rId5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hyperlink" Target="https://movie.naver.com/movie/bi/mi/mediaView.nhn?code=52802&amp;amp;mid=12199#tab" TargetMode="External" /><Relationship Id="rId4" Type="http://schemas.openxmlformats.org/officeDocument/2006/relationships/image" Target="../media/image9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12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13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14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.png"  /><Relationship Id="rId11" Type="http://schemas.openxmlformats.org/officeDocument/2006/relationships/image" Target="../media/image4.png"  /><Relationship Id="rId2" Type="http://schemas.openxmlformats.org/officeDocument/2006/relationships/image" Target="../media/image7.png"  /><Relationship Id="rId3" Type="http://schemas.openxmlformats.org/officeDocument/2006/relationships/image" Target="../media/image15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Relationship Id="rId6" Type="http://schemas.openxmlformats.org/officeDocument/2006/relationships/image" Target="../media/image4.png"  /><Relationship Id="rId7" Type="http://schemas.openxmlformats.org/officeDocument/2006/relationships/image" Target="../media/image4.png"  /><Relationship Id="rId8" Type="http://schemas.openxmlformats.org/officeDocument/2006/relationships/image" Target="../media/image4.png"  /><Relationship Id="rId9" Type="http://schemas.openxmlformats.org/officeDocument/2006/relationships/image" Target="../media/image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Relationship Id="rId3" Type="http://schemas.openxmlformats.org/officeDocument/2006/relationships/hyperlink" Target="https://uk.wikipedia.org/wiki/%D0%9F%D0%B0%D1%82%D1%80%D0%B8%D0%BA_%D0%97%D1%8E%D1%81%D0%BA%D1%96%D0%BD%D0%B4" TargetMode="Externa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600"/>
              <a:t>파트릭 쥐스킨트 </a:t>
            </a:r>
            <a:r>
              <a:rPr lang="en-US" altLang="ko-KR" sz="3600"/>
              <a:t>『</a:t>
            </a:r>
            <a:r>
              <a:rPr lang="ko-KR" altLang="en-US" sz="3600"/>
              <a:t>향수</a:t>
            </a:r>
            <a:r>
              <a:rPr lang="en-US" altLang="ko-KR" sz="3600"/>
              <a:t>』</a:t>
            </a:r>
            <a:endParaRPr lang="ko-KR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14330" t="8030" r="15010" b="14780"/>
          <a:stretch>
            <a:fillRect/>
          </a:stretch>
        </p:blipFill>
        <p:spPr>
          <a:xfrm>
            <a:off x="1143000" y="980729"/>
            <a:ext cx="9906000" cy="5876900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 rot="0">
            <a:off x="4249630" y="211500"/>
            <a:ext cx="3692739" cy="625702"/>
            <a:chOff x="1372663" y="1453625"/>
            <a:chExt cx="3692739" cy="625702"/>
          </a:xfrm>
        </p:grpSpPr>
        <p:sp>
          <p:nvSpPr>
            <p:cNvPr id="16" name="제목 5"/>
            <p:cNvSpPr txBox="1"/>
            <p:nvPr/>
          </p:nvSpPr>
          <p:spPr>
            <a:xfrm>
              <a:off x="1372663" y="1453625"/>
              <a:ext cx="3600533" cy="561314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1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교시</a:t>
              </a: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 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작가 소개</a:t>
              </a:r>
              <a:endParaRPr lang="ko-KR" altLang="en-US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3" name="이중 물결 2"/>
            <p:cNvSpPr/>
            <p:nvPr/>
          </p:nvSpPr>
          <p:spPr>
            <a:xfrm>
              <a:off x="1375460" y="2044977"/>
              <a:ext cx="3689942" cy="3435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>
          <a:xfrm>
            <a:off x="1143000" y="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굴림"/>
              <a:ea typeface="굴림"/>
              <a:cs typeface="굴림"/>
            </a:endParaRPr>
          </a:p>
        </p:txBody>
      </p:sp>
      <p:sp>
        <p:nvSpPr>
          <p:cNvPr id="23" name="제목 5"/>
          <p:cNvSpPr txBox="1"/>
          <p:nvPr/>
        </p:nvSpPr>
        <p:spPr>
          <a:xfrm>
            <a:off x="6456040" y="1700808"/>
            <a:ext cx="3744416" cy="396044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  <a:lumOff val="5000"/>
              <a:alpha val="30000"/>
            </a:schemeClr>
          </a:solidFill>
        </p:spPr>
        <p:txBody>
          <a:bodyPr vert="horz" lIns="107287" tIns="53643" rIns="107287" bIns="53643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spcBef>
                <a:spcPts val="500"/>
              </a:spcBef>
              <a:defRPr/>
            </a:pP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작가 </a:t>
            </a:r>
            <a:r>
              <a: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:</a:t>
            </a: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한강</a:t>
            </a:r>
            <a:endParaRPr lang="ko-KR" altLang="en-US" sz="1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spcBef>
                <a:spcPts val="500"/>
              </a:spcBef>
              <a:defRPr/>
            </a:pPr>
            <a:endParaRPr lang="ko-KR" altLang="en-US" sz="1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spcBef>
                <a:spcPts val="500"/>
              </a:spcBef>
              <a:defRPr/>
            </a:pP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출생 </a:t>
            </a:r>
            <a:r>
              <a: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:</a:t>
            </a: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</a:t>
            </a:r>
            <a:r>
              <a: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1970.11.27</a:t>
            </a:r>
            <a:endParaRPr lang="en-US" altLang="ko-KR" sz="1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spcBef>
                <a:spcPts val="500"/>
              </a:spcBef>
              <a:defRPr/>
            </a:pPr>
            <a:endParaRPr lang="en-US" altLang="ko-KR" sz="1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spcBef>
                <a:spcPts val="500"/>
              </a:spcBef>
              <a:defRPr/>
            </a:pP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등단 </a:t>
            </a:r>
            <a:r>
              <a: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:</a:t>
            </a: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</a:t>
            </a:r>
            <a:r>
              <a: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1994</a:t>
            </a: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서울신문 『붉은 닻』</a:t>
            </a:r>
            <a:endParaRPr lang="ko-KR" altLang="en-US" sz="1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spcBef>
                <a:spcPts val="500"/>
              </a:spcBef>
              <a:defRPr/>
            </a:pPr>
            <a:endParaRPr lang="ko-KR" altLang="en-US" sz="1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spcBef>
                <a:spcPts val="500"/>
              </a:spcBef>
              <a:defRPr/>
            </a:pP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학력 </a:t>
            </a:r>
            <a:r>
              <a: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:</a:t>
            </a: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연세대학교 국문과 박사</a:t>
            </a:r>
            <a:endParaRPr lang="ko-KR" altLang="en-US" sz="1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spcBef>
                <a:spcPts val="500"/>
              </a:spcBef>
              <a:defRPr/>
            </a:pPr>
            <a:endParaRPr lang="ko-KR" altLang="en-US" sz="1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spcBef>
                <a:spcPts val="500"/>
              </a:spcBef>
              <a:defRPr/>
            </a:pP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특이점 </a:t>
            </a:r>
            <a:r>
              <a: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:</a:t>
            </a: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한국 최초 </a:t>
            </a:r>
            <a:r>
              <a: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*</a:t>
            </a:r>
            <a:r>
              <a:rPr lang="ko-KR" altLang="en-US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맨부커상 수상</a:t>
            </a:r>
            <a:endParaRPr lang="ko-KR" altLang="en-US" sz="1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pic>
        <p:nvPicPr>
          <p:cNvPr id="410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79576" y="1638445"/>
            <a:ext cx="2843807" cy="4022802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14330" t="8030" r="15010" b="14780"/>
          <a:stretch>
            <a:fillRect/>
          </a:stretch>
        </p:blipFill>
        <p:spPr>
          <a:xfrm>
            <a:off x="1143000" y="980729"/>
            <a:ext cx="9906000" cy="5876900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 rot="0">
            <a:off x="4249630" y="211500"/>
            <a:ext cx="3692739" cy="4297620"/>
            <a:chOff x="1372663" y="1453625"/>
            <a:chExt cx="3692739" cy="4297620"/>
          </a:xfrm>
        </p:grpSpPr>
        <p:sp>
          <p:nvSpPr>
            <p:cNvPr id="16" name="제목 5"/>
            <p:cNvSpPr txBox="1"/>
            <p:nvPr/>
          </p:nvSpPr>
          <p:spPr>
            <a:xfrm>
              <a:off x="1372663" y="1453625"/>
              <a:ext cx="3600533" cy="561314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1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교시</a:t>
              </a: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작가 소개</a:t>
              </a:r>
              <a:endParaRPr lang="ko-KR" altLang="en-US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3" name="이중 물결 2"/>
            <p:cNvSpPr/>
            <p:nvPr/>
          </p:nvSpPr>
          <p:spPr>
            <a:xfrm>
              <a:off x="1375460" y="2044977"/>
              <a:ext cx="3689942" cy="3435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130" name="제목 5"/>
            <p:cNvSpPr txBox="1"/>
            <p:nvPr/>
          </p:nvSpPr>
          <p:spPr>
            <a:xfrm>
              <a:off x="1418766" y="5189931"/>
              <a:ext cx="3600533" cy="561314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endParaRPr lang="ko-KR" altLang="en-US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>
          <a:xfrm>
            <a:off x="1143000" y="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굴림"/>
              <a:ea typeface="굴림"/>
              <a:cs typeface="굴림"/>
            </a:endParaRPr>
          </a:p>
        </p:txBody>
      </p:sp>
      <p:sp>
        <p:nvSpPr>
          <p:cNvPr id="22" name="제목 5"/>
          <p:cNvSpPr txBox="1"/>
          <p:nvPr/>
        </p:nvSpPr>
        <p:spPr>
          <a:xfrm>
            <a:off x="4439956" y="2571383"/>
            <a:ext cx="3551112" cy="528057"/>
          </a:xfrm>
          <a:prstGeom prst="rect">
            <a:avLst/>
          </a:prstGeom>
          <a:ln w="38100">
            <a:noFill/>
          </a:ln>
        </p:spPr>
        <p:txBody>
          <a:bodyPr vert="horz" lIns="107287" tIns="53643" rIns="107287" bIns="53643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>
              <a:spcBef>
                <a:spcPts val="500"/>
              </a:spcBef>
              <a:defRPr/>
            </a:pPr>
            <a:r>
              <a:rPr lang="ko-KR" altLang="en-US" sz="240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atin typeface="나눔바른펜"/>
                <a:ea typeface="나눔바른펜"/>
              </a:rPr>
              <a:t>영국 최고 권위의 문학상</a:t>
            </a:r>
            <a:endParaRPr lang="ko-KR" altLang="en-US" sz="2400"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atin typeface="나눔바른펜"/>
              <a:ea typeface="나눔바른펜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575720" y="1958861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  <a:cs typeface="+mj-cs"/>
              </a:rPr>
              <a:t>맨부커상이란</a:t>
            </a:r>
            <a:r>
              <a:rPr lang="en-US" altLang="ko-KR" sz="2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  <a:cs typeface="+mj-cs"/>
              </a:rPr>
              <a:t>?</a:t>
            </a:r>
            <a:endParaRPr lang="en-US" altLang="ko-KR" sz="20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  <a:cs typeface="+mj-cs"/>
            </a:endParaRPr>
          </a:p>
        </p:txBody>
      </p:sp>
      <p:sp>
        <p:nvSpPr>
          <p:cNvPr id="6" name="액자 5"/>
          <p:cNvSpPr/>
          <p:nvPr/>
        </p:nvSpPr>
        <p:spPr>
          <a:xfrm>
            <a:off x="3647728" y="1822846"/>
            <a:ext cx="4968552" cy="674957"/>
          </a:xfrm>
          <a:prstGeom prst="frame">
            <a:avLst>
              <a:gd name="adj1" fmla="val 125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126" name="Picture 6" descr="C:\Users\madeit-top1\Documents\PPT\[35] Angrymomo_blackboard\220px-Mouse-cursor-hand-pointer.svg.png"/>
          <p:cNvPicPr>
            <a:picLocks noChangeAspect="1" noChangeArrowheads="1"/>
          </p:cNvPicPr>
          <p:nvPr/>
        </p:nvPicPr>
        <p:blipFill rotWithShape="1">
          <a:blip r:embed="rId3"/>
          <a:srcRect l="44490"/>
          <a:stretch>
            <a:fillRect/>
          </a:stretch>
        </p:blipFill>
        <p:spPr>
          <a:xfrm>
            <a:off x="8086385" y="2047079"/>
            <a:ext cx="764907" cy="10333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3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855640" y="3158455"/>
            <a:ext cx="6400800" cy="2790825"/>
          </a:xfrm>
          <a:prstGeom prst="rect">
            <a:avLst/>
          </a:prstGeom>
        </p:spPr>
      </p:pic>
      <p:pic>
        <p:nvPicPr>
          <p:cNvPr id="5134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303443" y="1645261"/>
            <a:ext cx="7585112" cy="4376026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14330" t="8030" r="15010" b="14780"/>
          <a:stretch>
            <a:fillRect/>
          </a:stretch>
        </p:blipFill>
        <p:spPr>
          <a:xfrm>
            <a:off x="1143000" y="980729"/>
            <a:ext cx="9906000" cy="5876900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 rot="0">
            <a:off x="4249630" y="211500"/>
            <a:ext cx="3692739" cy="625702"/>
            <a:chOff x="1372663" y="1453625"/>
            <a:chExt cx="3692739" cy="625702"/>
          </a:xfrm>
        </p:grpSpPr>
        <p:sp>
          <p:nvSpPr>
            <p:cNvPr id="16" name="제목 5"/>
            <p:cNvSpPr txBox="1"/>
            <p:nvPr/>
          </p:nvSpPr>
          <p:spPr>
            <a:xfrm>
              <a:off x="1372663" y="1453625"/>
              <a:ext cx="3600533" cy="561314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2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교시</a:t>
              </a: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 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줄거리</a:t>
              </a:r>
              <a:endParaRPr lang="ko-KR" altLang="en-US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3" name="이중 물결 2"/>
            <p:cNvSpPr/>
            <p:nvPr/>
          </p:nvSpPr>
          <p:spPr>
            <a:xfrm>
              <a:off x="1375460" y="2044977"/>
              <a:ext cx="3689942" cy="3435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>
          <a:xfrm>
            <a:off x="1143000" y="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굴림"/>
              <a:ea typeface="굴림"/>
              <a:cs typeface="굴림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431704" y="1958861"/>
            <a:ext cx="4953000" cy="6967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  <a:cs typeface="+mj-cs"/>
                <a:hlinkClick r:id="rId3"/>
              </a:rPr>
              <a:t>https://movie.naver.com/movie/bi/mi/mediaView.nhn?code=52802&amp;mid=12199#tab</a:t>
            </a:r>
            <a:endParaRPr lang="en-US" altLang="ko-KR" sz="20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  <a:cs typeface="+mj-cs"/>
            </a:endParaRPr>
          </a:p>
        </p:txBody>
      </p:sp>
      <p:sp>
        <p:nvSpPr>
          <p:cNvPr id="6" name="액자 5"/>
          <p:cNvSpPr/>
          <p:nvPr/>
        </p:nvSpPr>
        <p:spPr>
          <a:xfrm>
            <a:off x="3143672" y="1916832"/>
            <a:ext cx="5605772" cy="761520"/>
          </a:xfrm>
          <a:prstGeom prst="frame">
            <a:avLst>
              <a:gd name="adj1" fmla="val 125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126" name="Picture 6" descr="C:\Users\madeit-top1\Documents\PPT\[35] Angrymomo_blackboard\220px-Mouse-cursor-hand-pointer.svg.png"/>
          <p:cNvPicPr>
            <a:picLocks noChangeAspect="1" noChangeArrowheads="1"/>
          </p:cNvPicPr>
          <p:nvPr/>
        </p:nvPicPr>
        <p:blipFill rotWithShape="1">
          <a:blip r:embed="rId4"/>
          <a:srcRect l="44490"/>
          <a:stretch>
            <a:fillRect/>
          </a:stretch>
        </p:blipFill>
        <p:spPr>
          <a:xfrm>
            <a:off x="8257329" y="2141065"/>
            <a:ext cx="863006" cy="11658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37" name="제목 5"/>
          <p:cNvSpPr txBox="1"/>
          <p:nvPr/>
        </p:nvSpPr>
        <p:spPr>
          <a:xfrm>
            <a:off x="3935760" y="3302972"/>
            <a:ext cx="3600533" cy="2214260"/>
          </a:xfrm>
          <a:prstGeom prst="rect">
            <a:avLst/>
          </a:prstGeom>
        </p:spPr>
        <p:txBody>
          <a:bodyPr vert="horz" lIns="107287" tIns="53643" rIns="107287" bIns="53643" anchor="t">
            <a:noAutofit/>
          </a:bodyPr>
          <a:lstStyle/>
          <a:p>
            <a:pPr algn="l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ko-KR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1.</a:t>
            </a:r>
            <a:r>
              <a:rPr lang="ko-KR" altLang="en-US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</a:t>
            </a:r>
            <a:r>
              <a:rPr lang="ko-KR" altLang="en-US" sz="28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채식주의자</a:t>
            </a:r>
            <a:endParaRPr lang="ko-KR" altLang="en-US" sz="2800" spc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ko-KR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2.</a:t>
            </a:r>
            <a:r>
              <a:rPr lang="ko-KR" altLang="en-US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</a:t>
            </a:r>
            <a:r>
              <a:rPr lang="ko-KR" altLang="en-US" sz="28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몽고반점</a:t>
            </a:r>
            <a:r>
              <a:rPr lang="ko-KR" altLang="en-US" sz="32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</a:t>
            </a:r>
            <a:endParaRPr lang="ko-KR" altLang="en-US" sz="3200" spc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ko-KR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3.</a:t>
            </a:r>
            <a:r>
              <a:rPr lang="ko-KR" altLang="en-US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</a:t>
            </a:r>
            <a:r>
              <a:rPr lang="ko-KR" altLang="en-US" sz="28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나무 불꽃</a:t>
            </a:r>
            <a:endParaRPr lang="ko-KR" altLang="en-US" sz="2800" spc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sp>
        <p:nvSpPr>
          <p:cNvPr id="5138" name="이중 물결 2"/>
          <p:cNvSpPr/>
          <p:nvPr/>
        </p:nvSpPr>
        <p:spPr>
          <a:xfrm>
            <a:off x="3935760" y="3106618"/>
            <a:ext cx="3689942" cy="3435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14330" t="8030" r="15010" b="14780"/>
          <a:stretch>
            <a:fillRect/>
          </a:stretch>
        </p:blipFill>
        <p:spPr>
          <a:xfrm>
            <a:off x="1143000" y="981100"/>
            <a:ext cx="9906000" cy="5876900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 rot="0">
            <a:off x="4249630" y="211500"/>
            <a:ext cx="3692739" cy="625702"/>
            <a:chOff x="1372663" y="1453625"/>
            <a:chExt cx="3692739" cy="625702"/>
          </a:xfrm>
        </p:grpSpPr>
        <p:sp>
          <p:nvSpPr>
            <p:cNvPr id="16" name="제목 5"/>
            <p:cNvSpPr txBox="1"/>
            <p:nvPr/>
          </p:nvSpPr>
          <p:spPr>
            <a:xfrm>
              <a:off x="1372663" y="1453625"/>
              <a:ext cx="3600533" cy="561314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2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교시</a:t>
              </a: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줄거리</a:t>
              </a:r>
              <a:endParaRPr lang="ko-KR" altLang="en-US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3" name="이중 물결 2"/>
            <p:cNvSpPr/>
            <p:nvPr/>
          </p:nvSpPr>
          <p:spPr>
            <a:xfrm>
              <a:off x="1375460" y="2044977"/>
              <a:ext cx="3689942" cy="3435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>
          <a:xfrm>
            <a:off x="1143000" y="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굴림"/>
              <a:ea typeface="굴림"/>
              <a:cs typeface="굴림"/>
            </a:endParaRPr>
          </a:p>
        </p:txBody>
      </p:sp>
      <p:sp>
        <p:nvSpPr>
          <p:cNvPr id="20" name="제목 5"/>
          <p:cNvSpPr txBox="1"/>
          <p:nvPr/>
        </p:nvSpPr>
        <p:spPr>
          <a:xfrm>
            <a:off x="1847528" y="1844824"/>
            <a:ext cx="8368551" cy="949981"/>
          </a:xfrm>
          <a:prstGeom prst="rect">
            <a:avLst/>
          </a:prstGeom>
        </p:spPr>
        <p:txBody>
          <a:bodyPr vert="horz" lIns="107287" tIns="53643" rIns="107287" bIns="53643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>
              <a:spcBef>
                <a:spcPts val="500"/>
              </a:spcBef>
              <a:defRPr/>
            </a:pPr>
            <a:r>
              <a:rPr lang="en-US" altLang="ko-KR" sz="4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1.</a:t>
            </a:r>
            <a:r>
              <a:rPr lang="ko-KR" altLang="en-US" sz="4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채식주의자</a:t>
            </a:r>
            <a:endParaRPr lang="ko-KR" altLang="en-US" sz="4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grpSp>
        <p:nvGrpSpPr>
          <p:cNvPr id="14" name="그룹 13"/>
          <p:cNvGrpSpPr/>
          <p:nvPr/>
        </p:nvGrpSpPr>
        <p:grpSpPr>
          <a:xfrm rot="0">
            <a:off x="2516598" y="3129866"/>
            <a:ext cx="7011026" cy="1700410"/>
            <a:chOff x="913027" y="2109477"/>
            <a:chExt cx="7011026" cy="1700410"/>
          </a:xfrm>
        </p:grpSpPr>
        <p:sp>
          <p:nvSpPr>
            <p:cNvPr id="23" name="제목 5"/>
            <p:cNvSpPr txBox="1"/>
            <p:nvPr/>
          </p:nvSpPr>
          <p:spPr>
            <a:xfrm>
              <a:off x="3673858" y="2276872"/>
              <a:ext cx="4202947" cy="720080"/>
            </a:xfrm>
            <a:prstGeom prst="rect">
              <a:avLst/>
            </a:prstGeom>
            <a:ln w="38100">
              <a:noFill/>
            </a:ln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 algn="l">
                <a:spcBef>
                  <a:spcPts val="500"/>
                </a:spcBef>
                <a:defRPr/>
              </a:pPr>
              <a:r>
                <a:rPr lang="ko-KR" altLang="en-US" sz="400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atin typeface="나눔바른펜"/>
                  <a:ea typeface="나눔바른펜"/>
                </a:rPr>
                <a:t>고기에 대한 혐오</a:t>
              </a:r>
              <a:endParaRPr lang="ko-KR" altLang="en-US" sz="400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24" name="제목 5"/>
            <p:cNvSpPr txBox="1"/>
            <p:nvPr/>
          </p:nvSpPr>
          <p:spPr>
            <a:xfrm>
              <a:off x="3772349" y="3023559"/>
              <a:ext cx="4151704" cy="786328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:</a:t>
              </a:r>
              <a:r>
                <a:rPr lang="ko-KR" altLang="en-US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주인공 영혜는 시뻘건 피가 뚝뚝 떨어지는 고깃덩어리로 가득한 곳에서 자신이 고기를 주워 먹고 있는 악몽을 꾸게 됨</a:t>
              </a: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</a:t>
              </a:r>
              <a:endPara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 rot="0">
              <a:off x="913027" y="2142045"/>
              <a:ext cx="437724" cy="374196"/>
              <a:chOff x="857623" y="1978915"/>
              <a:chExt cx="614849" cy="525614"/>
            </a:xfrm>
          </p:grpSpPr>
          <p:sp>
            <p:nvSpPr>
              <p:cNvPr id="28" name="이중 물결 27"/>
              <p:cNvSpPr/>
              <p:nvPr/>
            </p:nvSpPr>
            <p:spPr>
              <a:xfrm rot="2958164">
                <a:off x="1007266" y="2176436"/>
                <a:ext cx="326889" cy="63869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0" name="이중 물결 29"/>
              <p:cNvSpPr/>
              <p:nvPr/>
            </p:nvSpPr>
            <p:spPr>
              <a:xfrm rot="702566">
                <a:off x="857623" y="2446490"/>
                <a:ext cx="326889" cy="5804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1" name="이중 물결 30"/>
              <p:cNvSpPr/>
              <p:nvPr/>
            </p:nvSpPr>
            <p:spPr>
              <a:xfrm rot="4883348">
                <a:off x="1279920" y="2113252"/>
                <a:ext cx="326889" cy="58216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 rot="5045115">
              <a:off x="7194866" y="2137912"/>
              <a:ext cx="391847" cy="334977"/>
              <a:chOff x="857623" y="1978915"/>
              <a:chExt cx="614849" cy="525614"/>
            </a:xfrm>
          </p:grpSpPr>
          <p:sp>
            <p:nvSpPr>
              <p:cNvPr id="33" name="이중 물결 32"/>
              <p:cNvSpPr/>
              <p:nvPr/>
            </p:nvSpPr>
            <p:spPr>
              <a:xfrm rot="2958164">
                <a:off x="1007266" y="2176436"/>
                <a:ext cx="326889" cy="63869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4" name="이중 물결 33"/>
              <p:cNvSpPr/>
              <p:nvPr/>
            </p:nvSpPr>
            <p:spPr>
              <a:xfrm rot="702566">
                <a:off x="857623" y="2446490"/>
                <a:ext cx="326889" cy="5804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5" name="이중 물결 34"/>
              <p:cNvSpPr/>
              <p:nvPr/>
            </p:nvSpPr>
            <p:spPr>
              <a:xfrm rot="4883348">
                <a:off x="1279920" y="2113252"/>
                <a:ext cx="326889" cy="58216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</p:grpSp>
      <p:pic>
        <p:nvPicPr>
          <p:cNvPr id="614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26648" y="3068960"/>
            <a:ext cx="2358007" cy="2515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14330" t="8030" r="15010" b="14780"/>
          <a:stretch>
            <a:fillRect/>
          </a:stretch>
        </p:blipFill>
        <p:spPr>
          <a:xfrm>
            <a:off x="1143000" y="981100"/>
            <a:ext cx="9906000" cy="5876900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 rot="0">
            <a:off x="4249630" y="211500"/>
            <a:ext cx="3692739" cy="625702"/>
            <a:chOff x="1372663" y="1453625"/>
            <a:chExt cx="3692739" cy="625702"/>
          </a:xfrm>
        </p:grpSpPr>
        <p:sp>
          <p:nvSpPr>
            <p:cNvPr id="16" name="제목 5"/>
            <p:cNvSpPr txBox="1"/>
            <p:nvPr/>
          </p:nvSpPr>
          <p:spPr>
            <a:xfrm>
              <a:off x="1372663" y="1453625"/>
              <a:ext cx="3600533" cy="561314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2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교시</a:t>
              </a: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줄거리</a:t>
              </a:r>
              <a:endParaRPr lang="ko-KR" altLang="en-US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3" name="이중 물결 2"/>
            <p:cNvSpPr/>
            <p:nvPr/>
          </p:nvSpPr>
          <p:spPr>
            <a:xfrm>
              <a:off x="1375460" y="2044977"/>
              <a:ext cx="3689942" cy="3435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>
          <a:xfrm>
            <a:off x="1143000" y="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굴림"/>
              <a:ea typeface="굴림"/>
              <a:cs typeface="굴림"/>
            </a:endParaRPr>
          </a:p>
        </p:txBody>
      </p:sp>
      <p:sp>
        <p:nvSpPr>
          <p:cNvPr id="20" name="제목 5"/>
          <p:cNvSpPr txBox="1"/>
          <p:nvPr/>
        </p:nvSpPr>
        <p:spPr>
          <a:xfrm>
            <a:off x="1847528" y="1844824"/>
            <a:ext cx="8368551" cy="949981"/>
          </a:xfrm>
          <a:prstGeom prst="rect">
            <a:avLst/>
          </a:prstGeom>
        </p:spPr>
        <p:txBody>
          <a:bodyPr vert="horz" lIns="107287" tIns="53643" rIns="107287" bIns="53643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>
              <a:spcBef>
                <a:spcPts val="500"/>
              </a:spcBef>
              <a:defRPr/>
            </a:pPr>
            <a:r>
              <a:rPr lang="en-US" altLang="ko-KR" sz="4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2.</a:t>
            </a:r>
            <a:r>
              <a:rPr lang="ko-KR" altLang="en-US" sz="4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몽고반점</a:t>
            </a:r>
            <a:endParaRPr lang="ko-KR" altLang="en-US" sz="4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pic>
        <p:nvPicPr>
          <p:cNvPr id="6149" name=""/>
          <p:cNvPicPr>
            <a:picLocks noChangeAspect="1"/>
          </p:cNvPicPr>
          <p:nvPr/>
        </p:nvPicPr>
        <p:blipFill rotWithShape="1">
          <a:blip r:embed="rId3"/>
          <a:srcRect l="21210" t="16360" r="27040" b="1520"/>
          <a:stretch>
            <a:fillRect/>
          </a:stretch>
        </p:blipFill>
        <p:spPr>
          <a:xfrm>
            <a:off x="2855640" y="3487565"/>
            <a:ext cx="2908597" cy="2101674"/>
          </a:xfrm>
          <a:prstGeom prst="rect">
            <a:avLst/>
          </a:prstGeom>
          <a:effectLst>
            <a:softEdge rad="38100"/>
          </a:effectLst>
        </p:spPr>
      </p:pic>
      <p:grpSp>
        <p:nvGrpSpPr>
          <p:cNvPr id="14" name="그룹 13"/>
          <p:cNvGrpSpPr/>
          <p:nvPr/>
        </p:nvGrpSpPr>
        <p:grpSpPr>
          <a:xfrm rot="0">
            <a:off x="2516597" y="3129864"/>
            <a:ext cx="7899883" cy="1661527"/>
            <a:chOff x="913026" y="2109475"/>
            <a:chExt cx="7257665" cy="1661527"/>
          </a:xfrm>
        </p:grpSpPr>
        <p:sp>
          <p:nvSpPr>
            <p:cNvPr id="23" name="제목 5"/>
            <p:cNvSpPr txBox="1"/>
            <p:nvPr/>
          </p:nvSpPr>
          <p:spPr>
            <a:xfrm>
              <a:off x="3967744" y="2276871"/>
              <a:ext cx="4202947" cy="720080"/>
            </a:xfrm>
            <a:prstGeom prst="rect">
              <a:avLst/>
            </a:prstGeom>
            <a:ln w="38100">
              <a:noFill/>
            </a:ln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 algn="l">
                <a:spcBef>
                  <a:spcPts val="500"/>
                </a:spcBef>
                <a:defRPr/>
              </a:pPr>
              <a:r>
                <a:rPr lang="ko-KR" altLang="en-US" sz="400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atin typeface="나눔바른펜"/>
                  <a:ea typeface="나눔바른펜"/>
                </a:rPr>
                <a:t>바디페인팅 열망</a:t>
              </a:r>
              <a:endParaRPr lang="ko-KR" altLang="en-US" sz="400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24" name="제목 5"/>
            <p:cNvSpPr txBox="1"/>
            <p:nvPr/>
          </p:nvSpPr>
          <p:spPr>
            <a:xfrm>
              <a:off x="3952833" y="2984675"/>
              <a:ext cx="4151704" cy="786328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:</a:t>
              </a:r>
              <a:r>
                <a:rPr lang="ko-KR" altLang="en-US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형부는 영혜의 엉덩이에 있는 몽고반점을 자신이 생각하는 이미지를 만들기 위해 누드를 부탁</a:t>
              </a: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</a:t>
              </a:r>
              <a:r>
                <a:rPr lang="ko-KR" altLang="en-US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강한 예술적 열망과 은근한 성욕으로 몽고반점에 빠지고</a:t>
              </a: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,</a:t>
              </a:r>
              <a:r>
                <a:rPr lang="ko-KR" altLang="en-US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결국 선을 넘음</a:t>
              </a: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</a:t>
              </a:r>
              <a:endPara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 rot="0">
              <a:off x="913026" y="2142044"/>
              <a:ext cx="437724" cy="374196"/>
              <a:chOff x="857623" y="1978915"/>
              <a:chExt cx="614849" cy="525614"/>
            </a:xfrm>
          </p:grpSpPr>
          <p:sp>
            <p:nvSpPr>
              <p:cNvPr id="28" name="이중 물결 27"/>
              <p:cNvSpPr/>
              <p:nvPr/>
            </p:nvSpPr>
            <p:spPr>
              <a:xfrm rot="2958164">
                <a:off x="1007266" y="2176436"/>
                <a:ext cx="326889" cy="63869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0" name="이중 물결 29"/>
              <p:cNvSpPr/>
              <p:nvPr/>
            </p:nvSpPr>
            <p:spPr>
              <a:xfrm rot="702566">
                <a:off x="857623" y="2446490"/>
                <a:ext cx="326889" cy="5804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1" name="이중 물결 30"/>
              <p:cNvSpPr/>
              <p:nvPr/>
            </p:nvSpPr>
            <p:spPr>
              <a:xfrm rot="4883348">
                <a:off x="1279920" y="2113252"/>
                <a:ext cx="326889" cy="58216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 rot="5045115">
              <a:off x="7194865" y="2137910"/>
              <a:ext cx="391847" cy="334977"/>
              <a:chOff x="857622" y="1978915"/>
              <a:chExt cx="614849" cy="525614"/>
            </a:xfrm>
          </p:grpSpPr>
          <p:sp>
            <p:nvSpPr>
              <p:cNvPr id="33" name="이중 물결 32"/>
              <p:cNvSpPr/>
              <p:nvPr/>
            </p:nvSpPr>
            <p:spPr>
              <a:xfrm rot="2958164">
                <a:off x="1007266" y="2176436"/>
                <a:ext cx="326889" cy="63869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4" name="이중 물결 33"/>
              <p:cNvSpPr/>
              <p:nvPr/>
            </p:nvSpPr>
            <p:spPr>
              <a:xfrm rot="702566">
                <a:off x="857622" y="2446489"/>
                <a:ext cx="326889" cy="5804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5" name="이중 물결 34"/>
              <p:cNvSpPr/>
              <p:nvPr/>
            </p:nvSpPr>
            <p:spPr>
              <a:xfrm rot="4883348">
                <a:off x="1279920" y="2113252"/>
                <a:ext cx="326889" cy="58216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14330" t="8030" r="15010" b="14780"/>
          <a:stretch>
            <a:fillRect/>
          </a:stretch>
        </p:blipFill>
        <p:spPr>
          <a:xfrm>
            <a:off x="1143000" y="981100"/>
            <a:ext cx="9906000" cy="5876900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 rot="0">
            <a:off x="4249630" y="211500"/>
            <a:ext cx="3692739" cy="625702"/>
            <a:chOff x="1372663" y="1453625"/>
            <a:chExt cx="3692739" cy="625702"/>
          </a:xfrm>
        </p:grpSpPr>
        <p:sp>
          <p:nvSpPr>
            <p:cNvPr id="16" name="제목 5"/>
            <p:cNvSpPr txBox="1"/>
            <p:nvPr/>
          </p:nvSpPr>
          <p:spPr>
            <a:xfrm>
              <a:off x="1372663" y="1453625"/>
              <a:ext cx="3600533" cy="561314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2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교시</a:t>
              </a: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줄거리</a:t>
              </a:r>
              <a:endParaRPr lang="ko-KR" altLang="en-US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3" name="이중 물결 2"/>
            <p:cNvSpPr/>
            <p:nvPr/>
          </p:nvSpPr>
          <p:spPr>
            <a:xfrm>
              <a:off x="1375460" y="2044977"/>
              <a:ext cx="3689942" cy="3435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>
          <a:xfrm>
            <a:off x="1143000" y="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굴림"/>
              <a:ea typeface="굴림"/>
              <a:cs typeface="굴림"/>
            </a:endParaRPr>
          </a:p>
        </p:txBody>
      </p:sp>
      <p:sp>
        <p:nvSpPr>
          <p:cNvPr id="20" name="제목 5"/>
          <p:cNvSpPr txBox="1"/>
          <p:nvPr/>
        </p:nvSpPr>
        <p:spPr>
          <a:xfrm>
            <a:off x="1847528" y="1844824"/>
            <a:ext cx="8368551" cy="949981"/>
          </a:xfrm>
          <a:prstGeom prst="rect">
            <a:avLst/>
          </a:prstGeom>
        </p:spPr>
        <p:txBody>
          <a:bodyPr vert="horz" lIns="107287" tIns="53643" rIns="107287" bIns="53643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>
              <a:spcBef>
                <a:spcPts val="500"/>
              </a:spcBef>
              <a:defRPr/>
            </a:pPr>
            <a:r>
              <a:rPr lang="en-US" altLang="ko-KR" sz="4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3.</a:t>
            </a:r>
            <a:r>
              <a:rPr lang="ko-KR" altLang="en-US" sz="4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 나무불꽃</a:t>
            </a:r>
            <a:endParaRPr lang="ko-KR" altLang="en-US" sz="4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grpSp>
        <p:nvGrpSpPr>
          <p:cNvPr id="14" name="그룹 13"/>
          <p:cNvGrpSpPr/>
          <p:nvPr/>
        </p:nvGrpSpPr>
        <p:grpSpPr>
          <a:xfrm rot="0">
            <a:off x="2516597" y="3129864"/>
            <a:ext cx="7395827" cy="1733535"/>
            <a:chOff x="913026" y="2109475"/>
            <a:chExt cx="6794586" cy="1733535"/>
          </a:xfrm>
        </p:grpSpPr>
        <p:sp>
          <p:nvSpPr>
            <p:cNvPr id="23" name="제목 5"/>
            <p:cNvSpPr txBox="1"/>
            <p:nvPr/>
          </p:nvSpPr>
          <p:spPr>
            <a:xfrm>
              <a:off x="3504665" y="2276873"/>
              <a:ext cx="4202947" cy="720080"/>
            </a:xfrm>
            <a:prstGeom prst="rect">
              <a:avLst/>
            </a:prstGeom>
            <a:ln w="38100">
              <a:noFill/>
            </a:ln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 algn="l">
                <a:spcBef>
                  <a:spcPts val="500"/>
                </a:spcBef>
                <a:defRPr/>
              </a:pPr>
              <a:r>
                <a:rPr lang="ko-KR" altLang="en-US" sz="4000">
                  <a:gradFill flip="none" rotWithShape="1">
                    <a:gsLst>
                      <a:gs pos="0">
                        <a:srgbClr val="ffff00">
                          <a:tint val="66000"/>
                          <a:satMod val="160000"/>
                        </a:srgbClr>
                      </a:gs>
                      <a:gs pos="50000">
                        <a:srgbClr val="ffff00">
                          <a:tint val="44500"/>
                          <a:satMod val="160000"/>
                        </a:srgbClr>
                      </a:gs>
                      <a:gs pos="100000">
                        <a:srgbClr val="ffff00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atin typeface="나눔바른펜"/>
                  <a:ea typeface="나눔바른펜"/>
                </a:rPr>
                <a:t>자신을 나무로 생각</a:t>
              </a:r>
              <a:endParaRPr lang="ko-KR" altLang="en-US" sz="400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24" name="제목 5"/>
            <p:cNvSpPr txBox="1"/>
            <p:nvPr/>
          </p:nvSpPr>
          <p:spPr>
            <a:xfrm>
              <a:off x="3473747" y="3056683"/>
              <a:ext cx="4151704" cy="786328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:</a:t>
              </a:r>
              <a:r>
                <a:rPr lang="ko-KR" altLang="en-US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정신병원에서 영혜는 비쩍 마른 모습으로 물구나무서기를 함</a:t>
              </a: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</a:t>
              </a:r>
              <a:r>
                <a:rPr lang="ko-KR" altLang="en-US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자신을 아무것도 해치지 않고</a:t>
              </a: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,</a:t>
              </a:r>
              <a:r>
                <a:rPr lang="ko-KR" altLang="en-US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먹지도 않는 나무라고 믿음</a:t>
              </a: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</a:t>
              </a:r>
              <a:r>
                <a:rPr lang="ko-KR" altLang="en-US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 몸이 좋지 않아져 큰 병원으로 가게 됨</a:t>
              </a:r>
              <a:r>
                <a:rPr lang="en-US" altLang="ko-KR" sz="1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 </a:t>
              </a:r>
              <a:endParaRPr lang="en-US" altLang="ko-KR" sz="1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 rot="0">
              <a:off x="913026" y="2142046"/>
              <a:ext cx="437724" cy="374196"/>
              <a:chOff x="857623" y="1978915"/>
              <a:chExt cx="614849" cy="525614"/>
            </a:xfrm>
          </p:grpSpPr>
          <p:sp>
            <p:nvSpPr>
              <p:cNvPr id="28" name="이중 물결 27"/>
              <p:cNvSpPr/>
              <p:nvPr/>
            </p:nvSpPr>
            <p:spPr>
              <a:xfrm rot="2958164">
                <a:off x="1007266" y="2176436"/>
                <a:ext cx="326889" cy="63869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0" name="이중 물결 29"/>
              <p:cNvSpPr/>
              <p:nvPr/>
            </p:nvSpPr>
            <p:spPr>
              <a:xfrm rot="702566">
                <a:off x="857623" y="2446490"/>
                <a:ext cx="326889" cy="5804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1" name="이중 물결 30"/>
              <p:cNvSpPr/>
              <p:nvPr/>
            </p:nvSpPr>
            <p:spPr>
              <a:xfrm rot="4883348">
                <a:off x="1279920" y="2113252"/>
                <a:ext cx="326889" cy="58216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 rot="5045115">
              <a:off x="7194865" y="2137910"/>
              <a:ext cx="391847" cy="334977"/>
              <a:chOff x="857622" y="1978915"/>
              <a:chExt cx="614849" cy="525614"/>
            </a:xfrm>
          </p:grpSpPr>
          <p:sp>
            <p:nvSpPr>
              <p:cNvPr id="33" name="이중 물결 32"/>
              <p:cNvSpPr/>
              <p:nvPr/>
            </p:nvSpPr>
            <p:spPr>
              <a:xfrm rot="2958164">
                <a:off x="1007266" y="2176436"/>
                <a:ext cx="326889" cy="63869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4" name="이중 물결 33"/>
              <p:cNvSpPr/>
              <p:nvPr/>
            </p:nvSpPr>
            <p:spPr>
              <a:xfrm rot="702566">
                <a:off x="857622" y="2446489"/>
                <a:ext cx="326889" cy="5804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5" name="이중 물결 34"/>
              <p:cNvSpPr/>
              <p:nvPr/>
            </p:nvSpPr>
            <p:spPr>
              <a:xfrm rot="4883348">
                <a:off x="1279920" y="2113252"/>
                <a:ext cx="326889" cy="58216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</p:grpSp>
      <p:pic>
        <p:nvPicPr>
          <p:cNvPr id="615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27648" y="3429000"/>
            <a:ext cx="2232248" cy="2232248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14330" t="8030" r="15010" b="14780"/>
          <a:stretch>
            <a:fillRect/>
          </a:stretch>
        </p:blipFill>
        <p:spPr>
          <a:xfrm>
            <a:off x="1143000" y="980729"/>
            <a:ext cx="9906000" cy="5876900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 rot="0">
            <a:off x="4249630" y="211500"/>
            <a:ext cx="3692739" cy="625702"/>
            <a:chOff x="1372663" y="1453625"/>
            <a:chExt cx="3692739" cy="625702"/>
          </a:xfrm>
        </p:grpSpPr>
        <p:sp>
          <p:nvSpPr>
            <p:cNvPr id="16" name="제목 5"/>
            <p:cNvSpPr txBox="1"/>
            <p:nvPr/>
          </p:nvSpPr>
          <p:spPr>
            <a:xfrm>
              <a:off x="1372663" y="1453625"/>
              <a:ext cx="3600533" cy="561314"/>
            </a:xfrm>
            <a:prstGeom prst="rect">
              <a:avLst/>
            </a:prstGeom>
          </p:spPr>
          <p:txBody>
            <a:bodyPr vert="horz" lIns="107287" tIns="53643" rIns="107287" bIns="53643" anchor="t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spcBef>
                  <a:spcPts val="500"/>
                </a:spcBef>
                <a:defRPr/>
              </a:pP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3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교시</a:t>
              </a:r>
              <a:r>
                <a:rPr lang="en-US" altLang="ko-KR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. </a:t>
              </a:r>
              <a:r>
                <a:rPr lang="ko-KR" altLang="en-US" sz="28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나눔바른펜"/>
                  <a:ea typeface="나눔바른펜"/>
                </a:rPr>
                <a:t>읽고 난 소감</a:t>
              </a:r>
              <a:endParaRPr lang="ko-KR" altLang="en-US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endParaRPr>
            </a:p>
          </p:txBody>
        </p:sp>
        <p:sp>
          <p:nvSpPr>
            <p:cNvPr id="3" name="이중 물결 2"/>
            <p:cNvSpPr/>
            <p:nvPr/>
          </p:nvSpPr>
          <p:spPr>
            <a:xfrm>
              <a:off x="1375460" y="2044977"/>
              <a:ext cx="3689942" cy="3435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>
          <a:xfrm>
            <a:off x="1143000" y="0"/>
            <a:ext cx="990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굴림"/>
              <a:ea typeface="굴림"/>
              <a:cs typeface="굴림"/>
            </a:endParaRPr>
          </a:p>
        </p:txBody>
      </p:sp>
      <p:pic>
        <p:nvPicPr>
          <p:cNvPr id="7170" name="Picture 2" descr="C:\Users\madeit-top1\Documents\PPT\[35] Angrymomo_blackboard\Book-3-500x405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59496" y="2473878"/>
            <a:ext cx="2957137" cy="239528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511824" y="2544503"/>
            <a:ext cx="6409541" cy="2108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500"/>
              </a:spcBef>
              <a:buAutoNum type="arabicPeriod"/>
              <a:defRPr/>
            </a:pPr>
            <a:r>
              <a:rPr lang="ko-KR" altLang="en-US" sz="2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영혜의 경우 본인의 욕구 해소</a:t>
            </a:r>
            <a:endParaRPr lang="ko-KR" altLang="en-US" sz="20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AutoNum type="arabicPeriod"/>
              <a:defRPr/>
            </a:pPr>
            <a:r>
              <a:rPr lang="ko-KR" altLang="en-US" sz="2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영혜 언니는 사회의 속박에 버팀</a:t>
            </a:r>
            <a:endParaRPr lang="ko-KR" altLang="en-US" sz="20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AutoNum type="arabicPeriod"/>
              <a:defRPr/>
            </a:pPr>
            <a:r>
              <a:rPr lang="ko-KR" altLang="en-US" sz="2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사회적 인습을 지키고 그 틀을 지키는 것이 옳은가</a:t>
            </a:r>
            <a:r>
              <a:rPr lang="en-US" altLang="ko-KR" sz="2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?</a:t>
            </a:r>
            <a:endParaRPr lang="en-US" altLang="ko-KR" sz="20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AutoNum type="arabicPeriod"/>
              <a:defRPr/>
            </a:pPr>
            <a:r>
              <a:rPr lang="ko-KR" altLang="en-US" sz="2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그러나 그 행위들이 진정으로 성숙하고 좋은 삶인가</a:t>
            </a:r>
            <a:r>
              <a:rPr lang="en-US" altLang="ko-KR" sz="20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?</a:t>
            </a:r>
            <a:endParaRPr lang="en-US" altLang="ko-KR" sz="20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grpSp>
        <p:nvGrpSpPr>
          <p:cNvPr id="24" name="그룹 23"/>
          <p:cNvGrpSpPr/>
          <p:nvPr/>
        </p:nvGrpSpPr>
        <p:grpSpPr>
          <a:xfrm rot="0">
            <a:off x="7104112" y="3000385"/>
            <a:ext cx="1454865" cy="68575"/>
            <a:chOff x="1139652" y="3614616"/>
            <a:chExt cx="2517204" cy="279767"/>
          </a:xfrm>
        </p:grpSpPr>
        <p:pic>
          <p:nvPicPr>
            <p:cNvPr id="25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4"/>
            <a:srcRect r="48690" b="79540"/>
            <a:stretch>
              <a:fillRect/>
            </a:stretch>
          </p:blipFill>
          <p:spPr>
            <a:xfrm>
              <a:off x="1280460" y="3614616"/>
              <a:ext cx="2376396" cy="251475"/>
            </a:xfrm>
            <a:prstGeom prst="rect">
              <a:avLst/>
            </a:prstGeom>
            <a:noFill/>
          </p:spPr>
        </p:pic>
        <p:pic>
          <p:nvPicPr>
            <p:cNvPr id="26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5"/>
            <a:srcRect r="48690" b="79540"/>
            <a:stretch>
              <a:fillRect/>
            </a:stretch>
          </p:blipFill>
          <p:spPr>
            <a:xfrm>
              <a:off x="1139652" y="3642908"/>
              <a:ext cx="2376396" cy="251475"/>
            </a:xfrm>
            <a:prstGeom prst="rect">
              <a:avLst/>
            </a:prstGeom>
            <a:noFill/>
          </p:spPr>
        </p:pic>
      </p:grpSp>
      <p:grpSp>
        <p:nvGrpSpPr>
          <p:cNvPr id="27" name="그룹 26"/>
          <p:cNvGrpSpPr/>
          <p:nvPr/>
        </p:nvGrpSpPr>
        <p:grpSpPr>
          <a:xfrm rot="0">
            <a:off x="7104112" y="3504441"/>
            <a:ext cx="897288" cy="68575"/>
            <a:chOff x="1139652" y="3614616"/>
            <a:chExt cx="2517204" cy="279767"/>
          </a:xfrm>
        </p:grpSpPr>
        <p:pic>
          <p:nvPicPr>
            <p:cNvPr id="28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6"/>
            <a:srcRect r="48690" b="79540"/>
            <a:stretch>
              <a:fillRect/>
            </a:stretch>
          </p:blipFill>
          <p:spPr>
            <a:xfrm>
              <a:off x="1280460" y="3614616"/>
              <a:ext cx="2376396" cy="251475"/>
            </a:xfrm>
            <a:prstGeom prst="rect">
              <a:avLst/>
            </a:prstGeom>
            <a:noFill/>
          </p:spPr>
        </p:pic>
        <p:pic>
          <p:nvPicPr>
            <p:cNvPr id="30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7"/>
            <a:srcRect r="48690" b="79540"/>
            <a:stretch>
              <a:fillRect/>
            </a:stretch>
          </p:blipFill>
          <p:spPr>
            <a:xfrm>
              <a:off x="1139652" y="3642908"/>
              <a:ext cx="2376396" cy="251475"/>
            </a:xfrm>
            <a:prstGeom prst="rect">
              <a:avLst/>
            </a:prstGeom>
            <a:noFill/>
          </p:spPr>
        </p:pic>
      </p:grpSp>
      <p:grpSp>
        <p:nvGrpSpPr>
          <p:cNvPr id="31" name="그룹 30"/>
          <p:cNvGrpSpPr/>
          <p:nvPr/>
        </p:nvGrpSpPr>
        <p:grpSpPr>
          <a:xfrm rot="0">
            <a:off x="5159896" y="4077072"/>
            <a:ext cx="1216768" cy="68575"/>
            <a:chOff x="1139652" y="3614616"/>
            <a:chExt cx="2517204" cy="279767"/>
          </a:xfrm>
        </p:grpSpPr>
        <p:pic>
          <p:nvPicPr>
            <p:cNvPr id="32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8"/>
            <a:srcRect r="48690" b="79540"/>
            <a:stretch>
              <a:fillRect/>
            </a:stretch>
          </p:blipFill>
          <p:spPr>
            <a:xfrm>
              <a:off x="1280460" y="3614616"/>
              <a:ext cx="2376396" cy="251475"/>
            </a:xfrm>
            <a:prstGeom prst="rect">
              <a:avLst/>
            </a:prstGeom>
            <a:noFill/>
          </p:spPr>
        </p:pic>
        <p:pic>
          <p:nvPicPr>
            <p:cNvPr id="33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9"/>
            <a:srcRect r="48690" b="79540"/>
            <a:stretch>
              <a:fillRect/>
            </a:stretch>
          </p:blipFill>
          <p:spPr>
            <a:xfrm>
              <a:off x="1139652" y="3642908"/>
              <a:ext cx="2376396" cy="251475"/>
            </a:xfrm>
            <a:prstGeom prst="rect">
              <a:avLst/>
            </a:prstGeom>
            <a:noFill/>
          </p:spPr>
        </p:pic>
      </p:grpSp>
      <p:grpSp>
        <p:nvGrpSpPr>
          <p:cNvPr id="34" name="그룹 33"/>
          <p:cNvGrpSpPr/>
          <p:nvPr/>
        </p:nvGrpSpPr>
        <p:grpSpPr>
          <a:xfrm rot="0">
            <a:off x="5882494" y="4584561"/>
            <a:ext cx="1005594" cy="68575"/>
            <a:chOff x="1139652" y="3614616"/>
            <a:chExt cx="2517204" cy="279767"/>
          </a:xfrm>
        </p:grpSpPr>
        <p:pic>
          <p:nvPicPr>
            <p:cNvPr id="35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10"/>
            <a:srcRect r="48690" b="79540"/>
            <a:stretch>
              <a:fillRect/>
            </a:stretch>
          </p:blipFill>
          <p:spPr>
            <a:xfrm>
              <a:off x="1280460" y="3614616"/>
              <a:ext cx="2376396" cy="251475"/>
            </a:xfrm>
            <a:prstGeom prst="rect">
              <a:avLst/>
            </a:prstGeom>
            <a:noFill/>
          </p:spPr>
        </p:pic>
        <p:pic>
          <p:nvPicPr>
            <p:cNvPr id="36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11"/>
            <a:srcRect r="48690" b="79540"/>
            <a:stretch>
              <a:fillRect/>
            </a:stretch>
          </p:blipFill>
          <p:spPr>
            <a:xfrm>
              <a:off x="1139652" y="3642908"/>
              <a:ext cx="2376396" cy="251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9790" t="4420" r="10400" b="12450"/>
          <a:stretch>
            <a:fillRect/>
          </a:stretch>
        </p:blipFill>
        <p:spPr>
          <a:xfrm>
            <a:off x="4511824" y="2254503"/>
            <a:ext cx="3670233" cy="1832305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185410" y="2770694"/>
            <a:ext cx="2697480" cy="7230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ko-KR" altLang="en-US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수고하셨습니다</a:t>
            </a:r>
            <a:r>
              <a:rPr lang="en-US" altLang="ko-KR" sz="2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.</a:t>
            </a:r>
            <a:endParaRPr lang="en-US" altLang="ko-KR" sz="2800" spc="-30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바른고딕"/>
              <a:ea typeface="나눔바른고딕"/>
            </a:endParaRPr>
          </a:p>
        </p:txBody>
      </p:sp>
      <p:pic>
        <p:nvPicPr>
          <p:cNvPr id="3074" name="Picture 2" descr="C:\Users\madeit-top1\Documents\PPT\[35] Angrymomo_blackboard\img_12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511157" y="2586106"/>
            <a:ext cx="1744779" cy="15334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7687F0-3B25-4EE0-8805-8866DB20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115" y="175412"/>
            <a:ext cx="9601200" cy="1454691"/>
          </a:xfrm>
        </p:spPr>
        <p:txBody>
          <a:bodyPr/>
          <a:lstStyle/>
          <a:p>
            <a:pPr algn="ctr"/>
            <a:br>
              <a:rPr lang="en-US" altLang="ko-KR" dirty="0"/>
            </a:br>
            <a:r>
              <a:rPr lang="ko-KR" altLang="en-US" dirty="0" err="1"/>
              <a:t>파트릭</a:t>
            </a:r>
            <a:r>
              <a:rPr lang="ko-KR" altLang="en-US" dirty="0"/>
              <a:t> </a:t>
            </a:r>
            <a:r>
              <a:rPr lang="ko-KR" altLang="en-US" dirty="0" err="1"/>
              <a:t>쥐스킨트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87A742E-9939-4599-BC6B-73A10B26F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0115" y="2247544"/>
            <a:ext cx="2476500" cy="3175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183EE-313E-486C-B6B0-69BD292119CE}"/>
              </a:ext>
            </a:extLst>
          </p:cNvPr>
          <p:cNvSpPr txBox="1"/>
          <p:nvPr/>
        </p:nvSpPr>
        <p:spPr>
          <a:xfrm>
            <a:off x="4723688" y="2616819"/>
            <a:ext cx="6567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ko-KR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ko-KR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독일 </a:t>
            </a:r>
            <a:r>
              <a:rPr lang="ko-KR" alt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암바흐</a:t>
            </a:r>
            <a:r>
              <a:rPr lang="ko-KR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출생</a:t>
            </a:r>
            <a:r>
              <a:rPr lang="en-US" altLang="ko-KR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ko-KR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뮌헨 대학과 프로방스에서 역사학을 공부</a:t>
            </a:r>
            <a:endParaRPr lang="en-US" altLang="ko-K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ko-K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ko-KR" sz="20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ko-KR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아버지와 형이 저널리스트인 예술가 집안에서 태어남</a:t>
            </a:r>
            <a:endParaRPr lang="en-US" altLang="ko-K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ko-K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ko-K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ko-KR" sz="20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ko-KR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대표작</a:t>
            </a:r>
            <a:r>
              <a:rPr lang="en-US" altLang="ko-KR" sz="2000" dirty="0">
                <a:latin typeface="Aharoni" panose="02010803020104030203" pitchFamily="2" charset="-79"/>
                <a:cs typeface="Aharoni" panose="02010803020104030203" pitchFamily="2" charset="-79"/>
              </a:rPr>
              <a:t>-『</a:t>
            </a:r>
            <a:r>
              <a:rPr lang="ko-KR" alt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좀머</a:t>
            </a:r>
            <a:r>
              <a:rPr lang="ko-KR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씨 이야기</a:t>
            </a:r>
            <a:r>
              <a:rPr lang="en-US" altLang="ko-KR" sz="2000" dirty="0">
                <a:latin typeface="Aharoni" panose="02010803020104030203" pitchFamily="2" charset="-79"/>
                <a:cs typeface="Aharoni" panose="02010803020104030203" pitchFamily="2" charset="-79"/>
              </a:rPr>
              <a:t>』 , 『</a:t>
            </a:r>
            <a:r>
              <a:rPr lang="ko-KR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향수</a:t>
            </a:r>
            <a:r>
              <a:rPr lang="en-US" altLang="ko-KR" sz="20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ko-KR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어느 살인자의 이야기</a:t>
            </a:r>
            <a:r>
              <a:rPr lang="en-US" altLang="ko-KR" sz="2000" dirty="0">
                <a:latin typeface="Aharoni" panose="02010803020104030203" pitchFamily="2" charset="-79"/>
                <a:cs typeface="Aharoni" panose="02010803020104030203" pitchFamily="2" charset="-79"/>
              </a:rPr>
              <a:t>』</a:t>
            </a:r>
            <a:endParaRPr lang="ko-KR" alt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순서도: 연결자 15">
            <a:extLst>
              <a:ext uri="{FF2B5EF4-FFF2-40B4-BE49-F238E27FC236}">
                <a16:creationId xmlns:a16="http://schemas.microsoft.com/office/drawing/2014/main" id="{CE2D0963-1E66-41A8-920B-053BD6FBA6C8}"/>
              </a:ext>
            </a:extLst>
          </p:cNvPr>
          <p:cNvSpPr/>
          <p:nvPr/>
        </p:nvSpPr>
        <p:spPr>
          <a:xfrm>
            <a:off x="4509895" y="2720184"/>
            <a:ext cx="241300" cy="2769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F3D8F3DA-5EAD-43A7-9CA1-02567A2E17E0}"/>
              </a:ext>
            </a:extLst>
          </p:cNvPr>
          <p:cNvSpPr/>
          <p:nvPr/>
        </p:nvSpPr>
        <p:spPr>
          <a:xfrm>
            <a:off x="4509895" y="3629019"/>
            <a:ext cx="241300" cy="2769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연결자 17">
            <a:extLst>
              <a:ext uri="{FF2B5EF4-FFF2-40B4-BE49-F238E27FC236}">
                <a16:creationId xmlns:a16="http://schemas.microsoft.com/office/drawing/2014/main" id="{C20410B4-8E96-47F1-BE24-6453805DCDBE}"/>
              </a:ext>
            </a:extLst>
          </p:cNvPr>
          <p:cNvSpPr/>
          <p:nvPr/>
        </p:nvSpPr>
        <p:spPr>
          <a:xfrm>
            <a:off x="4500726" y="4615735"/>
            <a:ext cx="241300" cy="2769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92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29B832-0808-465C-BBC7-B6E41CDF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06244"/>
            <a:ext cx="9603275" cy="1049235"/>
          </a:xfrm>
        </p:spPr>
        <p:txBody>
          <a:bodyPr/>
          <a:lstStyle/>
          <a:p>
            <a:r>
              <a:rPr lang="ko-KR" altLang="en-US" dirty="0"/>
              <a:t>작품 줄거리</a:t>
            </a:r>
            <a:r>
              <a:rPr lang="en-US" altLang="ko-KR" dirty="0"/>
              <a:t>(</a:t>
            </a:r>
            <a:r>
              <a:rPr lang="ko-KR" altLang="en-US" dirty="0"/>
              <a:t>초반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05C079-C5D7-4259-A85A-9A0144DD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46932"/>
            <a:ext cx="10605677" cy="342485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 1738</a:t>
            </a:r>
            <a:r>
              <a:rPr lang="ko-KR" altLang="en-US" sz="2400" dirty="0"/>
              <a:t>년 파리에서 주인공 </a:t>
            </a:r>
            <a:r>
              <a:rPr lang="ko-KR" altLang="en-US" sz="2400" dirty="0" err="1"/>
              <a:t>그르누이가</a:t>
            </a:r>
            <a:r>
              <a:rPr lang="ko-KR" altLang="en-US" sz="2400" dirty="0"/>
              <a:t> 태어남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그는 어머니로부터 버림받게 되고 여러 유모의 손을 거쳐 자라게 됨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 </a:t>
            </a:r>
            <a:r>
              <a:rPr lang="ko-KR" altLang="en-US" sz="2400" dirty="0"/>
              <a:t>이 세상 온갖 냄새에 비상한 반응을 보이는 그는 무두장이 밑에서 일하게 됨</a:t>
            </a:r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A6EC878A-BCF9-41EB-A5A5-41ED598DB9ED}"/>
              </a:ext>
            </a:extLst>
          </p:cNvPr>
          <p:cNvSpPr/>
          <p:nvPr/>
        </p:nvSpPr>
        <p:spPr>
          <a:xfrm>
            <a:off x="3884103" y="1553739"/>
            <a:ext cx="641684" cy="641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E9B73EF2-CD36-40F1-A561-DDAEF2C0A216}"/>
              </a:ext>
            </a:extLst>
          </p:cNvPr>
          <p:cNvSpPr/>
          <p:nvPr/>
        </p:nvSpPr>
        <p:spPr>
          <a:xfrm>
            <a:off x="3884103" y="2623002"/>
            <a:ext cx="641684" cy="641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48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6A96C3-519B-480E-9B44-B8B07DC9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94919"/>
            <a:ext cx="9603275" cy="1049235"/>
          </a:xfrm>
        </p:spPr>
        <p:txBody>
          <a:bodyPr/>
          <a:lstStyle/>
          <a:p>
            <a:r>
              <a:rPr lang="ko-KR" altLang="en-US" dirty="0"/>
              <a:t> 작품 줄거리</a:t>
            </a:r>
            <a:r>
              <a:rPr lang="en-US" altLang="ko-KR" dirty="0"/>
              <a:t>(</a:t>
            </a:r>
            <a:r>
              <a:rPr lang="ko-KR" altLang="en-US" dirty="0"/>
              <a:t>중반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93E3DC-41F5-4CB8-851A-C3E14D34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939" y="840206"/>
            <a:ext cx="9603275" cy="4664241"/>
          </a:xfrm>
        </p:spPr>
        <p:txBody>
          <a:bodyPr>
            <a:normAutofit lnSpcReduction="10000"/>
          </a:bodyPr>
          <a:lstStyle/>
          <a:p>
            <a:r>
              <a:rPr lang="ko-KR" altLang="en-US" sz="2400" dirty="0"/>
              <a:t>무두장이 밑에서 일하던 그는 황홀한 향기를 가진 한 여인의 목을 졸라 살해하고 그 향기를 자신의 것으로 취한다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/>
              <a:t> </a:t>
            </a:r>
            <a:r>
              <a:rPr lang="ko-KR" altLang="en-US" sz="2400" dirty="0"/>
              <a:t>그 후 그는 파리의 향수 제조의 </a:t>
            </a:r>
            <a:r>
              <a:rPr lang="ko-KR" altLang="en-US" sz="2400" dirty="0" err="1"/>
              <a:t>발다니의</a:t>
            </a:r>
            <a:r>
              <a:rPr lang="ko-KR" altLang="en-US" sz="2400" dirty="0"/>
              <a:t> 제자로 들어간다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향수제조에 한계를 느낀 </a:t>
            </a:r>
            <a:r>
              <a:rPr lang="ko-KR" altLang="en-US" sz="2400" dirty="0" err="1"/>
              <a:t>그르누이는</a:t>
            </a:r>
            <a:r>
              <a:rPr lang="ko-KR" altLang="en-US" sz="2400" dirty="0"/>
              <a:t> 파리를 떠나 산속의 동굴로 감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그곳에서 그는 자신에게 냄새가 나지 않음을 깨닫고 인간 세상으로 나온다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9CCD81DD-5B5B-4EB8-BC44-F7324D2EE34B}"/>
              </a:ext>
            </a:extLst>
          </p:cNvPr>
          <p:cNvSpPr/>
          <p:nvPr/>
        </p:nvSpPr>
        <p:spPr>
          <a:xfrm>
            <a:off x="4957011" y="1748589"/>
            <a:ext cx="834189" cy="561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010A4FB8-E39D-4376-A950-EB6CE1608E23}"/>
              </a:ext>
            </a:extLst>
          </p:cNvPr>
          <p:cNvSpPr/>
          <p:nvPr/>
        </p:nvSpPr>
        <p:spPr>
          <a:xfrm>
            <a:off x="4957010" y="2791214"/>
            <a:ext cx="834189" cy="637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D95FFB82-6AE5-40CC-8ABD-3B7B516F9E3A}"/>
              </a:ext>
            </a:extLst>
          </p:cNvPr>
          <p:cNvSpPr/>
          <p:nvPr/>
        </p:nvSpPr>
        <p:spPr>
          <a:xfrm>
            <a:off x="4957009" y="3857123"/>
            <a:ext cx="834189" cy="641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839103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51579" y="1069248"/>
            <a:ext cx="9603275" cy="3450613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ko-KR" altLang="en-US" sz="2400"/>
              <a:t>동굴에서 나온 그는 향수 도시 </a:t>
            </a:r>
            <a:r>
              <a:rPr lang="en-US" altLang="ko-KR" sz="2400"/>
              <a:t>&lt;</a:t>
            </a:r>
            <a:r>
              <a:rPr lang="ko-KR" altLang="en-US" sz="2400"/>
              <a:t>그라스</a:t>
            </a:r>
            <a:r>
              <a:rPr lang="en-US" altLang="ko-KR" sz="2400"/>
              <a:t>&gt;</a:t>
            </a:r>
            <a:r>
              <a:rPr lang="ko-KR" altLang="en-US" sz="2400"/>
              <a:t>로 가서 인간의 냄새를 만드는 일에 전념한다</a:t>
            </a:r>
            <a:r>
              <a:rPr lang="en-US" altLang="ko-KR" sz="2400"/>
              <a:t>.</a:t>
            </a:r>
            <a:endParaRPr lang="en-US" altLang="ko-KR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r>
              <a:rPr lang="ko-KR" altLang="en-US" sz="2400"/>
              <a:t>지상 최고의 향수를 만들기 위해 그는 동일한 방법으로 계속해서 살인을 저지른다</a:t>
            </a:r>
            <a:r>
              <a:rPr lang="en-US" altLang="ko-KR" sz="2400"/>
              <a:t>.</a:t>
            </a:r>
            <a:endParaRPr lang="en-US" altLang="ko-KR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r>
              <a:rPr lang="en-US" altLang="ko-KR" sz="2400"/>
              <a:t>25</a:t>
            </a:r>
            <a:r>
              <a:rPr lang="ko-KR" altLang="en-US" sz="2400"/>
              <a:t>번째 목표인 세상에서 가장 매혹적인 향기를 가진 소녀를 취하고 나서 그는 체포된다</a:t>
            </a:r>
            <a:r>
              <a:rPr lang="en-US" altLang="ko-KR" sz="2400"/>
              <a:t>.</a:t>
            </a:r>
            <a:endParaRPr lang="en-US" altLang="ko-KR" sz="2400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ko-KR" altLang="en-US"/>
          </a:p>
        </p:txBody>
      </p:sp>
      <p:sp>
        <p:nvSpPr>
          <p:cNvPr id="4" name="화살표: 아래쪽 3"/>
          <p:cNvSpPr/>
          <p:nvPr/>
        </p:nvSpPr>
        <p:spPr>
          <a:xfrm>
            <a:off x="4451316" y="427564"/>
            <a:ext cx="641684" cy="48747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화살표: 아래쪽 4"/>
          <p:cNvSpPr/>
          <p:nvPr/>
        </p:nvSpPr>
        <p:spPr>
          <a:xfrm>
            <a:off x="4451316" y="1835146"/>
            <a:ext cx="641684" cy="548107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화살표: 아래쪽 5"/>
          <p:cNvSpPr/>
          <p:nvPr/>
        </p:nvSpPr>
        <p:spPr>
          <a:xfrm>
            <a:off x="4451316" y="2912754"/>
            <a:ext cx="641684" cy="548107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48AD6A-F36A-4D2B-BC62-6DC86D4D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작품 줄거리</a:t>
            </a:r>
            <a:r>
              <a:rPr lang="en-US" altLang="ko-KR" dirty="0"/>
              <a:t>(</a:t>
            </a:r>
            <a:r>
              <a:rPr lang="ko-KR" altLang="en-US" dirty="0"/>
              <a:t>후반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A88C9C-4BDA-41DB-B657-3098501F8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그의 처형이 이루어지는 날 그는 지금껏 죽였던 여인에게서 채취한 향기로 만든 향수를 바르고 나타남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파리로 돌아가 평생을 바쳐 만든 향수를 몸에 바르고 부랑자들 틈에 섞여 든 그는 향기에 이끌린 부랑자들에게 육신이 모두 먹히면서 죽게 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A31A81A2-0CD0-4566-B16D-92F7BB4EF899}"/>
              </a:ext>
            </a:extLst>
          </p:cNvPr>
          <p:cNvSpPr/>
          <p:nvPr/>
        </p:nvSpPr>
        <p:spPr>
          <a:xfrm>
            <a:off x="4796589" y="2787316"/>
            <a:ext cx="641684" cy="529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3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1BC757-FFEC-4B92-8A81-DAB2FC50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370" y="2904382"/>
            <a:ext cx="9603275" cy="1049235"/>
          </a:xfrm>
        </p:spPr>
        <p:txBody>
          <a:bodyPr>
            <a:normAutofit/>
          </a:bodyPr>
          <a:lstStyle/>
          <a:p>
            <a:r>
              <a:rPr lang="ko-KR" altLang="en-US" sz="5400" dirty="0"/>
              <a:t>작품을 읽고 느낀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64DF63-00D6-4488-BB74-C49FD3800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350074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9790" t="4420" r="10400" b="12450"/>
          <a:stretch>
            <a:fillRect/>
          </a:stretch>
        </p:blipFill>
        <p:spPr>
          <a:xfrm>
            <a:off x="1336183" y="836712"/>
            <a:ext cx="9519635" cy="4752528"/>
          </a:xfrm>
          <a:prstGeom prst="rect">
            <a:avLst/>
          </a:prstGeom>
          <a:noFill/>
        </p:spPr>
      </p:pic>
      <p:sp>
        <p:nvSpPr>
          <p:cNvPr id="16" name="제목 5"/>
          <p:cNvSpPr txBox="1"/>
          <p:nvPr/>
        </p:nvSpPr>
        <p:spPr>
          <a:xfrm>
            <a:off x="2423459" y="2909809"/>
            <a:ext cx="5669677" cy="936104"/>
          </a:xfrm>
          <a:prstGeom prst="rect">
            <a:avLst/>
          </a:prstGeom>
        </p:spPr>
        <p:txBody>
          <a:bodyPr vert="horz" lIns="107287" tIns="53643" rIns="107287" bIns="53643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spcBef>
                <a:spcPts val="500"/>
              </a:spcBef>
              <a:defRPr/>
            </a:pPr>
            <a:r>
              <a:rPr lang="ko-KR" altLang="en-US" sz="48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『채식주의자』 </a:t>
            </a:r>
            <a:endParaRPr lang="ko-KR" altLang="en-US" sz="480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423460" y="2145946"/>
            <a:ext cx="2201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500"/>
              </a:spcBef>
              <a:defRPr/>
            </a:pPr>
            <a:r>
              <a:rPr lang="ko-KR" altLang="en-US" sz="3200" spc="-30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오늘의 주제 </a:t>
            </a:r>
            <a:r>
              <a:rPr lang="en-US" altLang="ko-KR" sz="3200" spc="-30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:</a:t>
            </a:r>
            <a:endParaRPr lang="en-US" altLang="ko-KR" sz="3200" spc="-30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2332085" y="3727543"/>
            <a:ext cx="3619899" cy="236740"/>
            <a:chOff x="1139652" y="3614616"/>
            <a:chExt cx="2517204" cy="279767"/>
          </a:xfrm>
        </p:grpSpPr>
        <p:pic>
          <p:nvPicPr>
            <p:cNvPr id="1027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3"/>
            <a:srcRect r="48690" b="79540"/>
            <a:stretch>
              <a:fillRect/>
            </a:stretch>
          </p:blipFill>
          <p:spPr>
            <a:xfrm>
              <a:off x="1280460" y="3614616"/>
              <a:ext cx="2376396" cy="251475"/>
            </a:xfrm>
            <a:prstGeom prst="rect">
              <a:avLst/>
            </a:prstGeom>
            <a:noFill/>
          </p:spPr>
        </p:pic>
        <p:pic>
          <p:nvPicPr>
            <p:cNvPr id="22" name="Picture 3" descr="C:\Users\madeit-top1\Documents\PPT\[35] Angrymomo_blackboard\045-paint-brush-strokes-free-vector.png"/>
            <p:cNvPicPr>
              <a:picLocks noChangeAspect="1" noChangeArrowheads="1"/>
            </p:cNvPicPr>
            <p:nvPr/>
          </p:nvPicPr>
          <p:blipFill rotWithShape="1">
            <a:blip r:embed="rId4"/>
            <a:srcRect r="48690" b="79540"/>
            <a:stretch>
              <a:fillRect/>
            </a:stretch>
          </p:blipFill>
          <p:spPr>
            <a:xfrm>
              <a:off x="1139652" y="3642908"/>
              <a:ext cx="2376396" cy="251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madeit-top1\Documents\PPT\[35] Angrymomo_blackboard\6833123861_50d8295b1b_b.jpg"/>
          <p:cNvPicPr>
            <a:picLocks noChangeAspect="1" noChangeArrowheads="1"/>
          </p:cNvPicPr>
          <p:nvPr/>
        </p:nvPicPr>
        <p:blipFill rotWithShape="1">
          <a:blip r:embed="rId2"/>
          <a:srcRect l="9790" t="4420" r="10400" b="12450"/>
          <a:stretch>
            <a:fillRect/>
          </a:stretch>
        </p:blipFill>
        <p:spPr>
          <a:xfrm>
            <a:off x="1336183" y="836712"/>
            <a:ext cx="9519635" cy="4752528"/>
          </a:xfrm>
          <a:prstGeom prst="rect">
            <a:avLst/>
          </a:prstGeom>
          <a:noFill/>
        </p:spPr>
      </p:pic>
      <p:sp>
        <p:nvSpPr>
          <p:cNvPr id="16" name="제목 5"/>
          <p:cNvSpPr txBox="1"/>
          <p:nvPr/>
        </p:nvSpPr>
        <p:spPr>
          <a:xfrm>
            <a:off x="2184708" y="2204864"/>
            <a:ext cx="3600533" cy="2214260"/>
          </a:xfrm>
          <a:prstGeom prst="rect">
            <a:avLst/>
          </a:prstGeom>
        </p:spPr>
        <p:txBody>
          <a:bodyPr vert="horz" lIns="107287" tIns="53643" rIns="107287" bIns="53643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ko-KR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1</a:t>
            </a:r>
            <a:r>
              <a:rPr lang="ko-KR" altLang="en-US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교시</a:t>
            </a:r>
            <a:r>
              <a:rPr lang="en-US" altLang="ko-KR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. </a:t>
            </a:r>
            <a:r>
              <a:rPr lang="ko-KR" altLang="en-US" sz="28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작가 소개</a:t>
            </a:r>
            <a:endParaRPr lang="ko-KR" altLang="en-US" sz="2800" spc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ko-KR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2</a:t>
            </a:r>
            <a:r>
              <a:rPr lang="ko-KR" altLang="en-US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교시</a:t>
            </a:r>
            <a:r>
              <a:rPr lang="en-US" altLang="ko-KR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. </a:t>
            </a:r>
            <a:r>
              <a:rPr lang="ko-KR" altLang="en-US" sz="28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줄거리 </a:t>
            </a:r>
            <a:endParaRPr lang="ko-KR" altLang="en-US" sz="2800" spc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  <a:p>
            <a:pPr algn="l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ko-KR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3</a:t>
            </a:r>
            <a:r>
              <a:rPr lang="ko-KR" altLang="en-US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교시</a:t>
            </a:r>
            <a:r>
              <a:rPr lang="en-US" altLang="ko-KR" sz="24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. </a:t>
            </a:r>
            <a:r>
              <a:rPr lang="ko-KR" altLang="en-US" sz="2800" spc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읽고 난 소감</a:t>
            </a:r>
            <a:endParaRPr lang="ko-KR" altLang="en-US" sz="2800" spc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184709" y="1340767"/>
            <a:ext cx="945206" cy="638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500"/>
              </a:spcBef>
              <a:defRPr/>
            </a:pPr>
            <a:r>
              <a:rPr lang="ko-KR" altLang="en-US" sz="240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목차 </a:t>
            </a:r>
            <a:r>
              <a:rPr lang="en-US" altLang="ko-KR" sz="240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바른펜"/>
                <a:ea typeface="나눔바른펜"/>
              </a:rPr>
              <a:t>:</a:t>
            </a:r>
            <a:endParaRPr lang="en-US" altLang="ko-KR" sz="240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바른펜"/>
              <a:ea typeface="나눔바른펜"/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7559311" y="2067093"/>
            <a:ext cx="2174679" cy="2035126"/>
            <a:chOff x="5842981" y="1730724"/>
            <a:chExt cx="2174679" cy="2035126"/>
          </a:xfrm>
        </p:grpSpPr>
        <p:pic>
          <p:nvPicPr>
            <p:cNvPr id="2050" name="Picture 2" descr="C:\Users\madeit-top1\Documents\PPT\[35] Angrymomo_blackboard\독서교육.png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 rot="173471">
              <a:off x="5865021" y="1811862"/>
              <a:ext cx="2126964" cy="1953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1" name="Picture 3" descr="C:\Users\madeit-top1\Documents\PPT\[35] Angrymomo_blackboard\pushpin-147918_150.png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842981" y="1730724"/>
              <a:ext cx="324605" cy="305128"/>
            </a:xfrm>
            <a:prstGeom prst="rect">
              <a:avLst/>
            </a:prstGeom>
            <a:noFill/>
          </p:spPr>
        </p:pic>
        <p:pic>
          <p:nvPicPr>
            <p:cNvPr id="11" name="Picture 3" descr="C:\Users\madeit-top1\Documents\PPT\[35] Angrymomo_blackboard\pushpin-147918_150.png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7660594" y="1805615"/>
              <a:ext cx="357066" cy="335641"/>
            </a:xfrm>
            <a:prstGeom prst="rect">
              <a:avLst/>
            </a:prstGeom>
            <a:noFill/>
          </p:spPr>
        </p:pic>
      </p:grpSp>
      <p:sp>
        <p:nvSpPr>
          <p:cNvPr id="3" name="이중 물결 2"/>
          <p:cNvSpPr/>
          <p:nvPr/>
        </p:nvSpPr>
        <p:spPr>
          <a:xfrm>
            <a:off x="2264469" y="1988338"/>
            <a:ext cx="3689942" cy="3435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385</ep:Words>
  <ep:PresentationFormat>와이드스크린</ep:PresentationFormat>
  <ep:Paragraphs>64</ep:Paragraphs>
  <ep:Slides>17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ep:HeadingPairs>
  <ep:TitlesOfParts>
    <vt:vector size="18" baseType="lpstr">
      <vt:lpstr>갤러리</vt:lpstr>
      <vt:lpstr>파트릭 쥐스킨트 『향수』</vt:lpstr>
      <vt:lpstr xml:space="preserve"> 작품 줄거리(중반)</vt:lpstr>
      <vt:lpstr>PowerPoint 프레젠테이션</vt:lpstr>
      <vt:lpstr>작품 줄거리(후반)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2018-06-06T09:36:56.000</dcterms:created>
  <dc:creator>홍 성주</dc:creator>
  <cp:lastModifiedBy>SEC</cp:lastModifiedBy>
  <dcterms:modified xsi:type="dcterms:W3CDTF">2018-06-07T16:30:15.271</dcterms:modified>
  <cp:revision>17</cp:revision>
  <dc:title>파트리크 쥐스킨트 『향수』</dc:title>
  <cp:version>1000.0000.01</cp:version>
</cp:coreProperties>
</file>