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</p:sldMasterIdLst>
  <p:notesMasterIdLst>
    <p:notesMasterId r:id="rId12"/>
  </p:notesMasterIdLst>
  <p:handoutMasterIdLst>
    <p:handoutMasterId r:id="rId13"/>
  </p:handoutMasterIdLst>
  <p:sldIdLst>
    <p:sldId id="33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</p:sldIdLst>
  <p:sldSz cx="9144000" cy="6858000" type="screen4x3"/>
  <p:notesSz cx="6858000" cy="9686925"/>
  <p:defaultTextStyle>
    <a:defPPr>
      <a:defRPr lang="ko-KR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umimoji="1" sz="9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umimoji="1" sz="9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umimoji="1" sz="9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umimoji="1" sz="9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umimoji="1" sz="9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4F4F"/>
    <a:srgbClr val="CE023E"/>
    <a:srgbClr val="ED1763"/>
    <a:srgbClr val="FD074D"/>
    <a:srgbClr val="FF0101"/>
    <a:srgbClr val="FFFF99"/>
    <a:srgbClr val="DDDDD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89851" autoAdjust="0"/>
  </p:normalViewPr>
  <p:slideViewPr>
    <p:cSldViewPr>
      <p:cViewPr varScale="1">
        <p:scale>
          <a:sx n="100" d="100"/>
          <a:sy n="100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65E959B-4F1B-4FA8-8915-71EED42D0D2C}" type="datetimeFigureOut">
              <a:rPr lang="ko-KR" altLang="en-US"/>
              <a:pPr>
                <a:defRPr/>
              </a:pPr>
              <a:t>2024-06-01</a:t>
            </a:fld>
            <a:endParaRPr lang="en-US" altLang="ko-KR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5189518-4258-462A-8C38-0E133A472EB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496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54F277B-B10F-488B-BFFC-598BB4D423A6}" type="datetimeFigureOut">
              <a:rPr lang="ko-KR" altLang="en-US"/>
              <a:pPr>
                <a:defRPr/>
              </a:pPr>
              <a:t>2024-06-01</a:t>
            </a:fld>
            <a:endParaRPr lang="en-US" altLang="ko-K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18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0575"/>
            <a:ext cx="5486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8893C8B-44AB-4E73-9F81-3FA80B2D0FD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6427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950" y="115888"/>
            <a:ext cx="1885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8823325" y="6584950"/>
            <a:ext cx="3571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3FDA608C-802E-4304-94CE-B0F73097F115}" type="slidenum">
              <a:rPr lang="ko-KR" altLang="en-US" sz="1000"/>
              <a:pPr>
                <a:defRPr/>
              </a:pPr>
              <a:t>‹#›</a:t>
            </a:fld>
            <a:endParaRPr lang="en-US" altLang="ko-KR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sls_cat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41488"/>
            <a:ext cx="25209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5010150" y="1833563"/>
            <a:ext cx="2663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4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TOEIC</a:t>
            </a:r>
            <a:endParaRPr lang="ko-KR" altLang="en-US" sz="44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5110163" y="1181100"/>
            <a:ext cx="2879725" cy="215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ko-KR" altLang="en-US" sz="40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온라인 교양수업의 </a:t>
            </a:r>
            <a:r>
              <a:rPr lang="ko-KR" altLang="en-US" sz="40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모든것</a:t>
            </a:r>
            <a:endParaRPr lang="ko-KR" altLang="en-US" sz="40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 rot="-5400000">
            <a:off x="7212806" y="1783557"/>
            <a:ext cx="2016125" cy="1444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830264" y="839788"/>
            <a:ext cx="7439272" cy="1669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60" name="Picture 1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4868863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6232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2" y="4868863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32898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8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599" y="486886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WordArt 5"/>
          <p:cNvSpPr>
            <a:spLocks noChangeArrowheads="1" noChangeShapeType="1" noTextEdit="1"/>
          </p:cNvSpPr>
          <p:nvPr/>
        </p:nvSpPr>
        <p:spPr bwMode="auto">
          <a:xfrm>
            <a:off x="5292725" y="4365625"/>
            <a:ext cx="3351241" cy="9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44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인천대학교</a:t>
            </a:r>
            <a:endParaRPr lang="en-US" altLang="ko-KR" sz="4400" kern="1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  <a:p>
            <a:r>
              <a:rPr lang="ko-KR" altLang="en-US" sz="44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학습</a:t>
            </a:r>
            <a:r>
              <a:rPr lang="en-US" altLang="ko-KR" sz="44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Site </a:t>
            </a:r>
            <a:r>
              <a:rPr lang="en-US" altLang="ko-KR" sz="44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manual</a:t>
            </a:r>
            <a:endParaRPr lang="ko-KR" altLang="en-US" sz="44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830263" y="2719388"/>
            <a:ext cx="7462837" cy="1460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764000" y="3356992"/>
            <a:ext cx="1440000" cy="144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276016" y="4869160"/>
            <a:ext cx="1440000" cy="14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/>
          </a:p>
        </p:txBody>
      </p:sp>
      <p:pic>
        <p:nvPicPr>
          <p:cNvPr id="4098" name="Picture 2" descr="C:\Users\sisa\Desktop\인천대로고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24" y="2170906"/>
            <a:ext cx="151443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그림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30" y="5805264"/>
            <a:ext cx="186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 rot="16200000">
            <a:off x="-186599" y="1781516"/>
            <a:ext cx="2025652" cy="14219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sisa\Desktop\인천대_메인페이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93688"/>
            <a:ext cx="8820472" cy="65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484438" y="260350"/>
            <a:ext cx="44640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909962" y="1268761"/>
            <a:ext cx="2149870" cy="203739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95536" y="742928"/>
            <a:ext cx="7272808" cy="28803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5436097" y="3553532"/>
            <a:ext cx="2448272" cy="211252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297" name="AutoShape 18"/>
          <p:cNvSpPr>
            <a:spLocks/>
          </p:cNvSpPr>
          <p:nvPr/>
        </p:nvSpPr>
        <p:spPr bwMode="auto">
          <a:xfrm>
            <a:off x="7775576" y="1556792"/>
            <a:ext cx="1335514" cy="1008112"/>
          </a:xfrm>
          <a:prstGeom prst="borderCallout1">
            <a:avLst>
              <a:gd name="adj1" fmla="val 46133"/>
              <a:gd name="adj2" fmla="val -5264"/>
              <a:gd name="adj3" fmla="val 65856"/>
              <a:gd name="adj4" fmla="val -349383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457200" indent="-457200" algn="ctr"/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298" name="AutoShape 21"/>
          <p:cNvSpPr>
            <a:spLocks/>
          </p:cNvSpPr>
          <p:nvPr/>
        </p:nvSpPr>
        <p:spPr bwMode="auto">
          <a:xfrm>
            <a:off x="7524328" y="2708920"/>
            <a:ext cx="1586761" cy="410882"/>
          </a:xfrm>
          <a:prstGeom prst="borderCallout1">
            <a:avLst>
              <a:gd name="adj1" fmla="val 21949"/>
              <a:gd name="adj2" fmla="val -1561"/>
              <a:gd name="adj3" fmla="val -221400"/>
              <a:gd name="adj4" fmla="val -14393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dirty="0" smtClean="0"/>
              <a:t>학습사이트 </a:t>
            </a:r>
            <a:endParaRPr lang="en-US" altLang="ko-KR" dirty="0" smtClean="0"/>
          </a:p>
          <a:p>
            <a:pPr marL="457200" indent="-457200"/>
            <a:r>
              <a:rPr lang="ko-KR" altLang="en-US" dirty="0" smtClean="0"/>
              <a:t>오리엔테이션 및 이용 안내</a:t>
            </a:r>
            <a:endParaRPr lang="en-US" altLang="ko-KR" dirty="0" smtClean="0"/>
          </a:p>
        </p:txBody>
      </p:sp>
      <p:sp>
        <p:nvSpPr>
          <p:cNvPr id="12303" name="AutoShape 29"/>
          <p:cNvSpPr>
            <a:spLocks/>
          </p:cNvSpPr>
          <p:nvPr/>
        </p:nvSpPr>
        <p:spPr bwMode="auto">
          <a:xfrm>
            <a:off x="7668344" y="548680"/>
            <a:ext cx="1440160" cy="288032"/>
          </a:xfrm>
          <a:prstGeom prst="borderCallout1">
            <a:avLst>
              <a:gd name="adj1" fmla="val 138004"/>
              <a:gd name="adj2" fmla="val -62275"/>
              <a:gd name="adj3" fmla="val 47424"/>
              <a:gd name="adj4" fmla="val 480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457200" indent="-457200" algn="ctr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이용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메뉴 바</a:t>
            </a:r>
            <a:endParaRPr lang="en-US" altLang="ko-KR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304" name="AutoShape 30"/>
          <p:cNvSpPr>
            <a:spLocks/>
          </p:cNvSpPr>
          <p:nvPr/>
        </p:nvSpPr>
        <p:spPr bwMode="auto">
          <a:xfrm>
            <a:off x="7236297" y="6093296"/>
            <a:ext cx="1800199" cy="648072"/>
          </a:xfrm>
          <a:prstGeom prst="borderCallout1">
            <a:avLst>
              <a:gd name="adj1" fmla="val -2566"/>
              <a:gd name="adj2" fmla="val 14"/>
              <a:gd name="adj3" fmla="val -64483"/>
              <a:gd name="adj4" fmla="val -35462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dirty="0" smtClean="0"/>
              <a:t>Q&amp;A </a:t>
            </a:r>
            <a:r>
              <a:rPr lang="ko-KR" altLang="en-US" dirty="0"/>
              <a:t> </a:t>
            </a:r>
            <a:r>
              <a:rPr lang="ko-KR" altLang="en-US" dirty="0" smtClean="0"/>
              <a:t>학습 </a:t>
            </a:r>
            <a:r>
              <a:rPr lang="ko-KR" altLang="en-US" dirty="0" err="1" smtClean="0"/>
              <a:t>운영팀</a:t>
            </a:r>
            <a:r>
              <a:rPr lang="ko-KR" altLang="en-US" dirty="0" smtClean="0"/>
              <a:t> 지원 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카톡</a:t>
            </a:r>
            <a:r>
              <a:rPr lang="ko-KR" altLang="en-US" dirty="0" smtClean="0"/>
              <a:t> 플러스 친구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ybmeschool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305" name="AutoShape 31"/>
          <p:cNvSpPr>
            <a:spLocks/>
          </p:cNvSpPr>
          <p:nvPr/>
        </p:nvSpPr>
        <p:spPr bwMode="auto">
          <a:xfrm>
            <a:off x="611560" y="5832648"/>
            <a:ext cx="4248472" cy="836712"/>
          </a:xfrm>
          <a:prstGeom prst="borderCallout1">
            <a:avLst>
              <a:gd name="adj1" fmla="val -6888"/>
              <a:gd name="adj2" fmla="val 6636"/>
              <a:gd name="adj3" fmla="val -216015"/>
              <a:gd name="adj4" fmla="val 52707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학습현황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/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시험결과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/ Notice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학습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기간에 따라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학습해야 할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과정을 확인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가능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시험에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대한 결과 및 성적분포표를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확인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dirty="0" smtClean="0"/>
              <a:t> 학습관련 공지 사항 안내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306" name="Text Box 10"/>
          <p:cNvSpPr txBox="1">
            <a:spLocks noChangeArrowheads="1"/>
          </p:cNvSpPr>
          <p:nvPr/>
        </p:nvSpPr>
        <p:spPr bwMode="auto">
          <a:xfrm>
            <a:off x="3714744" y="285728"/>
            <a:ext cx="154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Main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화면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11560" y="3553532"/>
            <a:ext cx="4752528" cy="211252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775575" y="1667361"/>
            <a:ext cx="1214446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dirty="0" smtClean="0"/>
              <a:t>수강학생 한에서 </a:t>
            </a:r>
            <a:endParaRPr lang="en-US" altLang="ko-KR" dirty="0" smtClean="0"/>
          </a:p>
          <a:p>
            <a:pPr marL="457200" indent="-457200"/>
            <a:r>
              <a:rPr lang="ko-KR" altLang="en-US" dirty="0" smtClean="0"/>
              <a:t>수강생 인증 처리</a:t>
            </a:r>
            <a:endParaRPr lang="en-US" altLang="ko-KR" dirty="0" smtClean="0"/>
          </a:p>
          <a:p>
            <a:pPr marL="457200" indent="-457200"/>
            <a:r>
              <a:rPr lang="ko-KR" altLang="en-US" dirty="0" smtClean="0"/>
              <a:t>후 </a:t>
            </a:r>
            <a:endParaRPr lang="en-US" altLang="ko-KR" dirty="0" smtClean="0"/>
          </a:p>
          <a:p>
            <a:pPr marL="457200" indent="-457200"/>
            <a:r>
              <a:rPr lang="ko-KR" altLang="en-US" dirty="0" smtClean="0"/>
              <a:t>학습 진행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sisa\Desktop\인천대_메인페이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" y="368151"/>
            <a:ext cx="8965089" cy="615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2484438" y="260350"/>
            <a:ext cx="44640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3" name="AutoShape 4"/>
          <p:cNvSpPr>
            <a:spLocks/>
          </p:cNvSpPr>
          <p:nvPr/>
        </p:nvSpPr>
        <p:spPr bwMode="auto">
          <a:xfrm>
            <a:off x="3726144" y="1270000"/>
            <a:ext cx="2142000" cy="2807072"/>
          </a:xfrm>
          <a:prstGeom prst="borderCallout1">
            <a:avLst>
              <a:gd name="adj1" fmla="val 5296"/>
              <a:gd name="adj2" fmla="val 104412"/>
              <a:gd name="adj3" fmla="val 4844"/>
              <a:gd name="adj4" fmla="val 105001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사이트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최초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접속 시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, </a:t>
            </a:r>
          </a:p>
          <a:p>
            <a:pPr marL="457200" indent="-457200"/>
            <a:r>
              <a:rPr lang="ko-KR" altLang="en-US" sz="9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수강생 </a:t>
            </a:r>
            <a:r>
              <a:rPr lang="ko-KR" altLang="en-US" sz="9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인증 버튼을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클릭하여 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/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해당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수업 수강이 맞는 지와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개인 정보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입력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총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단계 실시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/>
            <a:endParaRPr lang="en-US" altLang="ko-KR" sz="900" dirty="0">
              <a:latin typeface="돋움" pitchFamily="50" charset="-127"/>
              <a:ea typeface="돋움" pitchFamily="50" charset="-127"/>
            </a:endParaRP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수강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학생 확인인증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개인 정보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비밀번호 및 연락처 입력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교재 인증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교재 시리얼 번호 입력하여 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수강 인증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완료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/>
            <a:r>
              <a:rPr lang="en-US" altLang="ko-KR" sz="9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** </a:t>
            </a:r>
            <a:r>
              <a:rPr lang="ko-KR" altLang="en-US" sz="9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모든 수강생은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sz="9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ID</a:t>
            </a:r>
            <a:r>
              <a:rPr lang="ko-KR" altLang="en-US" sz="9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는 학번 </a:t>
            </a:r>
            <a:r>
              <a:rPr lang="en-US" altLang="ko-KR" sz="9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**</a:t>
            </a:r>
            <a:endParaRPr lang="ko-KR" altLang="en-US" sz="9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00927" y="2529520"/>
            <a:ext cx="2294667" cy="6895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126" name="Picture 8" descr="수강생인증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61" y="4941911"/>
            <a:ext cx="3025775" cy="1285884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5127" name="Picture 9" descr="교재인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941911"/>
            <a:ext cx="3025775" cy="1295401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5424497" y="5867432"/>
            <a:ext cx="576263" cy="3603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54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5130" name="Oval 12"/>
          <p:cNvSpPr>
            <a:spLocks noChangeArrowheads="1"/>
          </p:cNvSpPr>
          <p:nvPr/>
        </p:nvSpPr>
        <p:spPr bwMode="auto">
          <a:xfrm>
            <a:off x="8501090" y="5867433"/>
            <a:ext cx="576262" cy="3603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54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5134" name="Text Box 10"/>
          <p:cNvSpPr txBox="1">
            <a:spLocks noChangeArrowheads="1"/>
          </p:cNvSpPr>
          <p:nvPr/>
        </p:nvSpPr>
        <p:spPr bwMode="auto">
          <a:xfrm>
            <a:off x="2928926" y="333375"/>
            <a:ext cx="317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수강생 인증 및 로그인</a:t>
            </a:r>
          </a:p>
        </p:txBody>
      </p:sp>
      <p:pic>
        <p:nvPicPr>
          <p:cNvPr id="5125" name="Picture 7" descr="수강생인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941911"/>
            <a:ext cx="3024188" cy="12954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128" name="Oval 10"/>
          <p:cNvSpPr>
            <a:spLocks noChangeArrowheads="1"/>
          </p:cNvSpPr>
          <p:nvPr/>
        </p:nvSpPr>
        <p:spPr bwMode="auto">
          <a:xfrm>
            <a:off x="2209787" y="5870605"/>
            <a:ext cx="576263" cy="3603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54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14" name="오른쪽 화살표 13"/>
          <p:cNvSpPr/>
          <p:nvPr/>
        </p:nvSpPr>
        <p:spPr bwMode="auto">
          <a:xfrm>
            <a:off x="2786050" y="5441977"/>
            <a:ext cx="428628" cy="4286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 bwMode="auto">
          <a:xfrm>
            <a:off x="5786446" y="5441977"/>
            <a:ext cx="428628" cy="4286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오른쪽 화살표 17"/>
          <p:cNvSpPr/>
          <p:nvPr/>
        </p:nvSpPr>
        <p:spPr bwMode="auto">
          <a:xfrm>
            <a:off x="3214678" y="2659976"/>
            <a:ext cx="428628" cy="4286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sa\Desktop\인천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29" y="1935146"/>
            <a:ext cx="6485868" cy="47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강원대_학습화면_0000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71546"/>
            <a:ext cx="8928100" cy="863600"/>
          </a:xfrm>
          <a:prstGeom prst="rect">
            <a:avLst/>
          </a:prstGeom>
          <a:noFill/>
        </p:spPr>
      </p:pic>
      <p:sp>
        <p:nvSpPr>
          <p:cNvPr id="6148" name="AutoShape 4"/>
          <p:cNvSpPr>
            <a:spLocks/>
          </p:cNvSpPr>
          <p:nvPr/>
        </p:nvSpPr>
        <p:spPr bwMode="auto">
          <a:xfrm>
            <a:off x="71406" y="2087539"/>
            <a:ext cx="1368425" cy="1007616"/>
          </a:xfrm>
          <a:prstGeom prst="borderCallout1">
            <a:avLst>
              <a:gd name="adj1" fmla="val 1988"/>
              <a:gd name="adj2" fmla="val 101684"/>
              <a:gd name="adj3" fmla="val -24002"/>
              <a:gd name="adj4" fmla="val 157312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모의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TEST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2. Homework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   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취약파트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취약유형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레벨 업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343151" y="1647808"/>
            <a:ext cx="428650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283968" y="4019767"/>
            <a:ext cx="595295" cy="264551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151" name="AutoShape 8"/>
          <p:cNvSpPr>
            <a:spLocks/>
          </p:cNvSpPr>
          <p:nvPr/>
        </p:nvSpPr>
        <p:spPr bwMode="auto">
          <a:xfrm>
            <a:off x="71406" y="3095155"/>
            <a:ext cx="1368425" cy="1584176"/>
          </a:xfrm>
          <a:prstGeom prst="borderCallout1">
            <a:avLst>
              <a:gd name="adj1" fmla="val 13016"/>
              <a:gd name="adj2" fmla="val 101684"/>
              <a:gd name="adj3" fmla="val 12439"/>
              <a:gd name="adj4" fmla="val 164625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기간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1.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회 차별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TEST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응시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기간 안내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테스트 후 오답문제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풀이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Review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테스트 결과에 따라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Homework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제공 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및 기간 안내</a:t>
            </a:r>
          </a:p>
        </p:txBody>
      </p:sp>
      <p:sp>
        <p:nvSpPr>
          <p:cNvPr id="6156" name="AutoShape 13"/>
          <p:cNvSpPr>
            <a:spLocks/>
          </p:cNvSpPr>
          <p:nvPr/>
        </p:nvSpPr>
        <p:spPr bwMode="auto">
          <a:xfrm>
            <a:off x="6572264" y="2730481"/>
            <a:ext cx="2447925" cy="798680"/>
          </a:xfrm>
          <a:prstGeom prst="borderCallout1">
            <a:avLst>
              <a:gd name="adj1" fmla="val 19205"/>
              <a:gd name="adj2" fmla="val -71"/>
              <a:gd name="adj3" fmla="val 209443"/>
              <a:gd name="adj4" fmla="val -144216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시작일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종료일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진행율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시작일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시작일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종료일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종료일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진행율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진행 중일 때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진행율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159" name="Oval 18"/>
          <p:cNvSpPr>
            <a:spLocks noChangeArrowheads="1"/>
          </p:cNvSpPr>
          <p:nvPr/>
        </p:nvSpPr>
        <p:spPr bwMode="auto">
          <a:xfrm>
            <a:off x="1692275" y="1576073"/>
            <a:ext cx="576263" cy="36036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학습 </a:t>
            </a:r>
            <a:r>
              <a:rPr lang="en-US" altLang="ko-KR" sz="1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60" name="AutoShape 19"/>
          <p:cNvSpPr>
            <a:spLocks/>
          </p:cNvSpPr>
          <p:nvPr/>
        </p:nvSpPr>
        <p:spPr bwMode="auto">
          <a:xfrm>
            <a:off x="6572264" y="4429100"/>
            <a:ext cx="2447925" cy="1016124"/>
          </a:xfrm>
          <a:prstGeom prst="borderCallout1">
            <a:avLst>
              <a:gd name="adj1" fmla="val 4014"/>
              <a:gd name="adj2" fmla="val -17478"/>
              <a:gd name="adj3" fmla="val 64153"/>
              <a:gd name="adj4" fmla="val -64903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진단평가서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Test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결과 에 대한 분석표 제공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1. Online Report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2. Tops Report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3. Diagnostic Report</a:t>
            </a:r>
          </a:p>
        </p:txBody>
      </p:sp>
      <p:sp>
        <p:nvSpPr>
          <p:cNvPr id="6161" name="Text Box 10"/>
          <p:cNvSpPr txBox="1">
            <a:spLocks noChangeArrowheads="1"/>
          </p:cNvSpPr>
          <p:nvPr/>
        </p:nvSpPr>
        <p:spPr bwMode="auto">
          <a:xfrm>
            <a:off x="3043238" y="333375"/>
            <a:ext cx="317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Test, Homework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학습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07504" y="1072017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835696" y="4021120"/>
            <a:ext cx="1368152" cy="26441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sa\Desktop\부산외대o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428868"/>
            <a:ext cx="4071966" cy="378621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7182" name="Picture 14" descr="강원대_학습화면_0000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268413"/>
            <a:ext cx="8928100" cy="931862"/>
          </a:xfrm>
          <a:prstGeom prst="rect">
            <a:avLst/>
          </a:prstGeom>
          <a:noFill/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643306" y="3643314"/>
            <a:ext cx="431428" cy="1781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172" name="AutoShape 8"/>
          <p:cNvSpPr>
            <a:spLocks/>
          </p:cNvSpPr>
          <p:nvPr/>
        </p:nvSpPr>
        <p:spPr bwMode="auto">
          <a:xfrm>
            <a:off x="5003800" y="2348880"/>
            <a:ext cx="2447925" cy="992579"/>
          </a:xfrm>
          <a:prstGeom prst="borderCallout1">
            <a:avLst>
              <a:gd name="adj1" fmla="val 49748"/>
              <a:gd name="adj2" fmla="val -505"/>
              <a:gd name="adj3" fmla="val 130961"/>
              <a:gd name="adj4" fmla="val -52962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진단평가서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Test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결과 에 대한 분석표 제공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1. Online Report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2. Tops Report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3. Diagnostic Report</a:t>
            </a:r>
          </a:p>
        </p:txBody>
      </p:sp>
      <p:pic>
        <p:nvPicPr>
          <p:cNvPr id="7173" name="Picture 9" descr="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7693" y="3500438"/>
            <a:ext cx="2232025" cy="22320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7174" name="Picture 10" descr="온라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80" y="3500438"/>
            <a:ext cx="2152650" cy="2209800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7175" name="Picture 11" descr="탑스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5643" y="4010025"/>
            <a:ext cx="2224087" cy="2282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887663" y="333375"/>
            <a:ext cx="348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Test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결과 및 진단평가서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7504" y="1340768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sa\Desktop\동영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466"/>
            <a:ext cx="7678047" cy="50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강원대_학습화면_0000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849996"/>
            <a:ext cx="8928100" cy="931863"/>
          </a:xfrm>
          <a:prstGeom prst="rect">
            <a:avLst/>
          </a:prstGeom>
          <a:noFill/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684213" y="2951191"/>
            <a:ext cx="1655539" cy="3683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198" name="AutoShape 7"/>
          <p:cNvSpPr>
            <a:spLocks/>
          </p:cNvSpPr>
          <p:nvPr/>
        </p:nvSpPr>
        <p:spPr bwMode="auto">
          <a:xfrm>
            <a:off x="6156176" y="5466390"/>
            <a:ext cx="2917353" cy="1208023"/>
          </a:xfrm>
          <a:prstGeom prst="borderCallout1">
            <a:avLst>
              <a:gd name="adj1" fmla="val 29269"/>
              <a:gd name="adj2" fmla="val -2157"/>
              <a:gd name="adj3" fmla="val -204393"/>
              <a:gd name="adj4" fmla="val 31625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동영상 강의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학습할 수 있는 기간 및 강의내용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안내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/>
            <a:r>
              <a:rPr lang="ko-KR" altLang="en-US" dirty="0" err="1" smtClean="0"/>
              <a:t>수강최조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START 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/>
            <a:r>
              <a:rPr lang="ko-KR" altLang="en-US" dirty="0" smtClean="0"/>
              <a:t>진행상태 </a:t>
            </a:r>
            <a:r>
              <a:rPr lang="en-US" altLang="ko-KR" dirty="0" smtClean="0"/>
              <a:t>: PROCEED </a:t>
            </a:r>
          </a:p>
          <a:p>
            <a:pPr marL="457200" indent="-457200"/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완료상태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: Finish</a:t>
            </a:r>
          </a:p>
          <a:p>
            <a:pPr marL="457200" indent="-457200"/>
            <a:r>
              <a:rPr lang="en-US" altLang="ko-KR" sz="1050" dirty="0" smtClean="0">
                <a:solidFill>
                  <a:srgbClr val="C00000"/>
                </a:solidFill>
              </a:rPr>
              <a:t>5</a:t>
            </a:r>
            <a:r>
              <a:rPr lang="ko-KR" altLang="en-US" sz="1050" dirty="0" smtClean="0">
                <a:solidFill>
                  <a:srgbClr val="C00000"/>
                </a:solidFill>
              </a:rPr>
              <a:t>개 </a:t>
            </a:r>
            <a:r>
              <a:rPr lang="en-US" altLang="ko-KR" sz="1050" dirty="0" smtClean="0">
                <a:solidFill>
                  <a:srgbClr val="C00000"/>
                </a:solidFill>
              </a:rPr>
              <a:t>Random </a:t>
            </a:r>
            <a:r>
              <a:rPr lang="ko-KR" altLang="en-US" sz="1050" dirty="0" smtClean="0">
                <a:solidFill>
                  <a:srgbClr val="C00000"/>
                </a:solidFill>
              </a:rPr>
              <a:t>포인트 체크 </a:t>
            </a:r>
            <a:r>
              <a:rPr lang="en-US" altLang="ko-KR" sz="1050" dirty="0" smtClean="0">
                <a:solidFill>
                  <a:srgbClr val="C00000"/>
                </a:solidFill>
              </a:rPr>
              <a:t>-&gt;</a:t>
            </a:r>
            <a:r>
              <a:rPr lang="ko-KR" altLang="en-US" sz="1050" dirty="0" smtClean="0">
                <a:solidFill>
                  <a:srgbClr val="C00000"/>
                </a:solidFill>
              </a:rPr>
              <a:t>완료 </a:t>
            </a:r>
            <a:endParaRPr lang="ko-KR" altLang="en-US" sz="1050" dirty="0">
              <a:solidFill>
                <a:srgbClr val="C00000"/>
              </a:solidFill>
            </a:endParaRP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2915022" y="1484065"/>
            <a:ext cx="500062" cy="2143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201" name="Oval 13"/>
          <p:cNvSpPr>
            <a:spLocks noChangeArrowheads="1"/>
          </p:cNvSpPr>
          <p:nvPr/>
        </p:nvSpPr>
        <p:spPr bwMode="auto">
          <a:xfrm>
            <a:off x="3491681" y="1412776"/>
            <a:ext cx="576263" cy="36036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학습 </a:t>
            </a:r>
            <a:r>
              <a:rPr lang="en-US" altLang="ko-KR" sz="1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2" name="AutoShape 14"/>
          <p:cNvSpPr>
            <a:spLocks/>
          </p:cNvSpPr>
          <p:nvPr/>
        </p:nvSpPr>
        <p:spPr bwMode="auto">
          <a:xfrm>
            <a:off x="2843213" y="2993843"/>
            <a:ext cx="3529012" cy="410882"/>
          </a:xfrm>
          <a:prstGeom prst="borderCallout1">
            <a:avLst>
              <a:gd name="adj1" fmla="val 29750"/>
              <a:gd name="adj2" fmla="val -2157"/>
              <a:gd name="adj3" fmla="val -92560"/>
              <a:gd name="adj4" fmla="val -28699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제공 동영상이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개 이상일 경우 해당 동영상을 선택하면 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/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동영상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마다의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목록이 하단에 보임</a:t>
            </a:r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6526124" y="3014658"/>
            <a:ext cx="1296863" cy="3683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911600" y="333375"/>
            <a:ext cx="143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VOD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학습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7504" y="948571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3" name="Picture 17" descr="강원대_학습화면_0000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25984"/>
            <a:ext cx="8928100" cy="863600"/>
          </a:xfrm>
          <a:prstGeom prst="rect">
            <a:avLst/>
          </a:prstGeom>
          <a:noFill/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203700" y="1399034"/>
            <a:ext cx="800100" cy="301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9220" name="Picture 5" descr="마이페이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492822"/>
            <a:ext cx="4321175" cy="295275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923928" y="2492822"/>
            <a:ext cx="4319960" cy="647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222" name="AutoShape 7"/>
          <p:cNvSpPr>
            <a:spLocks/>
          </p:cNvSpPr>
          <p:nvPr/>
        </p:nvSpPr>
        <p:spPr bwMode="auto">
          <a:xfrm>
            <a:off x="179512" y="4725144"/>
            <a:ext cx="3384550" cy="1008112"/>
          </a:xfrm>
          <a:prstGeom prst="borderCallout1">
            <a:avLst>
              <a:gd name="adj1" fmla="val 44852"/>
              <a:gd name="adj2" fmla="val 100679"/>
              <a:gd name="adj3" fmla="val -116008"/>
              <a:gd name="adj4" fmla="val 110444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Homework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구분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회 차별로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Homework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진행율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총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150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문 중 완료 표시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정답수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총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150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문 중 정답 수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성실도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미완료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or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진행중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or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완료표시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3923928" y="3213547"/>
            <a:ext cx="4319960" cy="5762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224" name="AutoShape 9"/>
          <p:cNvSpPr>
            <a:spLocks/>
          </p:cNvSpPr>
          <p:nvPr/>
        </p:nvSpPr>
        <p:spPr bwMode="auto">
          <a:xfrm>
            <a:off x="179512" y="3538665"/>
            <a:ext cx="3384550" cy="1186479"/>
          </a:xfrm>
          <a:prstGeom prst="borderCallout1">
            <a:avLst>
              <a:gd name="adj1" fmla="val 46365"/>
              <a:gd name="adj2" fmla="val 99737"/>
              <a:gd name="adj3" fmla="val -49130"/>
              <a:gd name="adj4" fmla="val 110037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TEST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구분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회 차별로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Test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명 구분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2. LC/RC/TOTAL 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파트 별로 점수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성실도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기간 내 완료 했는지 표시 진행 중에 따라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 3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가지로 표시 됨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기간 내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완료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/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기간 외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완료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/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진행 중</a:t>
            </a:r>
          </a:p>
        </p:txBody>
      </p:sp>
      <p:sp>
        <p:nvSpPr>
          <p:cNvPr id="9225" name="AutoShape 10"/>
          <p:cNvSpPr>
            <a:spLocks/>
          </p:cNvSpPr>
          <p:nvPr/>
        </p:nvSpPr>
        <p:spPr bwMode="auto">
          <a:xfrm>
            <a:off x="179512" y="2205484"/>
            <a:ext cx="2447925" cy="1223516"/>
          </a:xfrm>
          <a:prstGeom prst="borderCallout1">
            <a:avLst>
              <a:gd name="adj1" fmla="val 693"/>
              <a:gd name="adj2" fmla="val 100505"/>
              <a:gd name="adj3" fmla="val -43721"/>
              <a:gd name="adj4" fmla="val 164463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My Page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진행 성취도 및 이전 학습 이력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확인</a:t>
            </a:r>
            <a:endParaRPr lang="ko-KR" altLang="en-US" sz="500" dirty="0">
              <a:latin typeface="돋움" pitchFamily="50" charset="-127"/>
              <a:ea typeface="돋움" pitchFamily="50" charset="-127"/>
            </a:endParaRPr>
          </a:p>
          <a:p>
            <a:pPr marL="457200" indent="-457200" algn="l"/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	1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. TEST</a:t>
            </a:r>
          </a:p>
          <a:p>
            <a:pPr marL="457200" indent="-457200" algn="l"/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	2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. Homework</a:t>
            </a:r>
          </a:p>
          <a:p>
            <a:pPr marL="457200" indent="-457200" algn="l"/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	3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. VOD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일정</a:t>
            </a:r>
          </a:p>
          <a:p>
            <a:pPr marL="457200" indent="-457200" algn="l"/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	4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이력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3923928" y="3842197"/>
            <a:ext cx="4319960" cy="9556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227" name="AutoShape 12"/>
          <p:cNvSpPr>
            <a:spLocks/>
          </p:cNvSpPr>
          <p:nvPr/>
        </p:nvSpPr>
        <p:spPr bwMode="auto">
          <a:xfrm>
            <a:off x="179512" y="5725244"/>
            <a:ext cx="3384550" cy="1016124"/>
          </a:xfrm>
          <a:prstGeom prst="borderCallout1">
            <a:avLst>
              <a:gd name="adj1" fmla="val 50167"/>
              <a:gd name="adj2" fmla="val 100365"/>
              <a:gd name="adj3" fmla="val -130237"/>
              <a:gd name="adj4" fmla="val 110081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VOD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일정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구분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다 수 동영상 제공일 때 구분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동영상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동영상 명 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강의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진행율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완료 강의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총 강의수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기간 내 완료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기간 중 완료되었는지 표시 </a:t>
            </a:r>
          </a:p>
        </p:txBody>
      </p:sp>
      <p:sp>
        <p:nvSpPr>
          <p:cNvPr id="9230" name="Text Box 10"/>
          <p:cNvSpPr txBox="1">
            <a:spLocks noChangeArrowheads="1"/>
          </p:cNvSpPr>
          <p:nvPr/>
        </p:nvSpPr>
        <p:spPr bwMode="auto">
          <a:xfrm>
            <a:off x="3581400" y="333375"/>
            <a:ext cx="209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My page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기능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7504" y="1124744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5" name="Picture 15" descr="강원대_학습화면_0000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73175"/>
            <a:ext cx="8928100" cy="931863"/>
          </a:xfrm>
          <a:prstGeom prst="rect">
            <a:avLst/>
          </a:prstGeom>
          <a:noFill/>
        </p:spPr>
      </p:pic>
      <p:pic>
        <p:nvPicPr>
          <p:cNvPr id="10243" name="Picture 2" descr="not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836863"/>
            <a:ext cx="3744913" cy="164465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797425" y="3951288"/>
            <a:ext cx="3671888" cy="352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245" name="AutoShape 6"/>
          <p:cNvSpPr>
            <a:spLocks/>
          </p:cNvSpPr>
          <p:nvPr/>
        </p:nvSpPr>
        <p:spPr bwMode="auto">
          <a:xfrm>
            <a:off x="1187624" y="2565028"/>
            <a:ext cx="2592387" cy="215900"/>
          </a:xfrm>
          <a:prstGeom prst="borderCallout1">
            <a:avLst>
              <a:gd name="adj1" fmla="val 52940"/>
              <a:gd name="adj2" fmla="val 100479"/>
              <a:gd name="adj3" fmla="val -305634"/>
              <a:gd name="adj4" fmla="val 201861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관련 공지사항을 확인</a:t>
            </a:r>
          </a:p>
        </p:txBody>
      </p:sp>
      <p:sp>
        <p:nvSpPr>
          <p:cNvPr id="10246" name="AutoShape 7"/>
          <p:cNvSpPr>
            <a:spLocks/>
          </p:cNvSpPr>
          <p:nvPr/>
        </p:nvSpPr>
        <p:spPr bwMode="auto">
          <a:xfrm>
            <a:off x="971600" y="3068960"/>
            <a:ext cx="3313112" cy="1574277"/>
          </a:xfrm>
          <a:prstGeom prst="borderCallout1">
            <a:avLst>
              <a:gd name="adj1" fmla="val 74381"/>
              <a:gd name="adj2" fmla="val 100055"/>
              <a:gd name="adj3" fmla="val 73764"/>
              <a:gd name="adj4" fmla="val 114645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게시판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관리자 사이트에서 교수님이나 사이트 관리자가 작성한 글을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글이 올라간 최근 날짜 순으로 확인 가능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전체 및 분반 별 게시 글을 하나의 게시판에서 확인 가능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/>
            <a:endParaRPr lang="en-US" altLang="ko-KR" sz="900" dirty="0">
              <a:latin typeface="돋움" pitchFamily="50" charset="-127"/>
              <a:ea typeface="돋움" pitchFamily="50" charset="-127"/>
            </a:endParaRP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**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관리자 사이트에서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공지글을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팝업사용하면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같은 내용이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게시판과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메인페이지의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팝업 창으로 두 개의 방법 모두 확인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가능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6084888" y="1557338"/>
            <a:ext cx="647700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078288" y="333375"/>
            <a:ext cx="110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Notice</a:t>
            </a: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7804150" y="4303713"/>
            <a:ext cx="690563" cy="142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253" name="AutoShape 6"/>
          <p:cNvSpPr>
            <a:spLocks/>
          </p:cNvSpPr>
          <p:nvPr/>
        </p:nvSpPr>
        <p:spPr bwMode="auto">
          <a:xfrm>
            <a:off x="5940053" y="4784725"/>
            <a:ext cx="2592387" cy="215900"/>
          </a:xfrm>
          <a:prstGeom prst="borderCallout1">
            <a:avLst>
              <a:gd name="adj1" fmla="val -11082"/>
              <a:gd name="adj2" fmla="val 84894"/>
              <a:gd name="adj3" fmla="val -148876"/>
              <a:gd name="adj4" fmla="val 84712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ko-KR" altLang="en-US" sz="900">
                <a:latin typeface="돋움" pitchFamily="50" charset="-127"/>
                <a:ea typeface="돋움" pitchFamily="50" charset="-127"/>
              </a:rPr>
              <a:t>분반별 공지사항 페이지로 이동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7504" y="1340768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Picture 17" descr="강원대_학습화면_0000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3175"/>
            <a:ext cx="8639944" cy="931863"/>
          </a:xfrm>
          <a:prstGeom prst="rect">
            <a:avLst/>
          </a:prstGeom>
          <a:noFill/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813551" y="1557339"/>
            <a:ext cx="863600" cy="21547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1268" name="Picture 5" descr="noti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798" y="2420888"/>
            <a:ext cx="4286250" cy="3687763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862385" y="3465463"/>
            <a:ext cx="4071937" cy="414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270" name="AutoShape 7"/>
          <p:cNvSpPr>
            <a:spLocks/>
          </p:cNvSpPr>
          <p:nvPr/>
        </p:nvSpPr>
        <p:spPr bwMode="auto">
          <a:xfrm>
            <a:off x="5436096" y="2348880"/>
            <a:ext cx="3240000" cy="254000"/>
          </a:xfrm>
          <a:prstGeom prst="borderCallout1">
            <a:avLst>
              <a:gd name="adj1" fmla="val -8265"/>
              <a:gd name="adj2" fmla="val 83786"/>
              <a:gd name="adj3" fmla="val -228937"/>
              <a:gd name="adj4" fmla="val 83555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ko-KR" altLang="en-US" sz="900">
                <a:latin typeface="돋움" pitchFamily="50" charset="-127"/>
                <a:ea typeface="돋움" pitchFamily="50" charset="-127"/>
              </a:rPr>
              <a:t>사이트 이용 및 학습에 대한 궁금한 점을 문의 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 flipV="1">
            <a:off x="1187624" y="4322712"/>
            <a:ext cx="2286000" cy="18640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272" name="AutoShape 9"/>
          <p:cNvSpPr>
            <a:spLocks/>
          </p:cNvSpPr>
          <p:nvPr/>
        </p:nvSpPr>
        <p:spPr bwMode="auto">
          <a:xfrm>
            <a:off x="5436096" y="4789140"/>
            <a:ext cx="3240000" cy="1016124"/>
          </a:xfrm>
          <a:prstGeom prst="borderCallout1">
            <a:avLst>
              <a:gd name="adj1" fmla="val 50278"/>
              <a:gd name="adj2" fmla="val -286"/>
              <a:gd name="adj3" fmla="val -44235"/>
              <a:gd name="adj4" fmla="val -60290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자주 찾는 질문에 대한 답변을 분류 별로 안내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설치오류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프로그램 설치에 관한 사항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학습중오류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테스트 진행 오류 대처 법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동영상오류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동영상 진행 오류 대처 법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이용법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메뉴 별 이용 방법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 flipV="1">
            <a:off x="3995936" y="3982987"/>
            <a:ext cx="504056" cy="428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274" name="AutoShape 11"/>
          <p:cNvSpPr>
            <a:spLocks/>
          </p:cNvSpPr>
          <p:nvPr/>
        </p:nvSpPr>
        <p:spPr bwMode="auto">
          <a:xfrm>
            <a:off x="5436096" y="3982070"/>
            <a:ext cx="3240000" cy="604781"/>
          </a:xfrm>
          <a:prstGeom prst="borderCallout1">
            <a:avLst>
              <a:gd name="adj1" fmla="val 23702"/>
              <a:gd name="adj2" fmla="val 371"/>
              <a:gd name="adj3" fmla="val 25301"/>
              <a:gd name="adj4" fmla="val -28537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Q&amp;A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문의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기타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FAQ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를 통한 문제 해결이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안되는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경우게시판 글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을 남겨 문제 해결</a:t>
            </a:r>
          </a:p>
        </p:txBody>
      </p:sp>
      <p:sp>
        <p:nvSpPr>
          <p:cNvPr id="11275" name="AutoShape 12"/>
          <p:cNvSpPr>
            <a:spLocks/>
          </p:cNvSpPr>
          <p:nvPr/>
        </p:nvSpPr>
        <p:spPr bwMode="auto">
          <a:xfrm>
            <a:off x="5436096" y="6055320"/>
            <a:ext cx="3240000" cy="254000"/>
          </a:xfrm>
          <a:prstGeom prst="borderCallout1">
            <a:avLst>
              <a:gd name="adj1" fmla="val 50339"/>
              <a:gd name="adj2" fmla="val -338"/>
              <a:gd name="adj3" fmla="val -149236"/>
              <a:gd name="adj4" fmla="val -18538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ko-KR" altLang="en-US" sz="900">
                <a:latin typeface="돋움" pitchFamily="50" charset="-127"/>
                <a:ea typeface="돋움" pitchFamily="50" charset="-127"/>
              </a:rPr>
              <a:t>자주 찾는 질문 내용을 하단에서 확인</a:t>
            </a:r>
          </a:p>
        </p:txBody>
      </p:sp>
      <p:sp>
        <p:nvSpPr>
          <p:cNvPr id="11278" name="AutoShape 15"/>
          <p:cNvSpPr>
            <a:spLocks/>
          </p:cNvSpPr>
          <p:nvPr/>
        </p:nvSpPr>
        <p:spPr bwMode="auto">
          <a:xfrm>
            <a:off x="5436096" y="3179712"/>
            <a:ext cx="3240000" cy="609327"/>
          </a:xfrm>
          <a:prstGeom prst="borderCallout1">
            <a:avLst>
              <a:gd name="adj1" fmla="val 84219"/>
              <a:gd name="adj2" fmla="val -23"/>
              <a:gd name="adj3" fmla="val 84433"/>
              <a:gd name="adj4" fmla="val -14930"/>
            </a:avLst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 문의 및 질문 사항 접수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guide</a:t>
            </a:r>
          </a:p>
          <a:p>
            <a:pPr marL="457200" indent="-457200"/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학습자가 궁금한 점이 생기는 경우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해당 사항을</a:t>
            </a:r>
          </a:p>
          <a:p>
            <a:pPr marL="457200" indent="-457200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어떻게 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해결해야하는지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방법을 안내 </a:t>
            </a:r>
          </a:p>
        </p:txBody>
      </p:sp>
      <p:sp>
        <p:nvSpPr>
          <p:cNvPr id="11279" name="Text Box 10"/>
          <p:cNvSpPr txBox="1">
            <a:spLocks noChangeArrowheads="1"/>
          </p:cNvSpPr>
          <p:nvPr/>
        </p:nvSpPr>
        <p:spPr bwMode="auto">
          <a:xfrm>
            <a:off x="3819525" y="333375"/>
            <a:ext cx="1622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Help Desk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7504" y="1268760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5496" y="1484784"/>
            <a:ext cx="43204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55576" y="4509120"/>
            <a:ext cx="4071937" cy="158417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endParaRPr lang="ko-KR" altLang="ko-KR" sz="900" b="1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12420</TotalTime>
  <Words>601</Words>
  <Application>Microsoft Office PowerPoint</Application>
  <PresentationFormat>화면 슬라이드 쇼(4:3)</PresentationFormat>
  <Paragraphs>122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HY헤드라인M</vt:lpstr>
      <vt:lpstr>굴림</vt:lpstr>
      <vt:lpstr>돋움</vt:lpstr>
      <vt:lpstr>맑은 고딕</vt:lpstr>
      <vt:lpstr>디자인 사용자 지정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sisa</dc:creator>
  <cp:lastModifiedBy>user</cp:lastModifiedBy>
  <cp:revision>162</cp:revision>
  <dcterms:created xsi:type="dcterms:W3CDTF">2009-11-22T22:58:03Z</dcterms:created>
  <dcterms:modified xsi:type="dcterms:W3CDTF">2024-06-01T08:28:25Z</dcterms:modified>
</cp:coreProperties>
</file>