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EF17D-73CD-4B97-83AA-78D622E26B45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818B0-0B80-4C04-BCBC-DE064BA20BA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2066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B818B0-0B80-4C04-BCBC-DE064BA20BA0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979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176464" cy="576064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ko-KR" altLang="en-US" sz="2800" b="1" dirty="0" smtClean="0"/>
              <a:t>명사</a:t>
            </a:r>
            <a:r>
              <a:rPr lang="en-US" altLang="ko-KR" sz="2800" b="1" dirty="0" smtClean="0"/>
              <a:t>, </a:t>
            </a:r>
            <a:r>
              <a:rPr lang="ko-KR" altLang="en-US" sz="2800" b="1" dirty="0" smtClean="0"/>
              <a:t>대명사 보충</a:t>
            </a:r>
            <a:endParaRPr lang="ko-KR" altLang="en-US" sz="28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1 </a:t>
            </a:r>
            <a:r>
              <a:rPr lang="ko-KR" altLang="en-US" sz="2800" dirty="0" smtClean="0"/>
              <a:t>명사의 위치</a:t>
            </a:r>
            <a:r>
              <a:rPr lang="en-US" altLang="ko-KR" sz="2800" dirty="0" smtClean="0"/>
              <a:t>: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 a / an + (</a:t>
            </a:r>
            <a:r>
              <a:rPr lang="ko-KR" altLang="en-US" sz="2800" dirty="0" smtClean="0"/>
              <a:t>형용사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소유격</a:t>
            </a:r>
            <a:r>
              <a:rPr lang="en-US" altLang="ko-KR" sz="2800" dirty="0" smtClean="0"/>
              <a:t>) + </a:t>
            </a:r>
            <a:r>
              <a:rPr lang="ko-KR" altLang="en-US" sz="2800" dirty="0" smtClean="0"/>
              <a:t>명사 </a:t>
            </a:r>
            <a:endParaRPr lang="en-US" altLang="ko-KR" sz="2800" dirty="0"/>
          </a:p>
          <a:p>
            <a:pPr marL="0" indent="0">
              <a:buNone/>
            </a:pPr>
            <a:r>
              <a:rPr lang="en-US" altLang="ko-KR" sz="2800" dirty="0" smtClean="0"/>
              <a:t>an</a:t>
            </a:r>
            <a:r>
              <a:rPr lang="ko-KR" altLang="en-US" sz="2800" dirty="0" smtClean="0"/>
              <a:t>은 뒤에 이어지는 단어가  </a:t>
            </a:r>
            <a:r>
              <a:rPr lang="ko-KR" altLang="en-US" sz="2800" dirty="0" smtClean="0">
                <a:solidFill>
                  <a:srgbClr val="FF0000"/>
                </a:solidFill>
              </a:rPr>
              <a:t>모음 발음으로 </a:t>
            </a:r>
            <a:r>
              <a:rPr lang="ko-KR" altLang="en-US" sz="2800" dirty="0" smtClean="0"/>
              <a:t>시작할 때 쓰임 </a:t>
            </a:r>
            <a:r>
              <a:rPr lang="en-US" altLang="ko-KR" sz="2800" dirty="0" smtClean="0"/>
              <a:t>: an emloyer, an officer, an umbrella</a:t>
            </a:r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b="1" dirty="0" smtClean="0">
                <a:solidFill>
                  <a:srgbClr val="FF0000"/>
                </a:solidFill>
              </a:rPr>
              <a:t>예외 주의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!!</a:t>
            </a:r>
          </a:p>
          <a:p>
            <a:r>
              <a:rPr lang="en-US" altLang="ko-KR" sz="2800" dirty="0" smtClean="0"/>
              <a:t>a university, a useful tool, a year  </a:t>
            </a:r>
          </a:p>
          <a:p>
            <a:pPr marL="0" indent="0">
              <a:buNone/>
            </a:pPr>
            <a:r>
              <a:rPr lang="en-US" altLang="ko-KR" sz="2800" dirty="0" smtClean="0"/>
              <a:t>  (</a:t>
            </a:r>
            <a:r>
              <a:rPr lang="ko-KR" altLang="en-US" sz="2800" dirty="0" smtClean="0"/>
              <a:t>야 </a:t>
            </a:r>
            <a:r>
              <a:rPr lang="en-US" altLang="ko-KR" sz="2800" dirty="0" smtClean="0"/>
              <a:t>ja, </a:t>
            </a:r>
            <a:r>
              <a:rPr lang="ko-KR" altLang="en-US" sz="2800" dirty="0" smtClean="0"/>
              <a:t>유 </a:t>
            </a:r>
            <a:r>
              <a:rPr lang="en-US" altLang="ko-KR" sz="2800" dirty="0" smtClean="0"/>
              <a:t>ju </a:t>
            </a:r>
            <a:r>
              <a:rPr lang="ko-KR" altLang="en-US" sz="2800" dirty="0" smtClean="0"/>
              <a:t>등 이중모음 발음에서 </a:t>
            </a:r>
            <a:r>
              <a:rPr lang="en-US" altLang="ko-KR" sz="2800" dirty="0" smtClean="0"/>
              <a:t>j</a:t>
            </a:r>
            <a:r>
              <a:rPr lang="ko-KR" altLang="en-US" sz="2800" dirty="0" smtClean="0"/>
              <a:t>는 반자음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/>
              <a:t> an hour, an mp3 </a:t>
            </a:r>
          </a:p>
          <a:p>
            <a:pPr marL="0" indent="0">
              <a:buNone/>
            </a:pPr>
            <a:r>
              <a:rPr lang="en-US" altLang="ko-KR" sz="2800" dirty="0" smtClean="0"/>
              <a:t>(h</a:t>
            </a:r>
            <a:r>
              <a:rPr lang="ko-KR" altLang="en-US" sz="2800" dirty="0" smtClean="0"/>
              <a:t>나 </a:t>
            </a:r>
            <a:r>
              <a:rPr lang="en-US" altLang="ko-KR" sz="2800" dirty="0" smtClean="0"/>
              <a:t>m</a:t>
            </a:r>
            <a:r>
              <a:rPr lang="ko-KR" altLang="en-US" sz="2800" dirty="0" smtClean="0"/>
              <a:t>은 자음이지만 여기서는 모음 발음으로</a:t>
            </a:r>
            <a:r>
              <a:rPr lang="en-US" altLang="ko-KR" sz="2800" dirty="0"/>
              <a:t> </a:t>
            </a:r>
            <a:r>
              <a:rPr lang="ko-KR" altLang="en-US" sz="2800" dirty="0" smtClean="0"/>
              <a:t>시작</a:t>
            </a:r>
            <a:r>
              <a:rPr lang="en-US" altLang="ko-KR" sz="2800" dirty="0" smtClean="0"/>
              <a:t>)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 </a:t>
            </a:r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endParaRPr lang="en-US" altLang="ko-KR" sz="2800" dirty="0" smtClean="0"/>
          </a:p>
          <a:p>
            <a:pPr marL="0" indent="0">
              <a:buNone/>
            </a:pP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3609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88640"/>
            <a:ext cx="8352928" cy="633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ko-KR" sz="3600" dirty="0"/>
              <a:t>2 </a:t>
            </a:r>
            <a:r>
              <a:rPr lang="ko-KR" altLang="en-US" sz="3600" dirty="0">
                <a:solidFill>
                  <a:srgbClr val="FF0000"/>
                </a:solidFill>
              </a:rPr>
              <a:t>꼭 외워야 할 불가산 명사 </a:t>
            </a:r>
            <a:r>
              <a:rPr lang="en-US" altLang="ko-KR" sz="3600" dirty="0"/>
              <a:t>(a, an, </a:t>
            </a:r>
            <a:r>
              <a:rPr lang="ko-KR" altLang="en-US" sz="3600" dirty="0"/>
              <a:t>복수 못 쓰임</a:t>
            </a:r>
            <a:r>
              <a:rPr lang="en-US" altLang="ko-KR" sz="3600" dirty="0" smtClean="0"/>
              <a:t>)</a:t>
            </a:r>
          </a:p>
          <a:p>
            <a:pPr marL="0" indent="0">
              <a:buNone/>
            </a:pPr>
            <a:endParaRPr lang="en-US" altLang="ko-KR" sz="3600" dirty="0"/>
          </a:p>
          <a:p>
            <a:r>
              <a:rPr lang="en-US" altLang="ko-KR" sz="3600" dirty="0" smtClean="0">
                <a:solidFill>
                  <a:srgbClr val="FF0000"/>
                </a:solidFill>
              </a:rPr>
              <a:t> </a:t>
            </a:r>
            <a:r>
              <a:rPr lang="ko-KR" altLang="en-US" sz="3600" dirty="0">
                <a:solidFill>
                  <a:srgbClr val="FF0000"/>
                </a:solidFill>
              </a:rPr>
              <a:t>집합적 물질명사 </a:t>
            </a:r>
            <a:r>
              <a:rPr lang="en-US" altLang="ko-KR" sz="3600" dirty="0"/>
              <a:t>: </a:t>
            </a:r>
            <a:r>
              <a:rPr lang="ko-KR" altLang="en-US" sz="3600" dirty="0"/>
              <a:t>사물의 집합체는 </a:t>
            </a:r>
            <a:r>
              <a:rPr lang="ko-KR" altLang="en-US" sz="3600" dirty="0">
                <a:solidFill>
                  <a:srgbClr val="FF0000"/>
                </a:solidFill>
              </a:rPr>
              <a:t>양</a:t>
            </a:r>
            <a:r>
              <a:rPr lang="ko-KR" altLang="en-US" sz="3600" dirty="0"/>
              <a:t> 으로 취급</a:t>
            </a:r>
            <a:endParaRPr lang="en-US" altLang="ko-KR" sz="3600" dirty="0"/>
          </a:p>
          <a:p>
            <a:pPr marL="0" indent="0">
              <a:buNone/>
            </a:pPr>
            <a:r>
              <a:rPr lang="en-US" altLang="ko-KR" sz="3600" dirty="0"/>
              <a:t>money, mail, </a:t>
            </a:r>
            <a:r>
              <a:rPr lang="en-US" altLang="ko-KR" sz="3600" dirty="0" smtClean="0"/>
              <a:t>traffic, furniture</a:t>
            </a:r>
            <a:r>
              <a:rPr lang="en-US" altLang="ko-KR" sz="3600" dirty="0"/>
              <a:t>, clothing, luggage, baggage, </a:t>
            </a:r>
            <a:r>
              <a:rPr lang="en-US" altLang="ko-KR" sz="3600" dirty="0" smtClean="0"/>
              <a:t>merchandise(</a:t>
            </a:r>
            <a:r>
              <a:rPr lang="ko-KR" altLang="en-US" sz="3600" dirty="0" smtClean="0"/>
              <a:t>상품</a:t>
            </a:r>
            <a:r>
              <a:rPr lang="en-US" altLang="ko-KR" sz="3600" dirty="0"/>
              <a:t>)</a:t>
            </a:r>
            <a:r>
              <a:rPr lang="en-US" altLang="ko-KR" sz="3600" dirty="0" smtClean="0"/>
              <a:t>, machinery(</a:t>
            </a:r>
            <a:r>
              <a:rPr lang="ko-KR" altLang="en-US" sz="3600" dirty="0" smtClean="0"/>
              <a:t>기계류</a:t>
            </a:r>
            <a:r>
              <a:rPr lang="en-US" altLang="ko-KR" sz="3600" dirty="0" smtClean="0"/>
              <a:t>), </a:t>
            </a:r>
            <a:r>
              <a:rPr lang="en-US" altLang="ko-KR" sz="3600" dirty="0"/>
              <a:t>equipment, </a:t>
            </a:r>
            <a:r>
              <a:rPr lang="en-US" altLang="ko-KR" sz="3600" dirty="0" smtClean="0"/>
              <a:t>stationery(</a:t>
            </a:r>
            <a:r>
              <a:rPr lang="ko-KR" altLang="en-US" sz="3600" dirty="0" smtClean="0"/>
              <a:t>문구류</a:t>
            </a:r>
            <a:r>
              <a:rPr lang="en-US" altLang="ko-KR" sz="3600" dirty="0" smtClean="0"/>
              <a:t>), jewelry(</a:t>
            </a:r>
            <a:r>
              <a:rPr lang="ko-KR" altLang="en-US" sz="3600" dirty="0" smtClean="0"/>
              <a:t>보석류</a:t>
            </a:r>
            <a:r>
              <a:rPr lang="en-US" altLang="ko-KR" sz="3600" dirty="0" smtClean="0"/>
              <a:t>)</a:t>
            </a:r>
          </a:p>
          <a:p>
            <a:endParaRPr lang="en-US" altLang="ko-KR" sz="3600" dirty="0" smtClean="0">
              <a:solidFill>
                <a:srgbClr val="FF0000"/>
              </a:solidFill>
            </a:endParaRPr>
          </a:p>
          <a:p>
            <a:r>
              <a:rPr lang="en-US" altLang="ko-KR" sz="3600" dirty="0" smtClean="0">
                <a:solidFill>
                  <a:srgbClr val="FF0000"/>
                </a:solidFill>
              </a:rPr>
              <a:t> </a:t>
            </a:r>
            <a:r>
              <a:rPr lang="ko-KR" altLang="en-US" sz="3600" dirty="0" smtClean="0">
                <a:solidFill>
                  <a:srgbClr val="FF0000"/>
                </a:solidFill>
              </a:rPr>
              <a:t>추상명사 </a:t>
            </a:r>
            <a:r>
              <a:rPr lang="ko-KR" altLang="en-US" sz="3600" dirty="0">
                <a:solidFill>
                  <a:srgbClr val="FF0000"/>
                </a:solidFill>
              </a:rPr>
              <a:t>일부</a:t>
            </a:r>
            <a:r>
              <a:rPr lang="en-US" altLang="ko-KR" sz="3600" dirty="0">
                <a:solidFill>
                  <a:srgbClr val="FF0000"/>
                </a:solidFill>
              </a:rPr>
              <a:t>: advice, information, </a:t>
            </a:r>
            <a:r>
              <a:rPr lang="en-US" altLang="ko-KR" sz="3600" dirty="0" smtClean="0">
                <a:solidFill>
                  <a:srgbClr val="FF0000"/>
                </a:solidFill>
              </a:rPr>
              <a:t>news</a:t>
            </a:r>
            <a:endParaRPr lang="en-US" altLang="ko-K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ko-KR" altLang="en-US" sz="3600" dirty="0"/>
              <a:t> </a:t>
            </a:r>
            <a:r>
              <a:rPr lang="en-US" altLang="ko-KR" sz="3600" dirty="0" smtClean="0"/>
              <a:t>** </a:t>
            </a:r>
            <a:r>
              <a:rPr lang="ko-KR" altLang="en-US" sz="3600" dirty="0"/>
              <a:t>추상명사 앞에 형용사 붙으면 </a:t>
            </a:r>
            <a:r>
              <a:rPr lang="en-US" altLang="ko-KR" sz="3600" dirty="0"/>
              <a:t>a </a:t>
            </a:r>
            <a:r>
              <a:rPr lang="ko-KR" altLang="en-US" sz="3600" dirty="0"/>
              <a:t>붙는 경우 많음</a:t>
            </a:r>
            <a:r>
              <a:rPr lang="en-US" altLang="ko-KR" sz="3600" dirty="0"/>
              <a:t>.</a:t>
            </a:r>
          </a:p>
          <a:p>
            <a:pPr marL="0" indent="0">
              <a:buNone/>
            </a:pPr>
            <a:r>
              <a:rPr lang="en-US" altLang="ko-KR" sz="3600" dirty="0"/>
              <a:t>   ex) a good knowledge (education, evidence) </a:t>
            </a: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 smtClean="0"/>
          </a:p>
          <a:p>
            <a:pPr marL="0" indent="0">
              <a:buNone/>
            </a:pPr>
            <a:endParaRPr lang="en-US" altLang="ko-KR" sz="3600" dirty="0"/>
          </a:p>
          <a:p>
            <a:r>
              <a:rPr lang="ko-KR" altLang="en-US" sz="3600" dirty="0" smtClean="0"/>
              <a:t>추상명사로 착각하기 쉬운 인간 행위나 사건 </a:t>
            </a:r>
            <a:r>
              <a:rPr lang="en-US" altLang="ko-KR" sz="3600" dirty="0" smtClean="0"/>
              <a:t>- </a:t>
            </a:r>
            <a:endParaRPr lang="en-US" altLang="ko-KR" sz="3600" dirty="0"/>
          </a:p>
          <a:p>
            <a:pPr marL="0" indent="0">
              <a:buNone/>
            </a:pPr>
            <a:r>
              <a:rPr lang="en-US" altLang="ko-KR" sz="3600" dirty="0" smtClean="0"/>
              <a:t>   </a:t>
            </a:r>
            <a:r>
              <a:rPr lang="ko-KR" altLang="en-US" sz="3600" dirty="0" smtClean="0"/>
              <a:t>보통명사처럼 </a:t>
            </a:r>
            <a:r>
              <a:rPr lang="en-US" altLang="ko-KR" sz="3600" dirty="0" smtClean="0"/>
              <a:t>a, an </a:t>
            </a:r>
            <a:r>
              <a:rPr lang="ko-KR" altLang="en-US" sz="3600" dirty="0" smtClean="0"/>
              <a:t>복수 가능  </a:t>
            </a:r>
            <a:endParaRPr lang="en-US" altLang="ko-KR" sz="3600" dirty="0" smtClean="0"/>
          </a:p>
          <a:p>
            <a:pPr marL="0" indent="0">
              <a:buNone/>
            </a:pPr>
            <a:r>
              <a:rPr lang="en-US" altLang="ko-KR" sz="3600" dirty="0" smtClean="0"/>
              <a:t>  job, price, discount, refund, measure(</a:t>
            </a:r>
            <a:r>
              <a:rPr lang="ko-KR" altLang="en-US" sz="3600" dirty="0" smtClean="0"/>
              <a:t>조치</a:t>
            </a:r>
            <a:r>
              <a:rPr lang="en-US" altLang="ko-KR" sz="3600" dirty="0" smtClean="0"/>
              <a:t>, </a:t>
            </a:r>
            <a:r>
              <a:rPr lang="ko-KR" altLang="en-US" sz="3600" dirty="0" smtClean="0"/>
              <a:t>측정</a:t>
            </a:r>
            <a:r>
              <a:rPr lang="en-US" altLang="ko-KR" sz="3600" dirty="0"/>
              <a:t>)</a:t>
            </a:r>
            <a:endParaRPr lang="en-US" altLang="ko-KR" sz="3600" dirty="0" smtClean="0"/>
          </a:p>
          <a:p>
            <a:pPr marL="0" indent="0">
              <a:buNone/>
            </a:pPr>
            <a:r>
              <a:rPr lang="en-US" altLang="ko-KR" sz="3600" dirty="0" smtClean="0"/>
              <a:t>   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8442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6632"/>
            <a:ext cx="8507288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800" dirty="0" smtClean="0">
                <a:solidFill>
                  <a:srgbClr val="FF0000"/>
                </a:solidFill>
              </a:rPr>
              <a:t>3 </a:t>
            </a:r>
            <a:r>
              <a:rPr lang="ko-KR" altLang="en-US" sz="2800" dirty="0" smtClean="0">
                <a:solidFill>
                  <a:srgbClr val="FF0000"/>
                </a:solidFill>
              </a:rPr>
              <a:t>재귀대명사 </a:t>
            </a:r>
            <a:r>
              <a:rPr lang="en-US" altLang="ko-KR" sz="2800" dirty="0" smtClean="0">
                <a:solidFill>
                  <a:srgbClr val="FF0000"/>
                </a:solidFill>
              </a:rPr>
              <a:t>3</a:t>
            </a:r>
            <a:r>
              <a:rPr lang="ko-KR" altLang="en-US" sz="2800" dirty="0" smtClean="0">
                <a:solidFill>
                  <a:srgbClr val="FF0000"/>
                </a:solidFill>
              </a:rPr>
              <a:t>가지 용법</a:t>
            </a:r>
            <a:endParaRPr lang="en-US" altLang="ko-KR" sz="2800" dirty="0" smtClean="0"/>
          </a:p>
          <a:p>
            <a:r>
              <a:rPr lang="ko-KR" altLang="en-US" sz="2800" dirty="0" smtClean="0"/>
              <a:t>재귀 용법 </a:t>
            </a:r>
            <a:r>
              <a:rPr lang="en-US" altLang="ko-KR" sz="2800" dirty="0" smtClean="0"/>
              <a:t>: </a:t>
            </a:r>
            <a:r>
              <a:rPr lang="ko-KR" altLang="en-US" sz="2800" dirty="0" smtClean="0">
                <a:solidFill>
                  <a:srgbClr val="FF0000"/>
                </a:solidFill>
              </a:rPr>
              <a:t>타동사 뒤에서 </a:t>
            </a:r>
            <a:r>
              <a:rPr lang="ko-KR" altLang="en-US" sz="2800" dirty="0" smtClean="0"/>
              <a:t>목적어로 쓰임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She has proven </a:t>
            </a:r>
            <a:r>
              <a:rPr lang="en-US" altLang="ko-KR" sz="2800" dirty="0" smtClean="0">
                <a:solidFill>
                  <a:srgbClr val="FF0000"/>
                </a:solidFill>
              </a:rPr>
              <a:t>herself</a:t>
            </a:r>
            <a:r>
              <a:rPr lang="en-US" altLang="ko-KR" sz="2800" dirty="0" smtClean="0"/>
              <a:t> to be a competent leader.</a:t>
            </a:r>
          </a:p>
          <a:p>
            <a:r>
              <a:rPr lang="ko-KR" altLang="en-US" sz="2800" dirty="0" smtClean="0"/>
              <a:t>강조 용법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강조하려는 명사나 대명사 뒤에 오거나 문장 끝에 옴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 She </a:t>
            </a:r>
            <a:r>
              <a:rPr lang="en-US" altLang="ko-KR" sz="2800" dirty="0" smtClean="0">
                <a:solidFill>
                  <a:srgbClr val="FF0000"/>
                </a:solidFill>
              </a:rPr>
              <a:t>herself</a:t>
            </a:r>
            <a:r>
              <a:rPr lang="en-US" altLang="ko-KR" sz="2800" dirty="0" smtClean="0"/>
              <a:t> built her house.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He is not always available </a:t>
            </a:r>
            <a:r>
              <a:rPr lang="en-US" altLang="ko-KR" sz="2800" dirty="0" smtClean="0">
                <a:solidFill>
                  <a:srgbClr val="FF0000"/>
                </a:solidFill>
              </a:rPr>
              <a:t>himself</a:t>
            </a:r>
            <a:r>
              <a:rPr lang="en-US" altLang="ko-KR" sz="2800" dirty="0" smtClean="0"/>
              <a:t>.</a:t>
            </a:r>
          </a:p>
          <a:p>
            <a:r>
              <a:rPr lang="ko-KR" altLang="en-US" sz="2800" dirty="0" smtClean="0"/>
              <a:t>관용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용법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고정된 관용어로 쓰임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숙어처럼 암기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for oneself (</a:t>
            </a:r>
            <a:r>
              <a:rPr lang="ko-KR" altLang="en-US" sz="2800" dirty="0" smtClean="0"/>
              <a:t>스스로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혼자 힘으로</a:t>
            </a:r>
            <a:r>
              <a:rPr lang="en-US" altLang="ko-KR" sz="2800" dirty="0" smtClean="0"/>
              <a:t>)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by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oneself (</a:t>
            </a:r>
            <a:r>
              <a:rPr lang="ko-KR" altLang="en-US" sz="2800" dirty="0" smtClean="0"/>
              <a:t>홀로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혼자 힘으로</a:t>
            </a:r>
            <a:r>
              <a:rPr lang="en-US" altLang="ko-KR" sz="2800" dirty="0" smtClean="0"/>
              <a:t>)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of</a:t>
            </a:r>
            <a:r>
              <a:rPr lang="ko-KR" altLang="en-US" sz="2800" dirty="0"/>
              <a:t> </a:t>
            </a:r>
            <a:r>
              <a:rPr lang="en-US" altLang="ko-KR" sz="2800" dirty="0" smtClean="0"/>
              <a:t>oneself (</a:t>
            </a:r>
            <a:r>
              <a:rPr lang="ko-KR" altLang="en-US" sz="2800" dirty="0" smtClean="0"/>
              <a:t>저절로</a:t>
            </a:r>
            <a:r>
              <a:rPr lang="en-US" altLang="ko-KR" sz="2800" dirty="0" smtClean="0"/>
              <a:t>) / </a:t>
            </a:r>
            <a:r>
              <a:rPr lang="en-US" altLang="ko-KR" sz="2800" dirty="0"/>
              <a:t> in itself (</a:t>
            </a:r>
            <a:r>
              <a:rPr lang="ko-KR" altLang="en-US" sz="2800" dirty="0"/>
              <a:t>본질적으로</a:t>
            </a:r>
            <a:r>
              <a:rPr lang="en-US" altLang="ko-KR" sz="2800" dirty="0"/>
              <a:t>) </a:t>
            </a:r>
          </a:p>
          <a:p>
            <a:pPr marL="0" indent="0">
              <a:buNone/>
            </a:pPr>
            <a:r>
              <a:rPr lang="en-US" altLang="ko-KR" sz="2800" dirty="0" smtClean="0"/>
              <a:t> beside oneself (</a:t>
            </a:r>
            <a:r>
              <a:rPr lang="ko-KR" altLang="en-US" sz="2800" dirty="0" smtClean="0"/>
              <a:t>이성을 잃은</a:t>
            </a:r>
            <a:r>
              <a:rPr lang="en-US" altLang="ko-KR" sz="2800" dirty="0" smtClean="0"/>
              <a:t>)  </a:t>
            </a:r>
            <a:endParaRPr lang="en-US" altLang="ko-KR" sz="2800" dirty="0"/>
          </a:p>
          <a:p>
            <a:pPr marL="0" indent="0">
              <a:buNone/>
            </a:pPr>
            <a:r>
              <a:rPr lang="en-US" altLang="ko-KR" sz="2800" dirty="0" smtClean="0"/>
              <a:t> in spite of oneself (</a:t>
            </a:r>
            <a:r>
              <a:rPr lang="ko-KR" altLang="en-US" sz="2800" dirty="0" smtClean="0"/>
              <a:t>자기도 모르게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무의식적으로</a:t>
            </a:r>
            <a:r>
              <a:rPr lang="en-US" altLang="ko-KR" sz="2800" dirty="0" smtClean="0"/>
              <a:t>)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45866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800" dirty="0" smtClean="0"/>
              <a:t>4 </a:t>
            </a:r>
            <a:r>
              <a:rPr lang="ko-KR" altLang="en-US" sz="2800" dirty="0" smtClean="0"/>
              <a:t>앞에 나온 명사를 대신하는 대명사 </a:t>
            </a:r>
            <a:r>
              <a:rPr lang="en-US" altLang="ko-KR" sz="2800" dirty="0" smtClean="0"/>
              <a:t>3</a:t>
            </a:r>
            <a:r>
              <a:rPr lang="ko-KR" altLang="en-US" sz="2800" dirty="0" smtClean="0"/>
              <a:t>종류</a:t>
            </a:r>
            <a:endParaRPr lang="en-US" altLang="ko-KR" sz="2800" dirty="0" smtClean="0"/>
          </a:p>
          <a:p>
            <a:r>
              <a:rPr lang="en-US" altLang="ko-KR" sz="2800" dirty="0">
                <a:solidFill>
                  <a:srgbClr val="FF0000"/>
                </a:solidFill>
              </a:rPr>
              <a:t>o</a:t>
            </a:r>
            <a:r>
              <a:rPr lang="en-US" altLang="ko-KR" sz="2800" dirty="0" smtClean="0">
                <a:solidFill>
                  <a:srgbClr val="FF0000"/>
                </a:solidFill>
              </a:rPr>
              <a:t>ne, ones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앞에 나온 단어와 종류만 같을때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즉 막연한 명사를 받을 때 쓰</a:t>
            </a:r>
            <a:r>
              <a:rPr lang="ko-KR" altLang="en-US" sz="2800" dirty="0"/>
              <a:t>임</a:t>
            </a:r>
            <a:r>
              <a:rPr lang="en-US" altLang="ko-KR" sz="2800" dirty="0" smtClean="0"/>
              <a:t>. </a:t>
            </a:r>
            <a:r>
              <a:rPr lang="ko-KR" altLang="en-US" sz="2800" dirty="0" smtClean="0">
                <a:solidFill>
                  <a:srgbClr val="FF0000"/>
                </a:solidFill>
              </a:rPr>
              <a:t>단어만 같음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Do you have a pencil? I need </a:t>
            </a:r>
            <a:r>
              <a:rPr lang="en-US" altLang="ko-KR" sz="2800" dirty="0" smtClean="0">
                <a:solidFill>
                  <a:srgbClr val="FF0000"/>
                </a:solidFill>
              </a:rPr>
              <a:t>one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r>
              <a:rPr lang="en-US" altLang="ko-KR" sz="2800" dirty="0" smtClean="0"/>
              <a:t>I don’t like these red blouses. Show me blue </a:t>
            </a:r>
            <a:r>
              <a:rPr lang="en-US" altLang="ko-KR" sz="2800" dirty="0" smtClean="0">
                <a:solidFill>
                  <a:srgbClr val="FF0000"/>
                </a:solidFill>
              </a:rPr>
              <a:t>ones.</a:t>
            </a:r>
          </a:p>
          <a:p>
            <a:pPr marL="0" indent="0">
              <a:buNone/>
            </a:pPr>
            <a:endParaRPr lang="en-US" altLang="ko-KR" sz="2800" dirty="0" smtClean="0">
              <a:solidFill>
                <a:srgbClr val="FF0000"/>
              </a:solidFill>
            </a:endParaRPr>
          </a:p>
          <a:p>
            <a:r>
              <a:rPr lang="en-US" altLang="ko-KR" sz="2800" dirty="0">
                <a:solidFill>
                  <a:srgbClr val="FF0000"/>
                </a:solidFill>
              </a:rPr>
              <a:t>i</a:t>
            </a:r>
            <a:r>
              <a:rPr lang="en-US" altLang="ko-KR" sz="2800" dirty="0" smtClean="0">
                <a:solidFill>
                  <a:srgbClr val="FF0000"/>
                </a:solidFill>
              </a:rPr>
              <a:t>t, they(them)</a:t>
            </a:r>
            <a:r>
              <a:rPr lang="en-US" altLang="ko-KR" sz="2800" dirty="0" smtClean="0"/>
              <a:t> :  </a:t>
            </a:r>
            <a:r>
              <a:rPr lang="ko-KR" altLang="en-US" sz="2800" dirty="0" smtClean="0"/>
              <a:t>앞에 나온 명사와 </a:t>
            </a:r>
            <a:r>
              <a:rPr lang="ko-KR" altLang="en-US" sz="2800" dirty="0" smtClean="0">
                <a:solidFill>
                  <a:srgbClr val="FF0000"/>
                </a:solidFill>
              </a:rPr>
              <a:t>동일 대상</a:t>
            </a:r>
            <a:r>
              <a:rPr lang="en-US" altLang="ko-KR" sz="2800" dirty="0" smtClean="0">
                <a:solidFill>
                  <a:srgbClr val="FF0000"/>
                </a:solidFill>
              </a:rPr>
              <a:t>. </a:t>
            </a:r>
            <a:r>
              <a:rPr lang="ko-KR" altLang="en-US" sz="2800" dirty="0" smtClean="0"/>
              <a:t>특정한 명사 대신함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 I bought a watch and gave </a:t>
            </a:r>
            <a:r>
              <a:rPr lang="en-US" altLang="ko-KR" sz="2800" dirty="0" smtClean="0">
                <a:solidFill>
                  <a:srgbClr val="FF0000"/>
                </a:solidFill>
              </a:rPr>
              <a:t>it</a:t>
            </a:r>
            <a:r>
              <a:rPr lang="en-US" altLang="ko-KR" sz="2800" dirty="0" smtClean="0"/>
              <a:t> to my friend. </a:t>
            </a:r>
          </a:p>
          <a:p>
            <a:pPr marL="0" indent="0">
              <a:buNone/>
            </a:pPr>
            <a:endParaRPr lang="en-US" altLang="ko-KR" sz="2800" dirty="0" smtClean="0"/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that, those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뒤에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전치사</a:t>
            </a:r>
            <a:r>
              <a:rPr lang="en-US" altLang="ko-KR" sz="2800" dirty="0" smtClean="0"/>
              <a:t>+</a:t>
            </a:r>
            <a:r>
              <a:rPr lang="ko-KR" altLang="en-US" sz="2800" dirty="0" smtClean="0"/>
              <a:t>명사</a:t>
            </a:r>
            <a:r>
              <a:rPr lang="en-US" altLang="ko-KR" sz="2800" dirty="0" smtClean="0"/>
              <a:t>’</a:t>
            </a:r>
            <a:r>
              <a:rPr lang="ko-KR" altLang="en-US" sz="2800" dirty="0" smtClean="0"/>
              <a:t> 혹은 관계사절로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ko-KR" altLang="en-US" sz="2800" dirty="0" smtClean="0"/>
              <a:t>댓구 형식의 수식어가 붙는 특정한 명사를 대신함</a:t>
            </a:r>
            <a:r>
              <a:rPr lang="en-US" altLang="ko-KR" sz="2800" dirty="0" smtClean="0"/>
              <a:t>.</a:t>
            </a:r>
          </a:p>
          <a:p>
            <a:pPr marL="0" indent="0">
              <a:buNone/>
            </a:pPr>
            <a:r>
              <a:rPr lang="en-US" altLang="ko-KR" sz="2800" dirty="0" smtClean="0">
                <a:solidFill>
                  <a:srgbClr val="FF0000"/>
                </a:solidFill>
              </a:rPr>
              <a:t>The traffic in New York </a:t>
            </a:r>
            <a:r>
              <a:rPr lang="en-US" altLang="ko-KR" sz="2800" dirty="0" smtClean="0"/>
              <a:t>is more serious than </a:t>
            </a:r>
            <a:r>
              <a:rPr lang="en-US" altLang="ko-KR" sz="2800" dirty="0" smtClean="0">
                <a:solidFill>
                  <a:srgbClr val="FF0000"/>
                </a:solidFill>
              </a:rPr>
              <a:t>that of Seoul.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87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260648"/>
            <a:ext cx="8424936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800" dirty="0" smtClean="0"/>
              <a:t>5 </a:t>
            </a:r>
            <a:r>
              <a:rPr lang="ko-KR" altLang="en-US" sz="2800" dirty="0" smtClean="0"/>
              <a:t>헷갈리는 부정대명사 용법 </a:t>
            </a:r>
            <a:endParaRPr lang="en-US" altLang="ko-KR" sz="2800" dirty="0" smtClean="0"/>
          </a:p>
          <a:p>
            <a:pPr marL="0" indent="0">
              <a:buNone/>
            </a:pPr>
            <a:endParaRPr lang="en-US" altLang="ko-KR" sz="2800" dirty="0" smtClean="0"/>
          </a:p>
          <a:p>
            <a:r>
              <a:rPr lang="en-US" altLang="ko-KR" sz="2800" dirty="0">
                <a:solidFill>
                  <a:srgbClr val="FF0000"/>
                </a:solidFill>
              </a:rPr>
              <a:t>o</a:t>
            </a:r>
            <a:r>
              <a:rPr lang="en-US" altLang="ko-KR" sz="2800" dirty="0" smtClean="0">
                <a:solidFill>
                  <a:srgbClr val="FF0000"/>
                </a:solidFill>
              </a:rPr>
              <a:t>ther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형용사임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뒤에 주로 복수 명사가 옴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other students /other food (</a:t>
            </a:r>
            <a:r>
              <a:rPr lang="ko-KR" altLang="en-US" sz="2800" dirty="0" smtClean="0"/>
              <a:t>불가산 명사는 단수 옴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>
                <a:solidFill>
                  <a:srgbClr val="FF0000"/>
                </a:solidFill>
              </a:rPr>
              <a:t>another</a:t>
            </a:r>
            <a:r>
              <a:rPr lang="en-US" altLang="ko-KR" sz="2800" dirty="0"/>
              <a:t> </a:t>
            </a:r>
            <a:r>
              <a:rPr lang="en-US" altLang="ko-KR" sz="2800" dirty="0" smtClean="0"/>
              <a:t>(an+other): </a:t>
            </a:r>
            <a:r>
              <a:rPr lang="ko-KR" altLang="en-US" sz="2800" dirty="0"/>
              <a:t>막연한 범위에서 </a:t>
            </a:r>
            <a:r>
              <a:rPr lang="en-US" altLang="ko-KR" sz="2800" dirty="0" smtClean="0"/>
              <a:t>‘</a:t>
            </a:r>
            <a:r>
              <a:rPr lang="ko-KR" altLang="en-US" sz="2800" dirty="0" smtClean="0"/>
              <a:t>또 하나</a:t>
            </a:r>
            <a:r>
              <a:rPr lang="en-US" altLang="ko-KR" sz="2800" dirty="0" smtClean="0"/>
              <a:t>’</a:t>
            </a:r>
            <a:endParaRPr lang="en-US" altLang="ko-KR" sz="2800" dirty="0"/>
          </a:p>
          <a:p>
            <a:pPr marL="0" indent="0">
              <a:buNone/>
            </a:pPr>
            <a:r>
              <a:rPr lang="ko-KR" altLang="en-US" sz="2800" dirty="0" smtClean="0"/>
              <a:t>형용사와 대명사 모두 가능</a:t>
            </a:r>
            <a:r>
              <a:rPr lang="en-US" altLang="ko-KR" sz="2800" dirty="0" smtClean="0"/>
              <a:t>. </a:t>
            </a:r>
            <a:r>
              <a:rPr lang="ko-KR" altLang="en-US" sz="2800" dirty="0" smtClean="0">
                <a:solidFill>
                  <a:srgbClr val="FF0000"/>
                </a:solidFill>
              </a:rPr>
              <a:t>뒤에 단수명사 </a:t>
            </a:r>
            <a:r>
              <a:rPr lang="ko-KR" altLang="en-US" sz="2800" dirty="0" smtClean="0"/>
              <a:t>오거나 단독으로도 쓰임</a:t>
            </a:r>
            <a:endParaRPr lang="en-US" altLang="ko-KR" sz="2800" dirty="0" smtClean="0"/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the other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둘 중 나머지 하나 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주로</a:t>
            </a:r>
            <a:r>
              <a:rPr lang="en-US" altLang="ko-KR" sz="2800" dirty="0" smtClean="0"/>
              <a:t> one </a:t>
            </a:r>
            <a:r>
              <a:rPr lang="ko-KR" altLang="en-US" sz="2800" dirty="0" smtClean="0"/>
              <a:t>과 함께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others</a:t>
            </a:r>
            <a:r>
              <a:rPr lang="en-US" altLang="ko-KR" sz="2800" dirty="0" smtClean="0"/>
              <a:t> : </a:t>
            </a:r>
            <a:r>
              <a:rPr lang="ko-KR" altLang="en-US" sz="2800" dirty="0" smtClean="0"/>
              <a:t>막연한 범위에서 다른 것들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다른 사람들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 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   (</a:t>
            </a:r>
            <a:r>
              <a:rPr lang="ko-KR" altLang="en-US" sz="2800" dirty="0" smtClean="0"/>
              <a:t>주로 </a:t>
            </a:r>
            <a:r>
              <a:rPr lang="en-US" altLang="ko-KR" sz="2800" dirty="0" smtClean="0"/>
              <a:t>some</a:t>
            </a:r>
            <a:r>
              <a:rPr lang="ko-KR" altLang="en-US" sz="2800" dirty="0" smtClean="0"/>
              <a:t>과 함께 쓰임</a:t>
            </a:r>
            <a:r>
              <a:rPr lang="en-US" altLang="ko-KR" sz="2800" dirty="0" smtClean="0"/>
              <a:t>)</a:t>
            </a:r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The others </a:t>
            </a:r>
            <a:r>
              <a:rPr lang="en-US" altLang="ko-KR" sz="2800" dirty="0" smtClean="0"/>
              <a:t>: </a:t>
            </a:r>
            <a:r>
              <a:rPr lang="ko-KR" altLang="en-US" sz="2800" dirty="0" smtClean="0"/>
              <a:t>나머지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전체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꼭 제한된 범위에서만 쓰임</a:t>
            </a:r>
            <a:endParaRPr lang="en-US" altLang="ko-KR" sz="2800" dirty="0" smtClean="0"/>
          </a:p>
        </p:txBody>
      </p:sp>
    </p:spTree>
    <p:extLst>
      <p:ext uri="{BB962C8B-B14F-4D97-AF65-F5344CB8AC3E}">
        <p14:creationId xmlns:p14="http://schemas.microsoft.com/office/powerpoint/2010/main" val="255771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88640"/>
            <a:ext cx="8712968" cy="7272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2800" dirty="0" smtClean="0"/>
              <a:t>6 </a:t>
            </a:r>
            <a:r>
              <a:rPr lang="ko-KR" altLang="en-US" sz="2800" dirty="0" smtClean="0">
                <a:solidFill>
                  <a:srgbClr val="FF0000"/>
                </a:solidFill>
              </a:rPr>
              <a:t>부정형용사</a:t>
            </a:r>
            <a:r>
              <a:rPr lang="en-US" altLang="ko-KR" sz="2800" dirty="0" smtClean="0">
                <a:solidFill>
                  <a:srgbClr val="FF0000"/>
                </a:solidFill>
              </a:rPr>
              <a:t>(</a:t>
            </a:r>
            <a:r>
              <a:rPr lang="ko-KR" altLang="en-US" sz="2800" dirty="0" smtClean="0">
                <a:solidFill>
                  <a:srgbClr val="FF0000"/>
                </a:solidFill>
              </a:rPr>
              <a:t>대명사</a:t>
            </a:r>
            <a:r>
              <a:rPr lang="en-US" altLang="ko-KR" sz="2800" dirty="0" smtClean="0">
                <a:solidFill>
                  <a:srgbClr val="FF0000"/>
                </a:solidFill>
              </a:rPr>
              <a:t>) </a:t>
            </a:r>
            <a:r>
              <a:rPr lang="ko-KR" altLang="en-US" sz="2800" dirty="0" smtClean="0">
                <a:solidFill>
                  <a:srgbClr val="FF0000"/>
                </a:solidFill>
              </a:rPr>
              <a:t>의 어순 </a:t>
            </a:r>
            <a:r>
              <a:rPr lang="ko-KR" altLang="en-US" sz="2800" dirty="0" smtClean="0"/>
              <a:t>주의</a:t>
            </a:r>
            <a:endParaRPr lang="en-US" altLang="ko-KR" sz="2800" dirty="0" smtClean="0"/>
          </a:p>
          <a:p>
            <a:r>
              <a:rPr lang="ko-KR" altLang="en-US" sz="2800" dirty="0" smtClean="0"/>
              <a:t>부정형용사</a:t>
            </a:r>
            <a:r>
              <a:rPr lang="en-US" altLang="ko-KR" sz="2800" dirty="0" smtClean="0"/>
              <a:t>: some, any, most, another, no </a:t>
            </a:r>
          </a:p>
          <a:p>
            <a:r>
              <a:rPr lang="ko-KR" altLang="en-US" sz="2800" dirty="0" smtClean="0"/>
              <a:t>관사</a:t>
            </a:r>
            <a:r>
              <a:rPr lang="en-US" altLang="ko-KR" sz="2800" dirty="0" smtClean="0"/>
              <a:t>: a, an, the</a:t>
            </a:r>
          </a:p>
          <a:p>
            <a:r>
              <a:rPr lang="ko-KR" altLang="en-US" sz="2800" dirty="0" smtClean="0"/>
              <a:t>소유격</a:t>
            </a:r>
            <a:r>
              <a:rPr lang="en-US" altLang="ko-KR" sz="2800" dirty="0" smtClean="0"/>
              <a:t>: my , his, her</a:t>
            </a:r>
            <a:r>
              <a:rPr lang="ko-KR" altLang="en-US" sz="2800" dirty="0"/>
              <a:t> </a:t>
            </a:r>
            <a:r>
              <a:rPr lang="ko-KR" altLang="en-US" sz="2800" dirty="0" smtClean="0"/>
              <a:t>등등</a:t>
            </a:r>
            <a:endParaRPr lang="en-US" altLang="ko-KR" sz="2800" dirty="0" smtClean="0"/>
          </a:p>
          <a:p>
            <a:r>
              <a:rPr lang="ko-KR" altLang="en-US" sz="2800" dirty="0" smtClean="0"/>
              <a:t>지시형용사 </a:t>
            </a:r>
            <a:r>
              <a:rPr lang="en-US" altLang="ko-KR" sz="2800" dirty="0" smtClean="0"/>
              <a:t>: this, that, these, those</a:t>
            </a:r>
          </a:p>
          <a:p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- </a:t>
            </a:r>
            <a:r>
              <a:rPr lang="ko-KR" altLang="en-US" sz="2800" dirty="0" smtClean="0"/>
              <a:t>이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네 가지는 동급이어서 명사 앞에 함께 못옴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함께 올 때는 꼭 전치사 </a:t>
            </a:r>
            <a:r>
              <a:rPr lang="en-US" altLang="ko-KR" sz="2800" dirty="0" smtClean="0">
                <a:solidFill>
                  <a:srgbClr val="FF0000"/>
                </a:solidFill>
              </a:rPr>
              <a:t>of </a:t>
            </a:r>
            <a:r>
              <a:rPr lang="ko-KR" altLang="en-US" sz="2800" dirty="0" smtClean="0">
                <a:solidFill>
                  <a:srgbClr val="FF0000"/>
                </a:solidFill>
              </a:rPr>
              <a:t>로 분리</a:t>
            </a:r>
            <a:r>
              <a:rPr lang="ko-KR" altLang="en-US" sz="2800" dirty="0" smtClean="0"/>
              <a:t>하거나 </a:t>
            </a:r>
            <a:r>
              <a:rPr lang="en-US" altLang="ko-KR" sz="2800" dirty="0" smtClean="0">
                <a:solidFill>
                  <a:srgbClr val="FF0000"/>
                </a:solidFill>
              </a:rPr>
              <a:t>of+</a:t>
            </a:r>
            <a:r>
              <a:rPr lang="ko-KR" altLang="en-US" sz="2800" dirty="0" smtClean="0">
                <a:solidFill>
                  <a:srgbClr val="FF0000"/>
                </a:solidFill>
              </a:rPr>
              <a:t>소유대명사</a:t>
            </a:r>
            <a:r>
              <a:rPr lang="ko-KR" altLang="en-US" sz="2800" dirty="0" smtClean="0"/>
              <a:t>를 뒤에 붙이는 이중소유격으로 표현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/>
              <a:t>Ex) </a:t>
            </a:r>
            <a:r>
              <a:rPr lang="en-US" altLang="ko-KR" sz="2800" dirty="0" smtClean="0">
                <a:solidFill>
                  <a:srgbClr val="FF0000"/>
                </a:solidFill>
              </a:rPr>
              <a:t>Some of my </a:t>
            </a:r>
            <a:r>
              <a:rPr lang="en-US" altLang="ko-KR" sz="2800" dirty="0" smtClean="0"/>
              <a:t>friends / </a:t>
            </a:r>
            <a:r>
              <a:rPr lang="en-US" altLang="ko-KR" sz="2800" dirty="0" smtClean="0">
                <a:solidFill>
                  <a:srgbClr val="FF0000"/>
                </a:solidFill>
              </a:rPr>
              <a:t>A</a:t>
            </a:r>
            <a:r>
              <a:rPr lang="en-US" altLang="ko-KR" sz="2800" dirty="0" smtClean="0"/>
              <a:t> friend </a:t>
            </a:r>
            <a:r>
              <a:rPr lang="en-US" altLang="ko-KR" sz="2800" dirty="0" smtClean="0">
                <a:solidFill>
                  <a:srgbClr val="FF0000"/>
                </a:solidFill>
              </a:rPr>
              <a:t>of mine </a:t>
            </a:r>
          </a:p>
          <a:p>
            <a:pPr marL="0" indent="0">
              <a:buNone/>
            </a:pPr>
            <a:r>
              <a:rPr lang="en-US" altLang="ko-KR" sz="2800" dirty="0"/>
              <a:t> </a:t>
            </a:r>
            <a:r>
              <a:rPr lang="en-US" altLang="ko-KR" sz="2800" dirty="0" smtClean="0"/>
              <a:t>    most students – </a:t>
            </a:r>
            <a:r>
              <a:rPr lang="en-US" altLang="ko-KR" sz="2800" dirty="0" smtClean="0">
                <a:solidFill>
                  <a:srgbClr val="FF0000"/>
                </a:solidFill>
              </a:rPr>
              <a:t>most of those </a:t>
            </a:r>
            <a:r>
              <a:rPr lang="en-US" altLang="ko-KR" sz="2800" dirty="0" smtClean="0"/>
              <a:t>studnets </a:t>
            </a:r>
          </a:p>
          <a:p>
            <a:pPr marL="0" indent="0">
              <a:buNone/>
            </a:pPr>
            <a:r>
              <a:rPr lang="ko-KR" altLang="en-US" sz="2800" dirty="0" smtClean="0"/>
              <a:t>예외 </a:t>
            </a:r>
            <a:r>
              <a:rPr lang="en-US" altLang="ko-KR" sz="2800" dirty="0" smtClean="0"/>
              <a:t>: all </a:t>
            </a:r>
            <a:r>
              <a:rPr lang="ko-KR" altLang="en-US" sz="2800" dirty="0" smtClean="0"/>
              <a:t>과</a:t>
            </a:r>
            <a:r>
              <a:rPr lang="en-US" altLang="ko-KR" sz="2800" dirty="0" smtClean="0"/>
              <a:t> both</a:t>
            </a:r>
            <a:r>
              <a:rPr lang="ko-KR" altLang="en-US" sz="2800" dirty="0" smtClean="0"/>
              <a:t>는</a:t>
            </a:r>
            <a:r>
              <a:rPr lang="en-US" altLang="ko-KR" sz="2800" dirty="0" smtClean="0"/>
              <a:t> of</a:t>
            </a:r>
            <a:r>
              <a:rPr lang="ko-KR" altLang="en-US" sz="2800" dirty="0" smtClean="0"/>
              <a:t> 생략 가능</a:t>
            </a:r>
            <a:endParaRPr lang="en-US" altLang="ko-KR" sz="2800" dirty="0" smtClean="0"/>
          </a:p>
          <a:p>
            <a:pPr marL="0" indent="0">
              <a:buNone/>
            </a:pPr>
            <a:r>
              <a:rPr lang="en-US" altLang="ko-KR" sz="2800" dirty="0" smtClean="0">
                <a:solidFill>
                  <a:srgbClr val="FF0000"/>
                </a:solidFill>
              </a:rPr>
              <a:t>all (of) the </a:t>
            </a:r>
            <a:r>
              <a:rPr lang="en-US" altLang="ko-KR" sz="2800" dirty="0" smtClean="0"/>
              <a:t>people  / </a:t>
            </a:r>
            <a:r>
              <a:rPr lang="en-US" altLang="ko-KR" sz="2800" dirty="0" smtClean="0">
                <a:solidFill>
                  <a:srgbClr val="FF0000"/>
                </a:solidFill>
              </a:rPr>
              <a:t>both (of) my </a:t>
            </a:r>
            <a:r>
              <a:rPr lang="en-US" altLang="ko-KR" sz="2800" dirty="0" smtClean="0"/>
              <a:t>friends </a:t>
            </a:r>
            <a:r>
              <a:rPr lang="ko-KR" altLang="en-US" sz="2800" dirty="0" smtClean="0"/>
              <a:t> 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35796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609</Words>
  <Application>Microsoft Office PowerPoint</Application>
  <PresentationFormat>화면 슬라이드 쇼(4:3)</PresentationFormat>
  <Paragraphs>71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명사, 대명사 보충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user</cp:lastModifiedBy>
  <cp:revision>17</cp:revision>
  <dcterms:created xsi:type="dcterms:W3CDTF">2006-10-05T04:04:58Z</dcterms:created>
  <dcterms:modified xsi:type="dcterms:W3CDTF">2024-06-01T08:30:02Z</dcterms:modified>
</cp:coreProperties>
</file>