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94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271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059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08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037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651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92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197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540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9460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82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7EBEA-1EC9-4584-8A45-3A0B37532451}" type="datetimeFigureOut">
              <a:rPr lang="ko-KR" altLang="en-US" smtClean="0"/>
              <a:pPr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23B85-6C86-4389-8053-C360213EF3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577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5832648" cy="64807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ko-KR" altLang="en-US" sz="3200" dirty="0" smtClean="0"/>
              <a:t>중요한 </a:t>
            </a:r>
            <a:r>
              <a:rPr lang="en-US" altLang="ko-KR" sz="3200" dirty="0" smtClean="0"/>
              <a:t>2</a:t>
            </a:r>
            <a:r>
              <a:rPr lang="ko-KR" altLang="en-US" sz="3200" dirty="0" smtClean="0"/>
              <a:t>형식 불완전 자동사들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47260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ko-KR" altLang="en-US" dirty="0" smtClean="0"/>
              <a:t>명사 보어도 가능하지만 </a:t>
            </a:r>
            <a:r>
              <a:rPr lang="ko-KR" altLang="en-US" dirty="0" smtClean="0">
                <a:solidFill>
                  <a:srgbClr val="FF0000"/>
                </a:solidFill>
              </a:rPr>
              <a:t>형용사</a:t>
            </a:r>
            <a:r>
              <a:rPr lang="en-US" altLang="ko-KR" dirty="0" smtClean="0">
                <a:solidFill>
                  <a:srgbClr val="FF0000"/>
                </a:solidFill>
              </a:rPr>
              <a:t>(</a:t>
            </a:r>
            <a:r>
              <a:rPr lang="ko-KR" altLang="en-US" dirty="0" smtClean="0">
                <a:solidFill>
                  <a:srgbClr val="FF0000"/>
                </a:solidFill>
              </a:rPr>
              <a:t>현재분사</a:t>
            </a:r>
            <a:r>
              <a:rPr lang="en-US" altLang="ko-KR" dirty="0" smtClean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  </a:t>
            </a:r>
            <a:r>
              <a:rPr lang="ko-KR" altLang="en-US" dirty="0" smtClean="0">
                <a:solidFill>
                  <a:srgbClr val="FF0000"/>
                </a:solidFill>
              </a:rPr>
              <a:t>과거분사 포함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endParaRPr lang="en-US" altLang="ko-KR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mtClean="0"/>
              <a:t>(</a:t>
            </a:r>
            <a:r>
              <a:rPr lang="ko-KR" altLang="en-US" dirty="0" smtClean="0"/>
              <a:t>부사처럼 해석되어도 꼭 형용사 써야 함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1 be</a:t>
            </a:r>
            <a:r>
              <a:rPr lang="ko-KR" altLang="en-US" dirty="0" smtClean="0"/>
              <a:t> 동사처럼 상태를 나타내는 자동사들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(</a:t>
            </a:r>
            <a:r>
              <a:rPr lang="en-US" altLang="ko-KR" dirty="0" smtClean="0">
                <a:solidFill>
                  <a:srgbClr val="FF0000"/>
                </a:solidFill>
              </a:rPr>
              <a:t>be, keep, remain, stay, seem=appear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She </a:t>
            </a:r>
            <a:r>
              <a:rPr lang="en-US" altLang="ko-KR" dirty="0" smtClean="0">
                <a:solidFill>
                  <a:srgbClr val="FF0000"/>
                </a:solidFill>
              </a:rPr>
              <a:t>is responsible </a:t>
            </a:r>
            <a:r>
              <a:rPr lang="en-US" altLang="ko-KR" dirty="0" smtClean="0"/>
              <a:t>for hiring employees.</a:t>
            </a:r>
          </a:p>
          <a:p>
            <a:r>
              <a:rPr lang="en-US" altLang="ko-KR" dirty="0" smtClean="0"/>
              <a:t>They </a:t>
            </a:r>
            <a:r>
              <a:rPr lang="en-US" altLang="ko-KR" dirty="0" smtClean="0">
                <a:solidFill>
                  <a:srgbClr val="FF0000"/>
                </a:solidFill>
              </a:rPr>
              <a:t>kept quiet </a:t>
            </a:r>
            <a:r>
              <a:rPr lang="en-US" altLang="ko-KR" dirty="0" smtClean="0"/>
              <a:t>during class.</a:t>
            </a:r>
          </a:p>
          <a:p>
            <a:r>
              <a:rPr lang="en-US" altLang="ko-KR" dirty="0" smtClean="0"/>
              <a:t>He </a:t>
            </a:r>
            <a:r>
              <a:rPr lang="en-US" altLang="ko-KR" dirty="0" smtClean="0">
                <a:solidFill>
                  <a:srgbClr val="FF0000"/>
                </a:solidFill>
              </a:rPr>
              <a:t>remained faithful </a:t>
            </a:r>
            <a:r>
              <a:rPr lang="en-US" altLang="ko-KR" dirty="0" smtClean="0"/>
              <a:t>to his wife.</a:t>
            </a:r>
          </a:p>
          <a:p>
            <a:r>
              <a:rPr lang="en-US" altLang="ko-KR" dirty="0" smtClean="0"/>
              <a:t>She </a:t>
            </a:r>
            <a:r>
              <a:rPr lang="en-US" altLang="ko-KR" dirty="0" smtClean="0">
                <a:solidFill>
                  <a:srgbClr val="FF0000"/>
                </a:solidFill>
              </a:rPr>
              <a:t>stayed calm </a:t>
            </a:r>
            <a:r>
              <a:rPr lang="en-US" altLang="ko-KR" dirty="0" smtClean="0"/>
              <a:t>when there was a fire.</a:t>
            </a:r>
          </a:p>
          <a:p>
            <a:r>
              <a:rPr lang="en-US" altLang="ko-KR" dirty="0" smtClean="0"/>
              <a:t>He </a:t>
            </a:r>
            <a:r>
              <a:rPr lang="en-US" altLang="ko-KR" dirty="0" smtClean="0">
                <a:solidFill>
                  <a:srgbClr val="FF0000"/>
                </a:solidFill>
              </a:rPr>
              <a:t>seems (to be) rich </a:t>
            </a:r>
            <a:r>
              <a:rPr lang="en-US" altLang="ko-KR" dirty="0" smtClean="0"/>
              <a:t>/ lonely.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5111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91264" cy="579350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6 </a:t>
            </a:r>
            <a:r>
              <a:rPr lang="ko-KR" altLang="en-US" dirty="0" smtClean="0"/>
              <a:t>목적보어로 과거분사를 쓰는 경우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>
                <a:solidFill>
                  <a:srgbClr val="FF0000"/>
                </a:solidFill>
              </a:rPr>
              <a:t>목적어와 목적보어가 수동관계</a:t>
            </a:r>
            <a:r>
              <a:rPr lang="ko-KR" altLang="en-US" dirty="0" smtClean="0"/>
              <a:t>인 경우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모든 동사 뒤에서 과거분사를 쓸 수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heard </a:t>
            </a:r>
            <a:r>
              <a:rPr lang="en-US" altLang="ko-KR" dirty="0" smtClean="0"/>
              <a:t>my name </a:t>
            </a:r>
            <a:r>
              <a:rPr lang="en-US" altLang="ko-KR" dirty="0" smtClean="0">
                <a:solidFill>
                  <a:srgbClr val="FF0000"/>
                </a:solidFill>
              </a:rPr>
              <a:t>called</a:t>
            </a:r>
            <a:r>
              <a:rPr lang="en-US" altLang="ko-KR" dirty="0" smtClean="0"/>
              <a:t> behind</a:t>
            </a:r>
          </a:p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had</a:t>
            </a:r>
            <a:r>
              <a:rPr lang="en-US" altLang="ko-KR" dirty="0" smtClean="0"/>
              <a:t> me wallet </a:t>
            </a:r>
            <a:r>
              <a:rPr lang="en-US" altLang="ko-KR" dirty="0" smtClean="0">
                <a:solidFill>
                  <a:srgbClr val="FF0000"/>
                </a:solidFill>
              </a:rPr>
              <a:t>stolen in the bus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got </a:t>
            </a:r>
            <a:r>
              <a:rPr lang="en-US" altLang="ko-KR" dirty="0" smtClean="0"/>
              <a:t>my car </a:t>
            </a:r>
            <a:r>
              <a:rPr lang="en-US" altLang="ko-KR" dirty="0" smtClean="0">
                <a:solidFill>
                  <a:srgbClr val="FF0000"/>
                </a:solidFill>
              </a:rPr>
              <a:t>repaired</a:t>
            </a:r>
            <a:r>
              <a:rPr lang="en-US" altLang="ko-KR" dirty="0" smtClean="0"/>
              <a:t> yesterday.</a:t>
            </a:r>
          </a:p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want</a:t>
            </a:r>
            <a:r>
              <a:rPr lang="en-US" altLang="ko-KR" dirty="0" smtClean="0"/>
              <a:t> this work </a:t>
            </a:r>
            <a:r>
              <a:rPr lang="en-US" altLang="ko-KR" dirty="0" smtClean="0">
                <a:solidFill>
                  <a:srgbClr val="FF0000"/>
                </a:solidFill>
              </a:rPr>
              <a:t>done</a:t>
            </a:r>
            <a:r>
              <a:rPr lang="en-US" altLang="ko-KR" dirty="0" smtClean="0"/>
              <a:t> by 5.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05540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23728" y="116632"/>
            <a:ext cx="4536504" cy="576064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ko-KR" altLang="en-US" sz="3200" b="1" dirty="0" smtClean="0"/>
              <a:t>능동태와 수동태의 시제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83264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ko-KR" altLang="en-US" sz="5800" b="1" dirty="0" smtClean="0">
                <a:solidFill>
                  <a:srgbClr val="FF0000"/>
                </a:solidFill>
              </a:rPr>
              <a:t>능동태 </a:t>
            </a:r>
            <a:r>
              <a:rPr lang="en-US" altLang="ko-KR" sz="5800" b="1" dirty="0" smtClean="0">
                <a:solidFill>
                  <a:srgbClr val="FF0000"/>
                </a:solidFill>
              </a:rPr>
              <a:t>– 12 </a:t>
            </a:r>
            <a:r>
              <a:rPr lang="ko-KR" altLang="en-US" sz="5800" b="1" dirty="0" smtClean="0">
                <a:solidFill>
                  <a:srgbClr val="FF0000"/>
                </a:solidFill>
              </a:rPr>
              <a:t>시제 </a:t>
            </a:r>
            <a:endParaRPr lang="en-US" altLang="ko-KR" sz="5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sz="5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5800" dirty="0" smtClean="0">
                <a:solidFill>
                  <a:srgbClr val="FF0000"/>
                </a:solidFill>
              </a:rPr>
              <a:t>1 </a:t>
            </a:r>
            <a:r>
              <a:rPr lang="ko-KR" altLang="en-US" sz="5800" dirty="0" smtClean="0">
                <a:solidFill>
                  <a:srgbClr val="FF0000"/>
                </a:solidFill>
              </a:rPr>
              <a:t>현재</a:t>
            </a:r>
            <a:r>
              <a:rPr lang="ko-KR" altLang="en-US" sz="5800" dirty="0" smtClean="0"/>
              <a:t> </a:t>
            </a:r>
            <a:r>
              <a:rPr lang="en-US" altLang="ko-KR" sz="5800" dirty="0" smtClean="0"/>
              <a:t>– be</a:t>
            </a:r>
            <a:r>
              <a:rPr lang="ko-KR" altLang="en-US" sz="5800" dirty="0" smtClean="0"/>
              <a:t>동사</a:t>
            </a:r>
            <a:r>
              <a:rPr lang="en-US" altLang="ko-KR" sz="5800" dirty="0" smtClean="0"/>
              <a:t>(am, are, is) /</a:t>
            </a:r>
          </a:p>
          <a:p>
            <a:pPr>
              <a:buNone/>
            </a:pPr>
            <a:r>
              <a:rPr lang="en-US" altLang="ko-KR" sz="5800" dirty="0" smtClean="0"/>
              <a:t>   </a:t>
            </a:r>
            <a:r>
              <a:rPr lang="ko-KR" altLang="en-US" sz="5800" dirty="0" smtClean="0"/>
              <a:t>일반동사 </a:t>
            </a:r>
            <a:r>
              <a:rPr lang="en-US" altLang="ko-KR" sz="5800" dirty="0" smtClean="0"/>
              <a:t>(</a:t>
            </a:r>
            <a:r>
              <a:rPr lang="ko-KR" altLang="en-US" sz="5800" dirty="0" smtClean="0"/>
              <a:t>주어가 </a:t>
            </a:r>
            <a:r>
              <a:rPr lang="en-US" altLang="ko-KR" sz="5800" dirty="0" smtClean="0"/>
              <a:t>3</a:t>
            </a:r>
            <a:r>
              <a:rPr lang="ko-KR" altLang="en-US" sz="5800" dirty="0" smtClean="0"/>
              <a:t>인칭 단수일 때만 </a:t>
            </a:r>
            <a:r>
              <a:rPr lang="en-US" altLang="ko-KR" sz="5800" dirty="0" smtClean="0"/>
              <a:t>–s, </a:t>
            </a:r>
            <a:r>
              <a:rPr lang="en-US" altLang="ko-KR" sz="5800" dirty="0" err="1" smtClean="0"/>
              <a:t>es</a:t>
            </a:r>
            <a:r>
              <a:rPr lang="en-US" altLang="ko-KR" sz="5800" dirty="0" smtClean="0"/>
              <a:t>)</a:t>
            </a:r>
          </a:p>
          <a:p>
            <a:pPr>
              <a:buNone/>
            </a:pPr>
            <a:r>
              <a:rPr lang="en-US" altLang="ko-KR" sz="5800" dirty="0" smtClean="0">
                <a:solidFill>
                  <a:srgbClr val="FF0000"/>
                </a:solidFill>
              </a:rPr>
              <a:t>2 </a:t>
            </a:r>
            <a:r>
              <a:rPr lang="ko-KR" altLang="en-US" sz="5800" dirty="0" smtClean="0">
                <a:solidFill>
                  <a:srgbClr val="FF0000"/>
                </a:solidFill>
              </a:rPr>
              <a:t>과거 </a:t>
            </a:r>
            <a:r>
              <a:rPr lang="en-US" altLang="ko-KR" sz="5800" dirty="0" smtClean="0"/>
              <a:t>– be</a:t>
            </a:r>
            <a:r>
              <a:rPr lang="ko-KR" altLang="en-US" sz="5800" dirty="0" smtClean="0"/>
              <a:t>동사 </a:t>
            </a:r>
            <a:r>
              <a:rPr lang="en-US" altLang="ko-KR" sz="5800" dirty="0" smtClean="0"/>
              <a:t>(was, were) / </a:t>
            </a:r>
          </a:p>
          <a:p>
            <a:pPr>
              <a:buNone/>
            </a:pPr>
            <a:r>
              <a:rPr lang="en-US" altLang="ko-KR" sz="5800" dirty="0" smtClean="0"/>
              <a:t>   </a:t>
            </a:r>
            <a:r>
              <a:rPr lang="ko-KR" altLang="en-US" sz="5800" dirty="0" smtClean="0"/>
              <a:t>규칙동사 </a:t>
            </a:r>
            <a:r>
              <a:rPr lang="en-US" altLang="ko-KR" sz="5800" dirty="0" smtClean="0"/>
              <a:t>– </a:t>
            </a:r>
            <a:r>
              <a:rPr lang="en-US" altLang="ko-KR" sz="5800" dirty="0" err="1" smtClean="0"/>
              <a:t>ed</a:t>
            </a:r>
            <a:r>
              <a:rPr lang="en-US" altLang="ko-KR" sz="5800" dirty="0" smtClean="0"/>
              <a:t>,   </a:t>
            </a:r>
            <a:r>
              <a:rPr lang="ko-KR" altLang="en-US" sz="5800" dirty="0" smtClean="0"/>
              <a:t>불규칙</a:t>
            </a:r>
            <a:r>
              <a:rPr lang="en-US" altLang="ko-KR" sz="5800" dirty="0" smtClean="0"/>
              <a:t> </a:t>
            </a:r>
            <a:r>
              <a:rPr lang="ko-KR" altLang="en-US" sz="5800" dirty="0" smtClean="0"/>
              <a:t>동사는</a:t>
            </a:r>
            <a:r>
              <a:rPr lang="en-US" altLang="ko-KR" sz="5800" dirty="0" smtClean="0"/>
              <a:t> </a:t>
            </a:r>
            <a:r>
              <a:rPr lang="ko-KR" altLang="en-US" sz="5800" dirty="0" smtClean="0"/>
              <a:t>암기 </a:t>
            </a:r>
            <a:endParaRPr lang="en-US" altLang="ko-KR" sz="5800" dirty="0" smtClean="0"/>
          </a:p>
          <a:p>
            <a:pPr>
              <a:buNone/>
            </a:pPr>
            <a:r>
              <a:rPr lang="en-US" altLang="ko-KR" sz="5800" dirty="0" smtClean="0">
                <a:solidFill>
                  <a:srgbClr val="FF0000"/>
                </a:solidFill>
              </a:rPr>
              <a:t>3 </a:t>
            </a:r>
            <a:r>
              <a:rPr lang="ko-KR" altLang="en-US" sz="5800" dirty="0" smtClean="0">
                <a:solidFill>
                  <a:srgbClr val="FF0000"/>
                </a:solidFill>
              </a:rPr>
              <a:t>미래 </a:t>
            </a:r>
            <a:r>
              <a:rPr lang="en-US" altLang="ko-KR" sz="5800" dirty="0" smtClean="0"/>
              <a:t>– will</a:t>
            </a:r>
            <a:r>
              <a:rPr lang="ko-KR" altLang="en-US" sz="5800" dirty="0" smtClean="0"/>
              <a:t> 또는</a:t>
            </a:r>
            <a:r>
              <a:rPr lang="en-US" altLang="ko-KR" sz="5800" dirty="0" smtClean="0"/>
              <a:t> be going to </a:t>
            </a:r>
            <a:r>
              <a:rPr lang="ko-KR" altLang="en-US" sz="5800" dirty="0" smtClean="0"/>
              <a:t>원형</a:t>
            </a:r>
            <a:endParaRPr lang="en-US" altLang="ko-KR" sz="5800" dirty="0" smtClean="0"/>
          </a:p>
          <a:p>
            <a:pPr>
              <a:buNone/>
            </a:pPr>
            <a:endParaRPr lang="en-US" altLang="ko-KR" sz="5800" dirty="0" smtClean="0"/>
          </a:p>
          <a:p>
            <a:pPr>
              <a:buNone/>
            </a:pPr>
            <a:r>
              <a:rPr lang="en-US" altLang="ko-KR" sz="5800" dirty="0" smtClean="0">
                <a:solidFill>
                  <a:srgbClr val="FF0000"/>
                </a:solidFill>
              </a:rPr>
              <a:t>4 </a:t>
            </a:r>
            <a:r>
              <a:rPr lang="ko-KR" altLang="en-US" sz="5800" dirty="0" smtClean="0">
                <a:solidFill>
                  <a:srgbClr val="FF0000"/>
                </a:solidFill>
              </a:rPr>
              <a:t>현재진행 </a:t>
            </a:r>
            <a:r>
              <a:rPr lang="en-US" altLang="ko-KR" sz="5800" dirty="0" smtClean="0"/>
              <a:t>: am, are, is + </a:t>
            </a:r>
            <a:r>
              <a:rPr lang="en-US" altLang="ko-KR" sz="5800" dirty="0" err="1" smtClean="0"/>
              <a:t>ing</a:t>
            </a:r>
            <a:r>
              <a:rPr lang="en-US" altLang="ko-KR" sz="5800" dirty="0" smtClean="0"/>
              <a:t>(</a:t>
            </a:r>
            <a:r>
              <a:rPr lang="ko-KR" altLang="en-US" sz="5800" dirty="0" smtClean="0"/>
              <a:t>현재분사</a:t>
            </a:r>
            <a:r>
              <a:rPr lang="en-US" altLang="ko-KR" sz="5800" dirty="0" smtClean="0"/>
              <a:t>)</a:t>
            </a:r>
          </a:p>
          <a:p>
            <a:pPr>
              <a:buNone/>
            </a:pPr>
            <a:r>
              <a:rPr lang="en-US" altLang="ko-KR" sz="5800" dirty="0" smtClean="0">
                <a:solidFill>
                  <a:srgbClr val="FF0000"/>
                </a:solidFill>
              </a:rPr>
              <a:t>5 </a:t>
            </a:r>
            <a:r>
              <a:rPr lang="ko-KR" altLang="en-US" sz="5800" dirty="0" smtClean="0">
                <a:solidFill>
                  <a:srgbClr val="FF0000"/>
                </a:solidFill>
              </a:rPr>
              <a:t>과거진행 </a:t>
            </a:r>
            <a:r>
              <a:rPr lang="en-US" altLang="ko-KR" sz="5800" dirty="0" smtClean="0"/>
              <a:t>: was, were + </a:t>
            </a:r>
            <a:r>
              <a:rPr lang="en-US" altLang="ko-KR" sz="5800" dirty="0" err="1" smtClean="0"/>
              <a:t>ing</a:t>
            </a:r>
            <a:endParaRPr lang="en-US" altLang="ko-KR" sz="5800" dirty="0" smtClean="0"/>
          </a:p>
          <a:p>
            <a:pPr>
              <a:buNone/>
            </a:pPr>
            <a:r>
              <a:rPr lang="en-US" altLang="ko-KR" sz="5800" dirty="0" smtClean="0">
                <a:solidFill>
                  <a:srgbClr val="FF0000"/>
                </a:solidFill>
              </a:rPr>
              <a:t>6 </a:t>
            </a:r>
            <a:r>
              <a:rPr lang="ko-KR" altLang="en-US" sz="5800" dirty="0" smtClean="0">
                <a:solidFill>
                  <a:srgbClr val="FF0000"/>
                </a:solidFill>
              </a:rPr>
              <a:t>미래진행 </a:t>
            </a:r>
            <a:r>
              <a:rPr lang="en-US" altLang="ko-KR" sz="5800" dirty="0" smtClean="0"/>
              <a:t>: will</a:t>
            </a:r>
            <a:r>
              <a:rPr lang="ko-KR" altLang="en-US" sz="5800" dirty="0" smtClean="0"/>
              <a:t> </a:t>
            </a:r>
            <a:r>
              <a:rPr lang="en-US" altLang="ko-KR" sz="5800" dirty="0" smtClean="0"/>
              <a:t>be </a:t>
            </a:r>
            <a:r>
              <a:rPr lang="en-US" altLang="ko-KR" sz="5800" dirty="0" err="1" smtClean="0"/>
              <a:t>ing</a:t>
            </a:r>
            <a:r>
              <a:rPr lang="en-US" altLang="ko-KR" sz="5800" dirty="0" smtClean="0"/>
              <a:t>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  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620688"/>
            <a:ext cx="8147248" cy="5793507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7 </a:t>
            </a:r>
            <a:r>
              <a:rPr lang="ko-KR" altLang="en-US" dirty="0" smtClean="0">
                <a:solidFill>
                  <a:srgbClr val="FF0000"/>
                </a:solidFill>
              </a:rPr>
              <a:t>현재완료 </a:t>
            </a:r>
            <a:r>
              <a:rPr lang="en-US" altLang="ko-KR" dirty="0" smtClean="0"/>
              <a:t>: have (has) PP(</a:t>
            </a:r>
            <a:r>
              <a:rPr lang="ko-KR" altLang="en-US" dirty="0" smtClean="0"/>
              <a:t>과거분사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8 </a:t>
            </a:r>
            <a:r>
              <a:rPr lang="ko-KR" altLang="en-US" dirty="0" smtClean="0">
                <a:solidFill>
                  <a:srgbClr val="FF0000"/>
                </a:solidFill>
              </a:rPr>
              <a:t>과거완료 </a:t>
            </a:r>
            <a:r>
              <a:rPr lang="en-US" altLang="ko-KR" dirty="0" smtClean="0"/>
              <a:t>: had</a:t>
            </a:r>
            <a:r>
              <a:rPr lang="ko-KR" altLang="en-US" dirty="0" smtClean="0"/>
              <a:t> </a:t>
            </a:r>
            <a:r>
              <a:rPr lang="en-US" altLang="ko-KR" dirty="0" smtClean="0"/>
              <a:t>PP</a:t>
            </a:r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9 </a:t>
            </a:r>
            <a:r>
              <a:rPr lang="ko-KR" altLang="en-US" dirty="0" smtClean="0">
                <a:solidFill>
                  <a:srgbClr val="FF0000"/>
                </a:solidFill>
              </a:rPr>
              <a:t>미래완료 </a:t>
            </a:r>
            <a:r>
              <a:rPr lang="en-US" altLang="ko-KR" dirty="0" smtClean="0"/>
              <a:t>: will</a:t>
            </a:r>
            <a:r>
              <a:rPr lang="ko-KR" altLang="en-US" dirty="0" smtClean="0"/>
              <a:t> </a:t>
            </a:r>
            <a:r>
              <a:rPr lang="en-US" altLang="ko-KR" dirty="0" smtClean="0"/>
              <a:t>have PP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10 </a:t>
            </a:r>
            <a:r>
              <a:rPr lang="ko-KR" altLang="en-US" dirty="0" smtClean="0">
                <a:solidFill>
                  <a:srgbClr val="FF0000"/>
                </a:solidFill>
              </a:rPr>
              <a:t>현재완료진행 </a:t>
            </a:r>
            <a:r>
              <a:rPr lang="en-US" altLang="ko-KR" dirty="0" smtClean="0"/>
              <a:t>: have(has) been </a:t>
            </a:r>
            <a:r>
              <a:rPr lang="en-US" altLang="ko-KR" dirty="0" err="1" smtClean="0"/>
              <a:t>ing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11 </a:t>
            </a:r>
            <a:r>
              <a:rPr lang="ko-KR" altLang="en-US" dirty="0" smtClean="0">
                <a:solidFill>
                  <a:srgbClr val="FF0000"/>
                </a:solidFill>
              </a:rPr>
              <a:t>과거완료진행 </a:t>
            </a:r>
            <a:r>
              <a:rPr lang="en-US" altLang="ko-KR" dirty="0" smtClean="0"/>
              <a:t>: had</a:t>
            </a:r>
            <a:r>
              <a:rPr lang="ko-KR" altLang="en-US" dirty="0" smtClean="0"/>
              <a:t> </a:t>
            </a:r>
            <a:r>
              <a:rPr lang="en-US" altLang="ko-KR" dirty="0" smtClean="0"/>
              <a:t>been </a:t>
            </a:r>
            <a:r>
              <a:rPr lang="en-US" altLang="ko-KR" dirty="0" err="1" smtClean="0"/>
              <a:t>ing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12 </a:t>
            </a:r>
            <a:r>
              <a:rPr lang="ko-KR" altLang="en-US" dirty="0" smtClean="0">
                <a:solidFill>
                  <a:srgbClr val="FF0000"/>
                </a:solidFill>
              </a:rPr>
              <a:t>미래완료진행 </a:t>
            </a:r>
            <a:r>
              <a:rPr lang="en-US" altLang="ko-KR" dirty="0" smtClean="0"/>
              <a:t>: will</a:t>
            </a:r>
            <a:r>
              <a:rPr lang="ko-KR" altLang="en-US" dirty="0" smtClean="0"/>
              <a:t> </a:t>
            </a:r>
            <a:r>
              <a:rPr lang="en-US" altLang="ko-KR" dirty="0" smtClean="0"/>
              <a:t>have been </a:t>
            </a:r>
            <a:r>
              <a:rPr lang="en-US" altLang="ko-KR" dirty="0" err="1" smtClean="0"/>
              <a:t>ing</a:t>
            </a:r>
            <a:endParaRPr lang="en-US" altLang="ko-KR" dirty="0" smtClean="0"/>
          </a:p>
          <a:p>
            <a:pPr>
              <a:buNone/>
            </a:pPr>
            <a:r>
              <a:rPr lang="en-US" altLang="ko-KR" sz="2800" dirty="0" smtClean="0"/>
              <a:t>(</a:t>
            </a:r>
            <a:r>
              <a:rPr lang="ko-KR" altLang="en-US" sz="2800" dirty="0" smtClean="0"/>
              <a:t>완료 진행형은 완료시제의 계속적 용법을 강조한 것으로 동작동사에만 쓰임</a:t>
            </a:r>
            <a:r>
              <a:rPr lang="en-US" altLang="ko-KR" sz="2800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120680" cy="648072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ko-KR" altLang="en-US" sz="3200" b="1" dirty="0" smtClean="0"/>
              <a:t>수동태의 시제 </a:t>
            </a:r>
            <a:r>
              <a:rPr lang="en-US" altLang="ko-KR" sz="3200" b="1" smtClean="0"/>
              <a:t>– 9</a:t>
            </a:r>
            <a:r>
              <a:rPr lang="ko-KR" altLang="en-US" sz="3200" b="1" smtClean="0"/>
              <a:t>가지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형태만 쓰임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24744"/>
            <a:ext cx="8219256" cy="5001419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1 </a:t>
            </a:r>
            <a:r>
              <a:rPr lang="ko-KR" altLang="en-US" dirty="0" smtClean="0">
                <a:solidFill>
                  <a:srgbClr val="FF0000"/>
                </a:solidFill>
              </a:rPr>
              <a:t>현재</a:t>
            </a:r>
            <a:r>
              <a:rPr lang="ko-KR" altLang="en-US" dirty="0" smtClean="0"/>
              <a:t> 수동태</a:t>
            </a:r>
            <a:r>
              <a:rPr lang="en-US" altLang="ko-KR" dirty="0" smtClean="0"/>
              <a:t>: am/ are/ is PP</a:t>
            </a:r>
          </a:p>
          <a:p>
            <a:pPr>
              <a:buNone/>
            </a:pPr>
            <a:r>
              <a:rPr lang="en-US" altLang="ko-KR" dirty="0" smtClean="0"/>
              <a:t>2 </a:t>
            </a:r>
            <a:r>
              <a:rPr lang="ko-KR" altLang="en-US" dirty="0" smtClean="0">
                <a:solidFill>
                  <a:srgbClr val="FF0000"/>
                </a:solidFill>
              </a:rPr>
              <a:t>과거</a:t>
            </a:r>
            <a:r>
              <a:rPr lang="en-US" altLang="ko-KR" dirty="0" smtClean="0"/>
              <a:t> </a:t>
            </a:r>
            <a:r>
              <a:rPr lang="ko-KR" altLang="en-US" dirty="0" smtClean="0"/>
              <a:t>수동태</a:t>
            </a:r>
            <a:r>
              <a:rPr lang="en-US" altLang="ko-KR" dirty="0" smtClean="0"/>
              <a:t>: was/ were  PP</a:t>
            </a:r>
          </a:p>
          <a:p>
            <a:pPr>
              <a:buNone/>
            </a:pPr>
            <a:r>
              <a:rPr lang="en-US" altLang="ko-KR" dirty="0" smtClean="0"/>
              <a:t>3 </a:t>
            </a:r>
            <a:r>
              <a:rPr lang="ko-KR" altLang="en-US" dirty="0" smtClean="0">
                <a:solidFill>
                  <a:srgbClr val="FF0000"/>
                </a:solidFill>
              </a:rPr>
              <a:t>미래 </a:t>
            </a:r>
            <a:r>
              <a:rPr lang="ko-KR" altLang="en-US" dirty="0" smtClean="0"/>
              <a:t>수동태</a:t>
            </a:r>
            <a:r>
              <a:rPr lang="en-US" altLang="ko-KR" dirty="0" smtClean="0"/>
              <a:t>: will</a:t>
            </a:r>
            <a:r>
              <a:rPr lang="ko-KR" altLang="en-US" dirty="0" smtClean="0"/>
              <a:t> </a:t>
            </a:r>
            <a:r>
              <a:rPr lang="en-US" altLang="ko-KR" dirty="0" smtClean="0"/>
              <a:t>be PP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4 </a:t>
            </a:r>
            <a:r>
              <a:rPr lang="ko-KR" altLang="en-US" dirty="0" smtClean="0">
                <a:solidFill>
                  <a:srgbClr val="FF0000"/>
                </a:solidFill>
              </a:rPr>
              <a:t>현재진행</a:t>
            </a:r>
            <a:r>
              <a:rPr lang="ko-KR" altLang="en-US" dirty="0" smtClean="0"/>
              <a:t> 수동태</a:t>
            </a:r>
            <a:r>
              <a:rPr lang="en-US" altLang="ko-KR" dirty="0" smtClean="0"/>
              <a:t>: am/are/is being PP</a:t>
            </a:r>
          </a:p>
          <a:p>
            <a:pPr>
              <a:buNone/>
            </a:pPr>
            <a:r>
              <a:rPr lang="en-US" altLang="ko-KR" dirty="0" smtClean="0"/>
              <a:t>5 </a:t>
            </a:r>
            <a:r>
              <a:rPr lang="ko-KR" altLang="en-US" dirty="0" smtClean="0">
                <a:solidFill>
                  <a:srgbClr val="FF0000"/>
                </a:solidFill>
              </a:rPr>
              <a:t>과거진행</a:t>
            </a:r>
            <a:r>
              <a:rPr lang="ko-KR" altLang="en-US" dirty="0" smtClean="0"/>
              <a:t> 수동태</a:t>
            </a:r>
            <a:r>
              <a:rPr lang="en-US" altLang="ko-KR" dirty="0" smtClean="0"/>
              <a:t>: was/were being PP</a:t>
            </a:r>
          </a:p>
          <a:p>
            <a:pPr>
              <a:buNone/>
            </a:pPr>
            <a:r>
              <a:rPr lang="en-US" altLang="ko-KR" dirty="0" smtClean="0"/>
              <a:t>6 </a:t>
            </a:r>
            <a:r>
              <a:rPr lang="ko-KR" altLang="en-US" dirty="0" smtClean="0">
                <a:solidFill>
                  <a:srgbClr val="FF0000"/>
                </a:solidFill>
              </a:rPr>
              <a:t>미래진행</a:t>
            </a:r>
            <a:r>
              <a:rPr lang="ko-KR" altLang="en-US" dirty="0" smtClean="0"/>
              <a:t> 수동태</a:t>
            </a:r>
            <a:r>
              <a:rPr lang="en-US" altLang="ko-KR" dirty="0" smtClean="0"/>
              <a:t>: will</a:t>
            </a:r>
            <a:r>
              <a:rPr lang="ko-KR" altLang="en-US" dirty="0" smtClean="0"/>
              <a:t> </a:t>
            </a:r>
            <a:r>
              <a:rPr lang="en-US" altLang="ko-KR" dirty="0" smtClean="0"/>
              <a:t>be being PP(</a:t>
            </a:r>
            <a:r>
              <a:rPr lang="ko-KR" altLang="en-US" dirty="0" smtClean="0"/>
              <a:t>드물다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진행수동태 기본 기억할 것</a:t>
            </a:r>
            <a:r>
              <a:rPr lang="en-US" altLang="ko-KR" dirty="0" smtClean="0"/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be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being pp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6672"/>
            <a:ext cx="8363272" cy="5649491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7 </a:t>
            </a:r>
            <a:r>
              <a:rPr lang="ko-KR" altLang="en-US" dirty="0" smtClean="0">
                <a:solidFill>
                  <a:srgbClr val="FF0000"/>
                </a:solidFill>
              </a:rPr>
              <a:t>현재완료</a:t>
            </a:r>
            <a:r>
              <a:rPr lang="ko-KR" altLang="en-US" dirty="0" smtClean="0"/>
              <a:t> 수동태 </a:t>
            </a:r>
            <a:r>
              <a:rPr lang="en-US" altLang="ko-KR" dirty="0" smtClean="0"/>
              <a:t>: have(has) been PP</a:t>
            </a:r>
          </a:p>
          <a:p>
            <a:pPr>
              <a:buNone/>
            </a:pPr>
            <a:r>
              <a:rPr lang="en-US" altLang="ko-KR" dirty="0" smtClean="0"/>
              <a:t>8 </a:t>
            </a:r>
            <a:r>
              <a:rPr lang="ko-KR" altLang="en-US" dirty="0" smtClean="0">
                <a:solidFill>
                  <a:srgbClr val="FF0000"/>
                </a:solidFill>
              </a:rPr>
              <a:t>과거완료</a:t>
            </a:r>
            <a:r>
              <a:rPr lang="ko-KR" altLang="en-US" dirty="0" smtClean="0"/>
              <a:t> 수동태 </a:t>
            </a:r>
            <a:r>
              <a:rPr lang="en-US" altLang="ko-KR" dirty="0" smtClean="0"/>
              <a:t>: had</a:t>
            </a:r>
            <a:r>
              <a:rPr lang="ko-KR" altLang="en-US" dirty="0" smtClean="0"/>
              <a:t> </a:t>
            </a:r>
            <a:r>
              <a:rPr lang="en-US" altLang="ko-KR" dirty="0" smtClean="0"/>
              <a:t>been PP</a:t>
            </a:r>
          </a:p>
          <a:p>
            <a:pPr>
              <a:buNone/>
            </a:pPr>
            <a:r>
              <a:rPr lang="en-US" altLang="ko-KR" dirty="0" smtClean="0"/>
              <a:t>9 </a:t>
            </a:r>
            <a:r>
              <a:rPr lang="ko-KR" altLang="en-US" dirty="0" smtClean="0">
                <a:solidFill>
                  <a:srgbClr val="FF0000"/>
                </a:solidFill>
              </a:rPr>
              <a:t>미래완료</a:t>
            </a:r>
            <a:r>
              <a:rPr lang="en-US" altLang="ko-KR" dirty="0" smtClean="0"/>
              <a:t> </a:t>
            </a:r>
            <a:r>
              <a:rPr lang="ko-KR" altLang="en-US" dirty="0" smtClean="0"/>
              <a:t>수동태 </a:t>
            </a:r>
            <a:r>
              <a:rPr lang="en-US" altLang="ko-KR" dirty="0" smtClean="0"/>
              <a:t>: will</a:t>
            </a:r>
            <a:r>
              <a:rPr lang="ko-KR" altLang="en-US" dirty="0" smtClean="0"/>
              <a:t> </a:t>
            </a:r>
            <a:r>
              <a:rPr lang="en-US" altLang="ko-KR" dirty="0" smtClean="0"/>
              <a:t>have been PP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완료진행</a:t>
            </a:r>
            <a:r>
              <a:rPr lang="en-US" altLang="ko-KR" dirty="0" smtClean="0"/>
              <a:t> </a:t>
            </a:r>
            <a:r>
              <a:rPr lang="ko-KR" altLang="en-US" dirty="0" smtClean="0"/>
              <a:t>수동태를 </a:t>
            </a:r>
            <a:r>
              <a:rPr lang="ko-KR" altLang="en-US" dirty="0" err="1" smtClean="0"/>
              <a:t>안쓰는</a:t>
            </a:r>
            <a:r>
              <a:rPr lang="ko-KR" altLang="en-US" dirty="0" smtClean="0"/>
              <a:t> 이유 </a:t>
            </a:r>
            <a:r>
              <a:rPr lang="en-US" altLang="ko-KR" dirty="0" smtClean="0"/>
              <a:t>– </a:t>
            </a:r>
          </a:p>
          <a:p>
            <a:pPr>
              <a:buNone/>
            </a:pPr>
            <a:r>
              <a:rPr lang="en-US" altLang="ko-KR" smtClean="0"/>
              <a:t>   </a:t>
            </a:r>
            <a:r>
              <a:rPr lang="ko-KR" altLang="en-US" smtClean="0"/>
              <a:t>너무 </a:t>
            </a:r>
            <a:r>
              <a:rPr lang="ko-KR" altLang="en-US" dirty="0" smtClean="0"/>
              <a:t>복잡함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예</a:t>
            </a:r>
            <a:r>
              <a:rPr lang="en-US" altLang="ko-KR" dirty="0" smtClean="0"/>
              <a:t>) </a:t>
            </a:r>
            <a:r>
              <a:rPr lang="ko-KR" altLang="en-US" dirty="0" smtClean="0"/>
              <a:t>미래완료진행 수동태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will have been being pp (x)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91680" y="116632"/>
            <a:ext cx="5400600" cy="64807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ko-KR" altLang="en-US" sz="3200" b="1" dirty="0" smtClean="0"/>
              <a:t>수동태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문제 유형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688632"/>
          </a:xfrm>
        </p:spPr>
        <p:txBody>
          <a:bodyPr>
            <a:normAutofit fontScale="92500"/>
          </a:bodyPr>
          <a:lstStyle/>
          <a:p>
            <a:r>
              <a:rPr lang="ko-KR" altLang="en-US" dirty="0" smtClean="0"/>
              <a:t>주어 동사의 관계가 능동인지 수동인지를 파악하고 </a:t>
            </a:r>
            <a:r>
              <a:rPr lang="ko-KR" altLang="en-US" dirty="0" smtClean="0">
                <a:solidFill>
                  <a:srgbClr val="FF0000"/>
                </a:solidFill>
              </a:rPr>
              <a:t>반드시 시제와 수의 일치를 확인</a:t>
            </a:r>
            <a:r>
              <a:rPr lang="ko-KR" altLang="en-US" dirty="0" smtClean="0"/>
              <a:t>해야 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결국 동사 문제는 세 가지 일치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수의 일치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시제 일치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태의 일치를 묻는 문제이다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 문장 안에 시제를 보여주는 </a:t>
            </a:r>
            <a:r>
              <a:rPr lang="ko-KR" altLang="en-US" dirty="0" smtClean="0">
                <a:solidFill>
                  <a:srgbClr val="FF0000"/>
                </a:solidFill>
              </a:rPr>
              <a:t>시간부사나 </a:t>
            </a:r>
            <a:r>
              <a:rPr lang="ko-KR" altLang="en-US" dirty="0" smtClean="0"/>
              <a:t>앞 뒤 문장 시제를 확인하고 </a:t>
            </a:r>
            <a:r>
              <a:rPr lang="ko-KR" altLang="en-US" dirty="0" smtClean="0">
                <a:solidFill>
                  <a:srgbClr val="FF0000"/>
                </a:solidFill>
              </a:rPr>
              <a:t>주어가 단수인지 복수인지 확인</a:t>
            </a:r>
            <a:r>
              <a:rPr lang="ko-KR" altLang="en-US" dirty="0" smtClean="0"/>
              <a:t>한 후 능동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수동 관계를 따져본다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사람의 감정은 수동태로 표현한다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04664"/>
            <a:ext cx="8291264" cy="63367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dirty="0" smtClean="0"/>
              <a:t>1  Some workers </a:t>
            </a:r>
            <a:r>
              <a:rPr lang="en-US" altLang="ko-KR" u="sng" dirty="0" smtClean="0">
                <a:solidFill>
                  <a:srgbClr val="FF0000"/>
                </a:solidFill>
              </a:rPr>
              <a:t>invite</a:t>
            </a:r>
            <a:r>
              <a:rPr lang="en-US" altLang="ko-KR" dirty="0" smtClean="0"/>
              <a:t> to the conference a couple of days ago.</a:t>
            </a:r>
          </a:p>
          <a:p>
            <a:pPr>
              <a:buNone/>
            </a:pPr>
            <a:r>
              <a:rPr lang="en-US" altLang="ko-KR" dirty="0" smtClean="0"/>
              <a:t>2 The staff </a:t>
            </a:r>
            <a:r>
              <a:rPr lang="en-US" altLang="ko-KR" u="sng" dirty="0" smtClean="0">
                <a:solidFill>
                  <a:srgbClr val="FF0000"/>
                </a:solidFill>
              </a:rPr>
              <a:t>make</a:t>
            </a:r>
            <a:r>
              <a:rPr lang="en-US" altLang="ko-KR" dirty="0" smtClean="0"/>
              <a:t> to clean the office by the owner tomorrow morning</a:t>
            </a:r>
          </a:p>
          <a:p>
            <a:pPr>
              <a:buNone/>
            </a:pPr>
            <a:r>
              <a:rPr lang="en-US" altLang="ko-KR" dirty="0" smtClean="0"/>
              <a:t>3 Many resumes </a:t>
            </a:r>
            <a:r>
              <a:rPr lang="en-US" altLang="ko-KR" u="sng" dirty="0" smtClean="0">
                <a:solidFill>
                  <a:srgbClr val="FF0000"/>
                </a:solidFill>
              </a:rPr>
              <a:t>send </a:t>
            </a:r>
            <a:r>
              <a:rPr lang="en-US" altLang="ko-KR" dirty="0" smtClean="0"/>
              <a:t>to me by the applicants until now.</a:t>
            </a:r>
          </a:p>
          <a:p>
            <a:pPr>
              <a:buNone/>
            </a:pPr>
            <a:r>
              <a:rPr lang="en-US" altLang="ko-KR" dirty="0" smtClean="0"/>
              <a:t>4 The welcome party </a:t>
            </a:r>
            <a:r>
              <a:rPr lang="en-US" altLang="ko-KR" u="sng" dirty="0" smtClean="0">
                <a:solidFill>
                  <a:srgbClr val="FF0000"/>
                </a:solidFill>
              </a:rPr>
              <a:t>throw</a:t>
            </a:r>
            <a:r>
              <a:rPr lang="en-US" altLang="ko-KR" dirty="0" smtClean="0"/>
              <a:t> in the classroom right now.</a:t>
            </a:r>
          </a:p>
          <a:p>
            <a:pPr>
              <a:buNone/>
            </a:pPr>
            <a:r>
              <a:rPr lang="en-US" altLang="ko-KR" dirty="0" smtClean="0"/>
              <a:t>5 The project just </a:t>
            </a:r>
            <a:r>
              <a:rPr lang="en-US" altLang="ko-KR" u="sng" dirty="0" smtClean="0">
                <a:solidFill>
                  <a:srgbClr val="FF0000"/>
                </a:solidFill>
              </a:rPr>
              <a:t>finish</a:t>
            </a:r>
            <a:r>
              <a:rPr lang="en-US" altLang="ko-KR" dirty="0" smtClean="0"/>
              <a:t> when I entered the office</a:t>
            </a:r>
          </a:p>
          <a:p>
            <a:pPr>
              <a:buNone/>
            </a:pPr>
            <a:r>
              <a:rPr lang="en-US" altLang="ko-KR" dirty="0" smtClean="0"/>
              <a:t>6 Some games </a:t>
            </a:r>
            <a:r>
              <a:rPr lang="en-US" altLang="ko-KR" u="sng" dirty="0" smtClean="0">
                <a:solidFill>
                  <a:srgbClr val="FF0000"/>
                </a:solidFill>
              </a:rPr>
              <a:t>play</a:t>
            </a:r>
            <a:r>
              <a:rPr lang="en-US" altLang="ko-KR" dirty="0" smtClean="0"/>
              <a:t> in the playground at the same time when the exam was taken.</a:t>
            </a:r>
          </a:p>
          <a:p>
            <a:pPr>
              <a:buNone/>
            </a:pPr>
            <a:r>
              <a:rPr lang="en-US" altLang="ko-KR" dirty="0" smtClean="0"/>
              <a:t>7 Participants </a:t>
            </a:r>
            <a:r>
              <a:rPr lang="en-US" altLang="ko-KR" u="sng" dirty="0" smtClean="0">
                <a:solidFill>
                  <a:srgbClr val="FF0000"/>
                </a:solidFill>
              </a:rPr>
              <a:t>require</a:t>
            </a:r>
            <a:r>
              <a:rPr lang="en-US" altLang="ko-KR" dirty="0" smtClean="0"/>
              <a:t> to register at the front desk upon arrival at the hotel.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/>
              <a:t>2. Become</a:t>
            </a:r>
            <a:r>
              <a:rPr lang="ko-KR" altLang="en-US" dirty="0" smtClean="0"/>
              <a:t>처럼 </a:t>
            </a:r>
            <a:r>
              <a:rPr lang="ko-KR" altLang="en-US" dirty="0" smtClean="0">
                <a:solidFill>
                  <a:srgbClr val="FF0000"/>
                </a:solidFill>
              </a:rPr>
              <a:t>상태의 변화</a:t>
            </a:r>
            <a:r>
              <a:rPr lang="ko-KR" altLang="en-US" dirty="0" smtClean="0"/>
              <a:t>를 나타내는 자동사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(</a:t>
            </a:r>
            <a:r>
              <a:rPr lang="en-US" altLang="ko-KR" dirty="0" smtClean="0">
                <a:solidFill>
                  <a:srgbClr val="FF0000"/>
                </a:solidFill>
              </a:rPr>
              <a:t>go, come, run, turn, get, grow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뒤에</a:t>
            </a:r>
            <a:r>
              <a:rPr lang="en-US" altLang="ko-KR" dirty="0" smtClean="0"/>
              <a:t> </a:t>
            </a:r>
            <a:r>
              <a:rPr lang="ko-KR" altLang="en-US" dirty="0" smtClean="0"/>
              <a:t>형용사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 보어가 오면 모두 </a:t>
            </a:r>
            <a:r>
              <a:rPr lang="en-US" altLang="ko-KR" dirty="0" smtClean="0">
                <a:solidFill>
                  <a:srgbClr val="FF0000"/>
                </a:solidFill>
              </a:rPr>
              <a:t>‘-</a:t>
            </a:r>
            <a:r>
              <a:rPr lang="ko-KR" altLang="en-US" dirty="0" smtClean="0">
                <a:solidFill>
                  <a:srgbClr val="FF0000"/>
                </a:solidFill>
              </a:rPr>
              <a:t>해지다</a:t>
            </a:r>
            <a:r>
              <a:rPr lang="en-US" altLang="ko-KR" dirty="0" smtClean="0">
                <a:solidFill>
                  <a:srgbClr val="FF0000"/>
                </a:solidFill>
              </a:rPr>
              <a:t>’ ‘-</a:t>
            </a:r>
            <a:r>
              <a:rPr lang="ko-KR" altLang="en-US" dirty="0" smtClean="0">
                <a:solidFill>
                  <a:srgbClr val="FF0000"/>
                </a:solidFill>
              </a:rPr>
              <a:t>하게 되다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뜻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He </a:t>
            </a:r>
            <a:r>
              <a:rPr lang="en-US" altLang="ko-KR" dirty="0" smtClean="0">
                <a:solidFill>
                  <a:srgbClr val="FF0000"/>
                </a:solidFill>
              </a:rPr>
              <a:t>became very tired.</a:t>
            </a:r>
          </a:p>
          <a:p>
            <a:r>
              <a:rPr lang="en-US" altLang="ko-KR" dirty="0" smtClean="0"/>
              <a:t>The food in the fridge </a:t>
            </a:r>
            <a:r>
              <a:rPr lang="en-US" altLang="ko-KR" dirty="0" smtClean="0">
                <a:solidFill>
                  <a:srgbClr val="FF0000"/>
                </a:solidFill>
              </a:rPr>
              <a:t>went bad.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 smtClean="0"/>
              <a:t>My dream has </a:t>
            </a:r>
            <a:r>
              <a:rPr lang="en-US" altLang="ko-KR" dirty="0" smtClean="0">
                <a:solidFill>
                  <a:srgbClr val="FF0000"/>
                </a:solidFill>
              </a:rPr>
              <a:t>come true </a:t>
            </a:r>
            <a:r>
              <a:rPr lang="en-US" altLang="ko-KR" dirty="0" smtClean="0"/>
              <a:t>at last!</a:t>
            </a:r>
          </a:p>
          <a:p>
            <a:r>
              <a:rPr lang="en-US" altLang="ko-KR" dirty="0" smtClean="0"/>
              <a:t>The well </a:t>
            </a:r>
            <a:r>
              <a:rPr lang="en-US" altLang="ko-KR" dirty="0" smtClean="0">
                <a:solidFill>
                  <a:srgbClr val="FF0000"/>
                </a:solidFill>
              </a:rPr>
              <a:t>ran dry </a:t>
            </a:r>
            <a:r>
              <a:rPr lang="en-US" altLang="ko-KR" dirty="0" smtClean="0"/>
              <a:t>because of drought.</a:t>
            </a:r>
          </a:p>
          <a:p>
            <a:r>
              <a:rPr lang="en-US" altLang="ko-KR" dirty="0" smtClean="0"/>
              <a:t>Her face </a:t>
            </a:r>
            <a:r>
              <a:rPr lang="en-US" altLang="ko-KR" dirty="0" smtClean="0">
                <a:solidFill>
                  <a:srgbClr val="FF0000"/>
                </a:solidFill>
              </a:rPr>
              <a:t>turned red </a:t>
            </a:r>
            <a:r>
              <a:rPr lang="en-US" altLang="ko-KR" dirty="0" smtClean="0"/>
              <a:t>when I said the word.</a:t>
            </a:r>
          </a:p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got upset </a:t>
            </a:r>
            <a:r>
              <a:rPr lang="en-US" altLang="ko-KR" dirty="0" smtClean="0"/>
              <a:t>because he made a big mess.</a:t>
            </a:r>
          </a:p>
          <a:p>
            <a:r>
              <a:rPr lang="en-US" altLang="ko-KR" dirty="0"/>
              <a:t>T</a:t>
            </a:r>
            <a:r>
              <a:rPr lang="en-US" altLang="ko-KR" dirty="0" smtClean="0"/>
              <a:t>he wind </a:t>
            </a:r>
            <a:r>
              <a:rPr lang="en-US" altLang="ko-KR" dirty="0" smtClean="0">
                <a:solidFill>
                  <a:srgbClr val="FF0000"/>
                </a:solidFill>
              </a:rPr>
              <a:t>grew strong </a:t>
            </a:r>
            <a:r>
              <a:rPr lang="en-US" altLang="ko-KR" dirty="0" smtClean="0"/>
              <a:t>at night.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673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64202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/>
              <a:t>3 </a:t>
            </a:r>
            <a:r>
              <a:rPr lang="ko-KR" altLang="en-US" dirty="0" smtClean="0"/>
              <a:t>오감과 관련된 감각 자동사들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look, sound, feel, smell, taste</a:t>
            </a:r>
            <a:r>
              <a:rPr lang="en-US" altLang="ko-KR" dirty="0" smtClean="0"/>
              <a:t>(-</a:t>
            </a:r>
            <a:r>
              <a:rPr lang="ko-KR" altLang="en-US" dirty="0" smtClean="0"/>
              <a:t>한</a:t>
            </a:r>
            <a:r>
              <a:rPr lang="en-US" altLang="ko-KR" dirty="0"/>
              <a:t> </a:t>
            </a:r>
            <a:r>
              <a:rPr lang="ko-KR" altLang="en-US" dirty="0" smtClean="0"/>
              <a:t>맛이 나다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 smtClean="0"/>
              <a:t>(</a:t>
            </a:r>
            <a:r>
              <a:rPr lang="ko-KR" altLang="en-US" dirty="0" smtClean="0"/>
              <a:t>뒤에 </a:t>
            </a:r>
            <a:r>
              <a:rPr lang="ko-KR" altLang="en-US" dirty="0" smtClean="0">
                <a:solidFill>
                  <a:srgbClr val="FF0000"/>
                </a:solidFill>
              </a:rPr>
              <a:t>형용사 보어만 </a:t>
            </a:r>
            <a:r>
              <a:rPr lang="ko-KR" altLang="en-US" dirty="0" smtClean="0"/>
              <a:t>와야 하고 명사가 올 경우 앞에</a:t>
            </a:r>
            <a:r>
              <a:rPr lang="en-US" altLang="ko-KR" dirty="0" smtClean="0"/>
              <a:t> like</a:t>
            </a:r>
            <a:r>
              <a:rPr lang="ko-KR" altLang="en-US" dirty="0" smtClean="0"/>
              <a:t>를 붙임</a:t>
            </a:r>
            <a:r>
              <a:rPr lang="en-US" altLang="ko-KR" dirty="0" smtClean="0"/>
              <a:t>. 5</a:t>
            </a:r>
            <a:r>
              <a:rPr lang="ko-KR" altLang="en-US" dirty="0" smtClean="0"/>
              <a:t>형식 지각동사와 혼동 말 것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She</a:t>
            </a:r>
            <a:r>
              <a:rPr lang="ko-KR" altLang="en-US" dirty="0" smtClean="0"/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looks beautiful </a:t>
            </a:r>
            <a:r>
              <a:rPr lang="en-US" altLang="ko-KR" dirty="0" smtClean="0"/>
              <a:t>in the red dress.</a:t>
            </a:r>
          </a:p>
          <a:p>
            <a:r>
              <a:rPr lang="en-US" altLang="ko-KR" dirty="0" smtClean="0"/>
              <a:t>It </a:t>
            </a:r>
            <a:r>
              <a:rPr lang="en-US" altLang="ko-KR" dirty="0" smtClean="0">
                <a:solidFill>
                  <a:srgbClr val="FF0000"/>
                </a:solidFill>
              </a:rPr>
              <a:t>sounds very strange</a:t>
            </a:r>
            <a:r>
              <a:rPr lang="en-US" altLang="ko-KR" dirty="0" smtClean="0"/>
              <a:t>/ wonderful</a:t>
            </a:r>
          </a:p>
          <a:p>
            <a:r>
              <a:rPr lang="en-US" altLang="ko-KR" dirty="0" smtClean="0"/>
              <a:t>We </a:t>
            </a:r>
            <a:r>
              <a:rPr lang="en-US" altLang="ko-KR" dirty="0" smtClean="0">
                <a:solidFill>
                  <a:srgbClr val="FF0000"/>
                </a:solidFill>
              </a:rPr>
              <a:t>felt cold </a:t>
            </a:r>
            <a:r>
              <a:rPr lang="en-US" altLang="ko-KR" dirty="0" smtClean="0"/>
              <a:t>last night. </a:t>
            </a:r>
          </a:p>
          <a:p>
            <a:r>
              <a:rPr lang="en-US" altLang="ko-KR" dirty="0" smtClean="0"/>
              <a:t>The soup </a:t>
            </a:r>
            <a:r>
              <a:rPr lang="en-US" altLang="ko-KR" dirty="0" smtClean="0">
                <a:solidFill>
                  <a:srgbClr val="FF0000"/>
                </a:solidFill>
              </a:rPr>
              <a:t>smells good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This wine </a:t>
            </a:r>
            <a:r>
              <a:rPr lang="en-US" altLang="ko-KR" dirty="0" smtClean="0">
                <a:solidFill>
                  <a:srgbClr val="FF0000"/>
                </a:solidFill>
              </a:rPr>
              <a:t>tastes sour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err="1" smtClean="0"/>
              <a:t>cf</a:t>
            </a:r>
            <a:r>
              <a:rPr lang="en-US" altLang="ko-KR" dirty="0" smtClean="0"/>
              <a:t>) He </a:t>
            </a:r>
            <a:r>
              <a:rPr lang="en-US" altLang="ko-KR" dirty="0" smtClean="0">
                <a:solidFill>
                  <a:srgbClr val="FF0000"/>
                </a:solidFill>
              </a:rPr>
              <a:t>looked like </a:t>
            </a:r>
            <a:r>
              <a:rPr lang="en-US" altLang="ko-KR" dirty="0" smtClean="0"/>
              <a:t>a beggar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   It </a:t>
            </a:r>
            <a:r>
              <a:rPr lang="en-US" altLang="ko-KR" dirty="0" smtClean="0">
                <a:solidFill>
                  <a:srgbClr val="FF0000"/>
                </a:solidFill>
              </a:rPr>
              <a:t>smells like </a:t>
            </a:r>
            <a:r>
              <a:rPr lang="en-US" altLang="ko-KR" dirty="0" smtClean="0"/>
              <a:t>a rose </a:t>
            </a:r>
          </a:p>
          <a:p>
            <a:pPr marL="0" indent="0">
              <a:buNone/>
            </a:pPr>
            <a:r>
              <a:rPr lang="en-US" altLang="ko-KR" dirty="0" smtClean="0"/>
              <a:t>  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1491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480720" cy="504056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altLang="ko-KR" sz="3200" b="1" dirty="0" smtClean="0"/>
              <a:t>5</a:t>
            </a:r>
            <a:r>
              <a:rPr lang="ko-KR" altLang="en-US" sz="3200" b="1" dirty="0" smtClean="0"/>
              <a:t>형식 목적보어 꼭 암기할 것들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980728"/>
            <a:ext cx="8280920" cy="568863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dirty="0" smtClean="0"/>
              <a:t>5</a:t>
            </a:r>
            <a:r>
              <a:rPr lang="ko-KR" altLang="en-US" dirty="0" smtClean="0"/>
              <a:t>형식 패턴</a:t>
            </a:r>
            <a:r>
              <a:rPr lang="en-US" altLang="ko-KR" dirty="0" smtClean="0"/>
              <a:t>: </a:t>
            </a:r>
            <a:r>
              <a:rPr lang="ko-KR" altLang="en-US" dirty="0" smtClean="0"/>
              <a:t>주어</a:t>
            </a:r>
            <a:r>
              <a:rPr lang="en-US" altLang="ko-KR" dirty="0" smtClean="0"/>
              <a:t>+</a:t>
            </a:r>
            <a:r>
              <a:rPr lang="ko-KR" altLang="en-US" dirty="0" smtClean="0"/>
              <a:t>동사</a:t>
            </a:r>
            <a:r>
              <a:rPr lang="en-US" altLang="ko-KR" dirty="0" smtClean="0"/>
              <a:t>+ </a:t>
            </a:r>
            <a:r>
              <a:rPr lang="ko-KR" altLang="en-US" dirty="0" smtClean="0"/>
              <a:t>목적어</a:t>
            </a:r>
            <a:r>
              <a:rPr lang="en-US" altLang="ko-KR" dirty="0" smtClean="0"/>
              <a:t>+</a:t>
            </a:r>
            <a:r>
              <a:rPr lang="ko-KR" altLang="en-US" dirty="0" smtClean="0"/>
              <a:t>목적보어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/>
              <a:t>목적어는 목적보어의 </a:t>
            </a:r>
            <a:r>
              <a:rPr lang="ko-KR" altLang="en-US" dirty="0" smtClean="0">
                <a:solidFill>
                  <a:srgbClr val="FF0000"/>
                </a:solidFill>
              </a:rPr>
              <a:t>의미상 주체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altLang="ko-KR" dirty="0" smtClean="0"/>
              <a:t>(</a:t>
            </a:r>
            <a:r>
              <a:rPr lang="ko-KR" altLang="en-US" dirty="0" smtClean="0"/>
              <a:t>목적보어는 언제나 목적어의 상태를 설명</a:t>
            </a:r>
            <a:r>
              <a:rPr lang="en-US" altLang="ko-KR" dirty="0" smtClean="0"/>
              <a:t>)</a:t>
            </a:r>
          </a:p>
          <a:p>
            <a:pPr>
              <a:buFontTx/>
              <a:buChar char="-"/>
            </a:pPr>
            <a:endParaRPr lang="en-US" altLang="ko-KR" dirty="0"/>
          </a:p>
          <a:p>
            <a:pPr>
              <a:buFontTx/>
              <a:buChar char="-"/>
            </a:pPr>
            <a:r>
              <a:rPr lang="ko-KR" altLang="en-US" dirty="0" smtClean="0"/>
              <a:t>목적보어 자리에 올 수 있는 것들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(</a:t>
            </a:r>
            <a:r>
              <a:rPr lang="ko-KR" altLang="en-US" dirty="0" smtClean="0">
                <a:solidFill>
                  <a:srgbClr val="FF0000"/>
                </a:solidFill>
              </a:rPr>
              <a:t>명사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형용사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원형부정사</a:t>
            </a:r>
            <a:r>
              <a:rPr lang="en-US" altLang="ko-KR" dirty="0" smtClean="0">
                <a:solidFill>
                  <a:srgbClr val="FF0000"/>
                </a:solidFill>
              </a:rPr>
              <a:t>, to</a:t>
            </a:r>
            <a:r>
              <a:rPr lang="ko-KR" altLang="en-US" dirty="0" smtClean="0">
                <a:solidFill>
                  <a:srgbClr val="FF0000"/>
                </a:solidFill>
              </a:rPr>
              <a:t>부정사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현재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 분사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과거분사</a:t>
            </a:r>
            <a:r>
              <a:rPr lang="en-US" altLang="ko-KR" dirty="0" smtClean="0"/>
              <a:t>)</a:t>
            </a:r>
          </a:p>
          <a:p>
            <a:pPr>
              <a:buFontTx/>
              <a:buChar char="-"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93245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6048672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1 </a:t>
            </a:r>
            <a:r>
              <a:rPr lang="ko-KR" altLang="en-US" dirty="0" smtClean="0"/>
              <a:t>명사 보어</a:t>
            </a:r>
            <a:endParaRPr lang="en-US" altLang="ko-KR" dirty="0" smtClean="0"/>
          </a:p>
          <a:p>
            <a:r>
              <a:rPr lang="en-US" altLang="ko-KR" dirty="0" smtClean="0"/>
              <a:t>We</a:t>
            </a:r>
            <a:r>
              <a:rPr lang="ko-KR" altLang="en-US" dirty="0" smtClean="0"/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elected</a:t>
            </a:r>
            <a:r>
              <a:rPr lang="en-US" altLang="ko-KR" dirty="0" smtClean="0"/>
              <a:t> him </a:t>
            </a:r>
            <a:r>
              <a:rPr lang="en-US" altLang="ko-KR" dirty="0" smtClean="0">
                <a:solidFill>
                  <a:srgbClr val="FF0000"/>
                </a:solidFill>
              </a:rPr>
              <a:t>president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My father </a:t>
            </a:r>
            <a:r>
              <a:rPr lang="en-US" altLang="ko-KR" dirty="0" smtClean="0">
                <a:solidFill>
                  <a:srgbClr val="FF0000"/>
                </a:solidFill>
              </a:rPr>
              <a:t>named</a:t>
            </a:r>
            <a:r>
              <a:rPr lang="en-US" altLang="ko-KR" dirty="0" smtClean="0"/>
              <a:t> me Green</a:t>
            </a:r>
          </a:p>
          <a:p>
            <a:r>
              <a:rPr lang="en-US" altLang="ko-KR" dirty="0" smtClean="0"/>
              <a:t>My mom </a:t>
            </a:r>
            <a:r>
              <a:rPr lang="en-US" altLang="ko-KR" dirty="0" smtClean="0">
                <a:solidFill>
                  <a:srgbClr val="FF0000"/>
                </a:solidFill>
              </a:rPr>
              <a:t>called</a:t>
            </a:r>
            <a:r>
              <a:rPr lang="en-US" altLang="ko-KR" dirty="0" smtClean="0"/>
              <a:t> me Baby  </a:t>
            </a:r>
            <a:endParaRPr lang="ko-KR" altLang="en-US" dirty="0" smtClean="0"/>
          </a:p>
          <a:p>
            <a:pPr marL="0" indent="0">
              <a:buNone/>
            </a:pPr>
            <a:r>
              <a:rPr lang="en-US" altLang="ko-KR" dirty="0" smtClean="0"/>
              <a:t>2 </a:t>
            </a:r>
            <a:r>
              <a:rPr lang="ko-KR" altLang="en-US" dirty="0" smtClean="0"/>
              <a:t>목적보어가 형용사 </a:t>
            </a:r>
            <a:r>
              <a:rPr lang="en-US" altLang="ko-KR" dirty="0" smtClean="0"/>
              <a:t>(</a:t>
            </a:r>
            <a:r>
              <a:rPr lang="ko-KR" altLang="en-US" dirty="0" smtClean="0"/>
              <a:t>부사 쓰면 안됨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My mom always </a:t>
            </a:r>
            <a:r>
              <a:rPr lang="en-US" altLang="ko-KR" dirty="0" smtClean="0">
                <a:solidFill>
                  <a:srgbClr val="FF0000"/>
                </a:solidFill>
              </a:rPr>
              <a:t>keeps</a:t>
            </a:r>
            <a:r>
              <a:rPr lang="en-US" altLang="ko-KR" dirty="0" smtClean="0"/>
              <a:t> my room </a:t>
            </a:r>
            <a:r>
              <a:rPr lang="en-US" altLang="ko-KR" dirty="0" smtClean="0">
                <a:solidFill>
                  <a:srgbClr val="FF0000"/>
                </a:solidFill>
              </a:rPr>
              <a:t>clean.</a:t>
            </a:r>
          </a:p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found</a:t>
            </a:r>
            <a:r>
              <a:rPr lang="en-US" altLang="ko-KR" dirty="0" smtClean="0"/>
              <a:t> her </a:t>
            </a:r>
            <a:r>
              <a:rPr lang="en-US" altLang="ko-KR" dirty="0" smtClean="0">
                <a:solidFill>
                  <a:srgbClr val="FF0000"/>
                </a:solidFill>
              </a:rPr>
              <a:t>honest and diligent.</a:t>
            </a:r>
          </a:p>
          <a:p>
            <a:r>
              <a:rPr lang="en-US" altLang="ko-KR" dirty="0" smtClean="0"/>
              <a:t>We </a:t>
            </a:r>
            <a:r>
              <a:rPr lang="en-US" altLang="ko-KR" dirty="0" smtClean="0">
                <a:solidFill>
                  <a:srgbClr val="FF0000"/>
                </a:solidFill>
              </a:rPr>
              <a:t>left</a:t>
            </a:r>
            <a:r>
              <a:rPr lang="en-US" altLang="ko-KR" dirty="0" smtClean="0"/>
              <a:t> all the windows </a:t>
            </a:r>
            <a:r>
              <a:rPr lang="en-US" altLang="ko-KR" dirty="0" smtClean="0">
                <a:solidFill>
                  <a:srgbClr val="FF0000"/>
                </a:solidFill>
              </a:rPr>
              <a:t>open / closed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She always makes me happy.</a:t>
            </a:r>
          </a:p>
          <a:p>
            <a:pPr marL="0" indent="0">
              <a:buNone/>
            </a:pPr>
            <a:r>
              <a:rPr lang="en-US" altLang="ko-KR" dirty="0" smtClean="0"/>
              <a:t>  </a:t>
            </a:r>
            <a:r>
              <a:rPr lang="en-US" altLang="ko-KR" dirty="0" err="1" smtClean="0"/>
              <a:t>cf</a:t>
            </a:r>
            <a:r>
              <a:rPr lang="en-US" altLang="ko-KR" dirty="0" smtClean="0"/>
              <a:t>) She made some food happily.   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330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332656"/>
            <a:ext cx="8892480" cy="6192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/>
              <a:t>3 </a:t>
            </a:r>
            <a:r>
              <a:rPr lang="ko-KR" altLang="en-US" dirty="0" smtClean="0"/>
              <a:t>목적보어에 원형부정사 오는 경우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>
                <a:solidFill>
                  <a:srgbClr val="FF0000"/>
                </a:solidFill>
              </a:rPr>
              <a:t>사역동사와 지각동사 뒤에서 </a:t>
            </a:r>
            <a:r>
              <a:rPr lang="ko-KR" altLang="en-US" dirty="0" smtClean="0"/>
              <a:t>목적어와 목적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보어가 </a:t>
            </a:r>
            <a:r>
              <a:rPr lang="ko-KR" altLang="en-US" dirty="0" smtClean="0">
                <a:solidFill>
                  <a:srgbClr val="FF0000"/>
                </a:solidFill>
              </a:rPr>
              <a:t>능동관계</a:t>
            </a:r>
            <a:r>
              <a:rPr lang="ko-KR" altLang="en-US" dirty="0" smtClean="0"/>
              <a:t>일 때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-</a:t>
            </a:r>
            <a:r>
              <a:rPr lang="ko-KR" altLang="en-US" dirty="0" smtClean="0"/>
              <a:t>사역동사 </a:t>
            </a:r>
            <a:r>
              <a:rPr lang="en-US" altLang="ko-KR" dirty="0" smtClean="0"/>
              <a:t>(make, have, let: -</a:t>
            </a:r>
            <a:r>
              <a:rPr lang="ko-KR" altLang="en-US" dirty="0" smtClean="0"/>
              <a:t>가</a:t>
            </a:r>
            <a:r>
              <a:rPr lang="en-US" altLang="ko-KR" dirty="0" smtClean="0"/>
              <a:t> –</a:t>
            </a:r>
            <a:r>
              <a:rPr lang="ko-KR" altLang="en-US" dirty="0" smtClean="0"/>
              <a:t>하도록 시키다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 smtClean="0"/>
              <a:t>-</a:t>
            </a:r>
            <a:r>
              <a:rPr lang="ko-KR" altLang="en-US" dirty="0" smtClean="0"/>
              <a:t>지각동사</a:t>
            </a:r>
            <a:r>
              <a:rPr lang="en-US" altLang="ko-KR" dirty="0" smtClean="0"/>
              <a:t>(see, watch, hear, feel, notice </a:t>
            </a:r>
          </a:p>
          <a:p>
            <a:pPr marL="0" indent="0">
              <a:buNone/>
            </a:pPr>
            <a:r>
              <a:rPr lang="ko-KR" altLang="en-US" dirty="0" smtClean="0">
                <a:solidFill>
                  <a:srgbClr val="FF0000"/>
                </a:solidFill>
              </a:rPr>
              <a:t>     목적보어로 원형대신 현재분사 가능</a:t>
            </a:r>
            <a:r>
              <a:rPr lang="en-US" altLang="ko-KR" dirty="0" smtClean="0"/>
              <a:t>) 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She </a:t>
            </a:r>
            <a:r>
              <a:rPr lang="en-US" altLang="ko-KR" dirty="0" smtClean="0">
                <a:solidFill>
                  <a:srgbClr val="FF0000"/>
                </a:solidFill>
              </a:rPr>
              <a:t>made</a:t>
            </a:r>
            <a:r>
              <a:rPr lang="en-US" altLang="ko-KR" dirty="0" smtClean="0"/>
              <a:t> me </a:t>
            </a:r>
            <a:r>
              <a:rPr lang="en-US" altLang="ko-KR" dirty="0" smtClean="0">
                <a:solidFill>
                  <a:srgbClr val="FF0000"/>
                </a:solidFill>
              </a:rPr>
              <a:t>stop</a:t>
            </a:r>
            <a:r>
              <a:rPr lang="en-US" altLang="ko-KR" dirty="0" smtClean="0"/>
              <a:t> working</a:t>
            </a:r>
          </a:p>
          <a:p>
            <a:r>
              <a:rPr lang="en-US" altLang="ko-KR" dirty="0" smtClean="0"/>
              <a:t>They won’t </a:t>
            </a:r>
            <a:r>
              <a:rPr lang="en-US" altLang="ko-KR" dirty="0" smtClean="0">
                <a:solidFill>
                  <a:srgbClr val="FF0000"/>
                </a:solidFill>
              </a:rPr>
              <a:t>let</a:t>
            </a:r>
            <a:r>
              <a:rPr lang="en-US" altLang="ko-KR" dirty="0" smtClean="0"/>
              <a:t> their kids </a:t>
            </a:r>
            <a:r>
              <a:rPr lang="en-US" altLang="ko-KR" dirty="0" smtClean="0">
                <a:solidFill>
                  <a:srgbClr val="FF0000"/>
                </a:solidFill>
              </a:rPr>
              <a:t>stay</a:t>
            </a:r>
            <a:r>
              <a:rPr lang="en-US" altLang="ko-KR" dirty="0" smtClean="0"/>
              <a:t> up late. </a:t>
            </a:r>
          </a:p>
          <a:p>
            <a:r>
              <a:rPr lang="en-US" altLang="ko-KR" dirty="0" smtClean="0"/>
              <a:t>He </a:t>
            </a:r>
            <a:r>
              <a:rPr lang="en-US" altLang="ko-KR" dirty="0" smtClean="0">
                <a:solidFill>
                  <a:srgbClr val="FF0000"/>
                </a:solidFill>
              </a:rPr>
              <a:t>saw</a:t>
            </a:r>
            <a:r>
              <a:rPr lang="en-US" altLang="ko-KR" dirty="0" smtClean="0"/>
              <a:t> them </a:t>
            </a:r>
            <a:r>
              <a:rPr lang="en-US" altLang="ko-KR" dirty="0" smtClean="0">
                <a:solidFill>
                  <a:srgbClr val="FF0000"/>
                </a:solidFill>
              </a:rPr>
              <a:t>have(having)</a:t>
            </a:r>
            <a:r>
              <a:rPr lang="en-US" altLang="ko-KR" dirty="0" smtClean="0"/>
              <a:t> lunch together</a:t>
            </a:r>
          </a:p>
          <a:p>
            <a:r>
              <a:rPr lang="en-US" altLang="ko-KR" dirty="0" smtClean="0"/>
              <a:t>They </a:t>
            </a:r>
            <a:r>
              <a:rPr lang="en-US" altLang="ko-KR" dirty="0" smtClean="0">
                <a:solidFill>
                  <a:srgbClr val="FF0000"/>
                </a:solidFill>
              </a:rPr>
              <a:t>heard</a:t>
            </a:r>
            <a:r>
              <a:rPr lang="en-US" altLang="ko-KR" dirty="0" smtClean="0"/>
              <a:t> a boy </a:t>
            </a:r>
            <a:r>
              <a:rPr lang="en-US" altLang="ko-KR" dirty="0" smtClean="0">
                <a:solidFill>
                  <a:srgbClr val="FF0000"/>
                </a:solidFill>
              </a:rPr>
              <a:t>cry(crying)</a:t>
            </a:r>
            <a:r>
              <a:rPr lang="en-US" altLang="ko-KR" dirty="0" smtClean="0"/>
              <a:t> loudly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70846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/>
              <a:t>4. </a:t>
            </a:r>
            <a:r>
              <a:rPr lang="ko-KR" altLang="en-US" dirty="0" smtClean="0"/>
              <a:t>목적보어에 </a:t>
            </a:r>
            <a:r>
              <a:rPr lang="en-US" altLang="ko-KR" dirty="0" smtClean="0"/>
              <a:t>to </a:t>
            </a:r>
            <a:r>
              <a:rPr lang="ko-KR" altLang="en-US" dirty="0" smtClean="0"/>
              <a:t>부정사</a:t>
            </a:r>
            <a:r>
              <a:rPr lang="en-US" altLang="ko-KR" dirty="0" smtClean="0"/>
              <a:t> </a:t>
            </a:r>
            <a:r>
              <a:rPr lang="ko-KR" altLang="en-US" dirty="0" smtClean="0"/>
              <a:t>오는 경우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/>
              <a:t>사역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지각동사를 제외한 일반동사 뒤에서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solidFill>
                  <a:srgbClr val="FF0000"/>
                </a:solidFill>
              </a:rPr>
              <a:t>목적어와 목적보어가 능동관계</a:t>
            </a:r>
            <a:r>
              <a:rPr lang="ko-KR" altLang="en-US" dirty="0" smtClean="0"/>
              <a:t>일 때 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</a:t>
            </a:r>
            <a:r>
              <a:rPr lang="en-US" altLang="ko-KR" dirty="0" smtClean="0"/>
              <a:t>want, expect, tell, ask=require/ allow=permit</a:t>
            </a:r>
          </a:p>
          <a:p>
            <a:pPr marL="0" indent="0"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허용하다</a:t>
            </a:r>
            <a:r>
              <a:rPr lang="en-US" altLang="ko-KR" dirty="0" smtClean="0"/>
              <a:t>, , force </a:t>
            </a:r>
            <a:r>
              <a:rPr lang="ko-KR" altLang="en-US" dirty="0" smtClean="0"/>
              <a:t>강요하다</a:t>
            </a:r>
            <a:r>
              <a:rPr lang="en-US" altLang="ko-KR" dirty="0" smtClean="0"/>
              <a:t>, order </a:t>
            </a:r>
            <a:r>
              <a:rPr lang="ko-KR" altLang="en-US" dirty="0" smtClean="0"/>
              <a:t>명령하다</a:t>
            </a:r>
            <a:r>
              <a:rPr lang="en-US" altLang="ko-KR" dirty="0" smtClean="0"/>
              <a:t>,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remind </a:t>
            </a:r>
            <a:r>
              <a:rPr lang="ko-KR" altLang="en-US" dirty="0" smtClean="0"/>
              <a:t>상기시키다</a:t>
            </a:r>
            <a:r>
              <a:rPr lang="en-US" altLang="ko-KR" dirty="0" smtClean="0"/>
              <a:t>, </a:t>
            </a:r>
            <a:r>
              <a:rPr lang="en-US" altLang="ko-KR" dirty="0" smtClean="0">
                <a:solidFill>
                  <a:srgbClr val="FF0000"/>
                </a:solidFill>
              </a:rPr>
              <a:t>encourage</a:t>
            </a:r>
            <a:r>
              <a:rPr lang="en-US" altLang="ko-KR" dirty="0" smtClean="0"/>
              <a:t> </a:t>
            </a:r>
            <a:r>
              <a:rPr lang="ko-KR" altLang="en-US" dirty="0" smtClean="0"/>
              <a:t>격려하다</a:t>
            </a:r>
            <a:r>
              <a:rPr lang="en-US" altLang="ko-KR" dirty="0" smtClean="0"/>
              <a:t>,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enable</a:t>
            </a:r>
            <a:r>
              <a:rPr lang="en-US" altLang="ko-KR" dirty="0" smtClean="0"/>
              <a:t> </a:t>
            </a:r>
            <a:r>
              <a:rPr lang="ko-KR" altLang="en-US" dirty="0" smtClean="0"/>
              <a:t>가능케 하다</a:t>
            </a:r>
            <a:r>
              <a:rPr lang="en-US" altLang="ko-KR" dirty="0" smtClean="0"/>
              <a:t>, </a:t>
            </a:r>
            <a:r>
              <a:rPr lang="en-US" altLang="ko-KR" dirty="0" smtClean="0">
                <a:solidFill>
                  <a:srgbClr val="FF0000"/>
                </a:solidFill>
              </a:rPr>
              <a:t>cause</a:t>
            </a:r>
            <a:r>
              <a:rPr lang="en-US" altLang="ko-KR" dirty="0" smtClean="0"/>
              <a:t> </a:t>
            </a:r>
            <a:r>
              <a:rPr lang="ko-KR" altLang="en-US" dirty="0" smtClean="0"/>
              <a:t>원인이 되다</a:t>
            </a:r>
            <a:r>
              <a:rPr lang="en-US" altLang="ko-KR" dirty="0" smtClean="0"/>
              <a:t>, </a:t>
            </a:r>
            <a:r>
              <a:rPr lang="en-US" altLang="ko-KR" dirty="0" smtClean="0">
                <a:solidFill>
                  <a:srgbClr val="FF0000"/>
                </a:solidFill>
              </a:rPr>
              <a:t>get</a:t>
            </a:r>
          </a:p>
          <a:p>
            <a:pPr marL="0" indent="0">
              <a:buNone/>
            </a:pPr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시키다</a:t>
            </a:r>
            <a:r>
              <a:rPr lang="en-US" altLang="ko-KR" dirty="0" smtClean="0"/>
              <a:t> (</a:t>
            </a:r>
            <a:r>
              <a:rPr lang="ko-KR" altLang="en-US" dirty="0" smtClean="0"/>
              <a:t>모두 </a:t>
            </a:r>
            <a:r>
              <a:rPr lang="en-US" altLang="ko-KR" dirty="0" smtClean="0">
                <a:solidFill>
                  <a:srgbClr val="FF0000"/>
                </a:solidFill>
              </a:rPr>
              <a:t>“</a:t>
            </a:r>
            <a:r>
              <a:rPr lang="ko-KR" altLang="en-US" dirty="0" smtClean="0">
                <a:solidFill>
                  <a:srgbClr val="FF0000"/>
                </a:solidFill>
              </a:rPr>
              <a:t>가 </a:t>
            </a:r>
            <a:r>
              <a:rPr lang="en-US" altLang="ko-KR" dirty="0" smtClean="0">
                <a:solidFill>
                  <a:srgbClr val="FF0000"/>
                </a:solidFill>
              </a:rPr>
              <a:t>–</a:t>
            </a:r>
            <a:r>
              <a:rPr lang="ko-KR" altLang="en-US" dirty="0" smtClean="0">
                <a:solidFill>
                  <a:srgbClr val="FF0000"/>
                </a:solidFill>
              </a:rPr>
              <a:t>하도록 </a:t>
            </a:r>
            <a:r>
              <a:rPr lang="en-US" altLang="ko-KR" dirty="0" smtClean="0">
                <a:solidFill>
                  <a:srgbClr val="FF0000"/>
                </a:solidFill>
              </a:rPr>
              <a:t>–</a:t>
            </a:r>
            <a:r>
              <a:rPr lang="ko-KR" altLang="en-US" dirty="0" smtClean="0">
                <a:solidFill>
                  <a:srgbClr val="FF0000"/>
                </a:solidFill>
              </a:rPr>
              <a:t>하다</a:t>
            </a:r>
            <a:r>
              <a:rPr lang="en-US" altLang="ko-KR" dirty="0" smtClean="0">
                <a:solidFill>
                  <a:srgbClr val="FF0000"/>
                </a:solidFill>
              </a:rPr>
              <a:t>”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로 해석됨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9736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5865515"/>
          </a:xfrm>
        </p:spPr>
        <p:txBody>
          <a:bodyPr/>
          <a:lstStyle/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want</a:t>
            </a:r>
            <a:r>
              <a:rPr lang="en-US" altLang="ko-KR" dirty="0" smtClean="0"/>
              <a:t> you to stay with me.</a:t>
            </a:r>
          </a:p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told (advised, asked</a:t>
            </a:r>
            <a:r>
              <a:rPr lang="en-US" altLang="ko-KR" dirty="0" smtClean="0"/>
              <a:t>) him to stop smoking.</a:t>
            </a:r>
          </a:p>
          <a:p>
            <a:r>
              <a:rPr lang="en-US" altLang="ko-KR" dirty="0" smtClean="0"/>
              <a:t>My parents </a:t>
            </a:r>
            <a:r>
              <a:rPr lang="en-US" altLang="ko-KR" dirty="0" smtClean="0">
                <a:solidFill>
                  <a:srgbClr val="FF0000"/>
                </a:solidFill>
              </a:rPr>
              <a:t>expect</a:t>
            </a:r>
            <a:r>
              <a:rPr lang="en-US" altLang="ko-KR" dirty="0" smtClean="0"/>
              <a:t> me to become a doctor.</a:t>
            </a:r>
          </a:p>
          <a:p>
            <a:r>
              <a:rPr lang="en-US" altLang="ko-KR" dirty="0" smtClean="0"/>
              <a:t>You </a:t>
            </a:r>
            <a:r>
              <a:rPr lang="en-US" altLang="ko-KR" dirty="0" smtClean="0">
                <a:solidFill>
                  <a:srgbClr val="FF0000"/>
                </a:solidFill>
              </a:rPr>
              <a:t>are not allowed </a:t>
            </a:r>
            <a:r>
              <a:rPr lang="en-US" altLang="ko-KR" dirty="0" smtClean="0"/>
              <a:t>to eat in the museum.</a:t>
            </a:r>
          </a:p>
          <a:p>
            <a:r>
              <a:rPr lang="en-US" altLang="ko-KR" dirty="0" smtClean="0"/>
              <a:t>The reality </a:t>
            </a:r>
            <a:r>
              <a:rPr lang="en-US" altLang="ko-KR" dirty="0" smtClean="0">
                <a:solidFill>
                  <a:srgbClr val="FF0000"/>
                </a:solidFill>
              </a:rPr>
              <a:t>reminds</a:t>
            </a:r>
            <a:r>
              <a:rPr lang="en-US" altLang="ko-KR" dirty="0" smtClean="0"/>
              <a:t> me to study harder.</a:t>
            </a:r>
          </a:p>
          <a:p>
            <a:r>
              <a:rPr lang="en-US" altLang="ko-KR" dirty="0" smtClean="0"/>
              <a:t>It </a:t>
            </a:r>
            <a:r>
              <a:rPr lang="en-US" altLang="ko-KR" dirty="0" smtClean="0">
                <a:solidFill>
                  <a:srgbClr val="FF0000"/>
                </a:solidFill>
              </a:rPr>
              <a:t>caused </a:t>
            </a:r>
            <a:r>
              <a:rPr lang="en-US" altLang="ko-KR" dirty="0" smtClean="0"/>
              <a:t>the car accident to happen.</a:t>
            </a:r>
          </a:p>
          <a:p>
            <a:r>
              <a:rPr lang="en-US" altLang="ko-KR" dirty="0" smtClean="0"/>
              <a:t>It will </a:t>
            </a:r>
            <a:r>
              <a:rPr lang="en-US" altLang="ko-KR" dirty="0" smtClean="0">
                <a:solidFill>
                  <a:srgbClr val="FF0000"/>
                </a:solidFill>
              </a:rPr>
              <a:t>enable</a:t>
            </a:r>
            <a:r>
              <a:rPr lang="en-US" altLang="ko-KR" dirty="0" smtClean="0"/>
              <a:t> you to avoid mistakes.</a:t>
            </a:r>
          </a:p>
          <a:p>
            <a:r>
              <a:rPr lang="en-US" altLang="ko-KR" dirty="0" smtClean="0"/>
              <a:t>He </a:t>
            </a:r>
            <a:r>
              <a:rPr lang="en-US" altLang="ko-KR" dirty="0" smtClean="0">
                <a:solidFill>
                  <a:srgbClr val="FF0000"/>
                </a:solidFill>
              </a:rPr>
              <a:t>encouraged</a:t>
            </a:r>
            <a:r>
              <a:rPr lang="en-US" altLang="ko-KR" dirty="0" smtClean="0"/>
              <a:t> her to pursue her dream.</a:t>
            </a:r>
          </a:p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got </a:t>
            </a:r>
            <a:r>
              <a:rPr lang="en-US" altLang="ko-KR" dirty="0" smtClean="0"/>
              <a:t>him to clean his room.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0957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88640"/>
            <a:ext cx="8640960" cy="6552728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5 </a:t>
            </a:r>
            <a:r>
              <a:rPr lang="ko-KR" altLang="en-US" dirty="0" smtClean="0"/>
              <a:t>일반동사의 목적보어로 </a:t>
            </a:r>
            <a:r>
              <a:rPr lang="en-US" altLang="ko-KR" dirty="0" smtClean="0"/>
              <a:t>to </a:t>
            </a:r>
            <a:r>
              <a:rPr lang="ko-KR" altLang="en-US" dirty="0" smtClean="0"/>
              <a:t>부정사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대신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현재분사를 쓰는 경우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/>
              <a:t>목적어와 목적보어가 </a:t>
            </a:r>
            <a:r>
              <a:rPr lang="ko-KR" altLang="en-US" dirty="0" smtClean="0">
                <a:solidFill>
                  <a:srgbClr val="FF0000"/>
                </a:solidFill>
              </a:rPr>
              <a:t>능동관계이면서 진행의 뜻 </a:t>
            </a:r>
            <a:r>
              <a:rPr lang="ko-KR" altLang="en-US" dirty="0" smtClean="0"/>
              <a:t>포함된 경우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(keep -</a:t>
            </a:r>
            <a:r>
              <a:rPr lang="ko-KR" altLang="en-US" dirty="0" smtClean="0"/>
              <a:t>하고 있게 하다</a:t>
            </a:r>
            <a:r>
              <a:rPr lang="en-US" altLang="ko-KR" dirty="0" smtClean="0"/>
              <a:t>, leave -</a:t>
            </a:r>
            <a:r>
              <a:rPr lang="ko-KR" altLang="en-US" dirty="0" smtClean="0"/>
              <a:t>하도록 내버려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두다</a:t>
            </a:r>
            <a:r>
              <a:rPr lang="en-US" altLang="ko-KR" dirty="0" smtClean="0"/>
              <a:t>, find, imagine)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He </a:t>
            </a:r>
            <a:r>
              <a:rPr lang="en-US" altLang="ko-KR" dirty="0" smtClean="0">
                <a:solidFill>
                  <a:srgbClr val="FF0000"/>
                </a:solidFill>
              </a:rPr>
              <a:t>kept</a:t>
            </a:r>
            <a:r>
              <a:rPr lang="en-US" altLang="ko-KR" dirty="0" smtClean="0"/>
              <a:t> me </a:t>
            </a:r>
            <a:r>
              <a:rPr lang="en-US" altLang="ko-KR" dirty="0" smtClean="0">
                <a:solidFill>
                  <a:srgbClr val="FF0000"/>
                </a:solidFill>
              </a:rPr>
              <a:t>waiting</a:t>
            </a:r>
            <a:r>
              <a:rPr lang="en-US" altLang="ko-KR" dirty="0" smtClean="0"/>
              <a:t> for an hour.</a:t>
            </a:r>
          </a:p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left</a:t>
            </a:r>
            <a:r>
              <a:rPr lang="en-US" altLang="ko-KR" dirty="0" smtClean="0"/>
              <a:t> her crying alone.</a:t>
            </a:r>
          </a:p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found</a:t>
            </a:r>
            <a:r>
              <a:rPr lang="en-US" altLang="ko-KR" dirty="0" smtClean="0"/>
              <a:t> her </a:t>
            </a:r>
            <a:r>
              <a:rPr lang="en-US" altLang="ko-KR" dirty="0" smtClean="0">
                <a:solidFill>
                  <a:srgbClr val="FF0000"/>
                </a:solidFill>
              </a:rPr>
              <a:t>studying</a:t>
            </a:r>
            <a:r>
              <a:rPr lang="en-US" altLang="ko-KR" dirty="0" smtClean="0"/>
              <a:t> hard in the library.</a:t>
            </a:r>
          </a:p>
          <a:p>
            <a:r>
              <a:rPr lang="en-US" altLang="ko-KR" dirty="0" smtClean="0"/>
              <a:t>I </a:t>
            </a:r>
            <a:r>
              <a:rPr lang="en-US" altLang="ko-KR" dirty="0" smtClean="0">
                <a:solidFill>
                  <a:srgbClr val="FF0000"/>
                </a:solidFill>
              </a:rPr>
              <a:t>imagined</a:t>
            </a:r>
            <a:r>
              <a:rPr lang="en-US" altLang="ko-KR" dirty="0" smtClean="0"/>
              <a:t> her </a:t>
            </a:r>
            <a:r>
              <a:rPr lang="en-US" altLang="ko-KR" dirty="0" smtClean="0">
                <a:solidFill>
                  <a:srgbClr val="FF0000"/>
                </a:solidFill>
              </a:rPr>
              <a:t>dancing</a:t>
            </a:r>
            <a:r>
              <a:rPr lang="en-US" altLang="ko-KR" dirty="0" smtClean="0"/>
              <a:t> in public.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8182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1120</Words>
  <Application>Microsoft Office PowerPoint</Application>
  <PresentationFormat>화면 슬라이드 쇼(4:3)</PresentationFormat>
  <Paragraphs>155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중요한 2형식 불완전 자동사들</vt:lpstr>
      <vt:lpstr>PowerPoint 프레젠테이션</vt:lpstr>
      <vt:lpstr>PowerPoint 프레젠테이션</vt:lpstr>
      <vt:lpstr>5형식 목적보어 꼭 암기할 것들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능동태와 수동태의 시제</vt:lpstr>
      <vt:lpstr>PowerPoint 프레젠테이션</vt:lpstr>
      <vt:lpstr>수동태의 시제 – 9가지 형태만 쓰임</vt:lpstr>
      <vt:lpstr>PowerPoint 프레젠테이션</vt:lpstr>
      <vt:lpstr>수동태 문제 유형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DESKTOP</dc:creator>
  <cp:lastModifiedBy>user</cp:lastModifiedBy>
  <cp:revision>22</cp:revision>
  <dcterms:created xsi:type="dcterms:W3CDTF">2017-04-30T13:28:24Z</dcterms:created>
  <dcterms:modified xsi:type="dcterms:W3CDTF">2024-06-01T08:29:20Z</dcterms:modified>
</cp:coreProperties>
</file>