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487" r:id="rId2"/>
    <p:sldId id="359" r:id="rId3"/>
    <p:sldId id="521" r:id="rId4"/>
    <p:sldId id="532" r:id="rId5"/>
    <p:sldId id="556" r:id="rId6"/>
    <p:sldId id="558" r:id="rId7"/>
    <p:sldId id="559" r:id="rId8"/>
    <p:sldId id="564" r:id="rId9"/>
    <p:sldId id="560" r:id="rId10"/>
    <p:sldId id="562" r:id="rId11"/>
    <p:sldId id="528" r:id="rId12"/>
    <p:sldId id="529" r:id="rId13"/>
    <p:sldId id="530" r:id="rId14"/>
    <p:sldId id="531"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46" r:id="rId28"/>
    <p:sldId id="547" r:id="rId29"/>
    <p:sldId id="548" r:id="rId30"/>
    <p:sldId id="549" r:id="rId31"/>
    <p:sldId id="550" r:id="rId32"/>
    <p:sldId id="552" r:id="rId33"/>
    <p:sldId id="553" r:id="rId34"/>
    <p:sldId id="554" r:id="rId35"/>
    <p:sldId id="466" r:id="rId36"/>
    <p:sldId id="444" r:id="rId37"/>
  </p:sldIdLst>
  <p:sldSz cx="9144000" cy="6858000" type="screen4x3"/>
  <p:notesSz cx="6858000" cy="99456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0810B8"/>
    <a:srgbClr val="FFFFE7"/>
    <a:srgbClr val="F7FEB8"/>
    <a:srgbClr val="FAC090"/>
    <a:srgbClr val="FFFFFF"/>
    <a:srgbClr val="F1F6C0"/>
    <a:srgbClr val="F1EF91"/>
    <a:srgbClr val="F5E18B"/>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58" autoAdjust="0"/>
  </p:normalViewPr>
  <p:slideViewPr>
    <p:cSldViewPr>
      <p:cViewPr varScale="1">
        <p:scale>
          <a:sx n="60" d="100"/>
          <a:sy n="60" d="100"/>
        </p:scale>
        <p:origin x="38" y="523"/>
      </p:cViewPr>
      <p:guideLst>
        <p:guide orient="horz" pos="2160"/>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71800" cy="497285"/>
          </a:xfrm>
          <a:prstGeom prst="rect">
            <a:avLst/>
          </a:prstGeom>
        </p:spPr>
        <p:txBody>
          <a:bodyPr vert="horz" lIns="91751" tIns="45875" rIns="91751" bIns="45875" rtlCol="0"/>
          <a:lstStyle>
            <a:lvl1pPr algn="l">
              <a:defRPr sz="1200"/>
            </a:lvl1p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3" name="날짜 개체 틀 2"/>
          <p:cNvSpPr>
            <a:spLocks noGrp="1"/>
          </p:cNvSpPr>
          <p:nvPr>
            <p:ph type="dt" sz="quarter" idx="1"/>
          </p:nvPr>
        </p:nvSpPr>
        <p:spPr>
          <a:xfrm>
            <a:off x="3884614" y="0"/>
            <a:ext cx="2971800" cy="497285"/>
          </a:xfrm>
          <a:prstGeom prst="rect">
            <a:avLst/>
          </a:prstGeom>
        </p:spPr>
        <p:txBody>
          <a:bodyPr vert="horz" lIns="91751" tIns="45875" rIns="91751" bIns="45875" rtlCol="0"/>
          <a:lstStyle>
            <a:lvl1pPr algn="r">
              <a:defRPr sz="1200"/>
            </a:lvl1pPr>
          </a:lstStyle>
          <a:p>
            <a:fld id="{7852AE4E-6CA3-4001-91F7-E21779294C4C}" type="datetimeFigureOut">
              <a:rPr lang="ko-KR" altLang="en-US" smtClean="0">
                <a:latin typeface="KoPubWorld돋움체 Medium" panose="00000600000000000000" pitchFamily="2" charset="-127"/>
                <a:ea typeface="KoPubWorld돋움체 Medium" panose="00000600000000000000" pitchFamily="2" charset="-127"/>
              </a:rPr>
              <a:pPr/>
              <a:t>2021-12-10</a:t>
            </a:fld>
            <a:endParaRPr lang="ko-KR" altLang="en-US" dirty="0">
              <a:latin typeface="KoPubWorld돋움체 Medium" panose="00000600000000000000" pitchFamily="2" charset="-127"/>
              <a:ea typeface="KoPubWorld돋움체 Medium" panose="00000600000000000000" pitchFamily="2" charset="-127"/>
            </a:endParaRPr>
          </a:p>
        </p:txBody>
      </p:sp>
      <p:sp>
        <p:nvSpPr>
          <p:cNvPr id="4" name="바닥글 개체 틀 3"/>
          <p:cNvSpPr>
            <a:spLocks noGrp="1"/>
          </p:cNvSpPr>
          <p:nvPr>
            <p:ph type="ftr" sz="quarter" idx="2"/>
          </p:nvPr>
        </p:nvSpPr>
        <p:spPr>
          <a:xfrm>
            <a:off x="1" y="9446678"/>
            <a:ext cx="2971800" cy="497285"/>
          </a:xfrm>
          <a:prstGeom prst="rect">
            <a:avLst/>
          </a:prstGeom>
        </p:spPr>
        <p:txBody>
          <a:bodyPr vert="horz" lIns="91751" tIns="45875" rIns="91751" bIns="45875" rtlCol="0" anchor="b"/>
          <a:lstStyle>
            <a:lvl1pPr algn="l">
              <a:defRPr sz="1200"/>
            </a:lvl1p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5" name="슬라이드 번호 개체 틀 4"/>
          <p:cNvSpPr>
            <a:spLocks noGrp="1"/>
          </p:cNvSpPr>
          <p:nvPr>
            <p:ph type="sldNum" sz="quarter" idx="3"/>
          </p:nvPr>
        </p:nvSpPr>
        <p:spPr>
          <a:xfrm>
            <a:off x="3884614" y="9446678"/>
            <a:ext cx="2971800" cy="497285"/>
          </a:xfrm>
          <a:prstGeom prst="rect">
            <a:avLst/>
          </a:prstGeom>
        </p:spPr>
        <p:txBody>
          <a:bodyPr vert="horz" lIns="91751" tIns="45875" rIns="91751" bIns="45875" rtlCol="0" anchor="b"/>
          <a:lstStyle>
            <a:lvl1pPr algn="r">
              <a:defRPr sz="1200"/>
            </a:lvl1pPr>
          </a:lstStyle>
          <a:p>
            <a:fld id="{7106072C-C39D-4083-B6EB-7FED5E13F567}" type="slidenum">
              <a:rPr lang="ko-KR" altLang="en-US" smtClean="0">
                <a:latin typeface="KoPubWorld돋움체 Medium" panose="00000600000000000000" pitchFamily="2" charset="-127"/>
                <a:ea typeface="KoPubWorld돋움체 Medium" panose="00000600000000000000" pitchFamily="2" charset="-127"/>
              </a:rPr>
              <a:pPr/>
              <a:t>‹#›</a:t>
            </a:fld>
            <a:endParaRPr lang="ko-KR" altLang="en-US" dirty="0">
              <a:latin typeface="KoPubWorld돋움체 Medium" panose="00000600000000000000" pitchFamily="2" charset="-127"/>
              <a:ea typeface="KoPubWorld돋움체 Medium" panose="00000600000000000000" pitchFamily="2" charset="-127"/>
            </a:endParaRPr>
          </a:p>
        </p:txBody>
      </p:sp>
    </p:spTree>
    <p:extLst>
      <p:ext uri="{BB962C8B-B14F-4D97-AF65-F5344CB8AC3E}">
        <p14:creationId xmlns:p14="http://schemas.microsoft.com/office/powerpoint/2010/main" val="18495203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71800" cy="497285"/>
          </a:xfrm>
          <a:prstGeom prst="rect">
            <a:avLst/>
          </a:prstGeom>
        </p:spPr>
        <p:txBody>
          <a:bodyPr vert="horz" lIns="91751" tIns="45875" rIns="91751" bIns="45875" rtlCol="0"/>
          <a:lstStyle>
            <a:lvl1pPr algn="l">
              <a:defRPr sz="1200">
                <a:latin typeface="KoPubWorld돋움체 Medium" panose="00000600000000000000" pitchFamily="2" charset="-127"/>
                <a:ea typeface="KoPubWorld돋움체 Medium" panose="00000600000000000000" pitchFamily="2" charset="-127"/>
              </a:defRPr>
            </a:lvl1pPr>
          </a:lstStyle>
          <a:p>
            <a:endParaRPr lang="ko-KR" altLang="en-US" dirty="0"/>
          </a:p>
        </p:txBody>
      </p:sp>
      <p:sp>
        <p:nvSpPr>
          <p:cNvPr id="3" name="날짜 개체 틀 2"/>
          <p:cNvSpPr>
            <a:spLocks noGrp="1"/>
          </p:cNvSpPr>
          <p:nvPr>
            <p:ph type="dt" idx="1"/>
          </p:nvPr>
        </p:nvSpPr>
        <p:spPr>
          <a:xfrm>
            <a:off x="3884614" y="0"/>
            <a:ext cx="2971800" cy="497285"/>
          </a:xfrm>
          <a:prstGeom prst="rect">
            <a:avLst/>
          </a:prstGeom>
        </p:spPr>
        <p:txBody>
          <a:bodyPr vert="horz" lIns="91751" tIns="45875" rIns="91751" bIns="45875" rtlCol="0"/>
          <a:lstStyle>
            <a:lvl1pPr algn="r">
              <a:defRPr sz="1200">
                <a:latin typeface="KoPubWorld돋움체 Medium" panose="00000600000000000000" pitchFamily="2" charset="-127"/>
                <a:ea typeface="KoPubWorld돋움체 Medium" panose="00000600000000000000" pitchFamily="2" charset="-127"/>
              </a:defRPr>
            </a:lvl1pPr>
          </a:lstStyle>
          <a:p>
            <a:fld id="{ED3A1E54-559C-4BFF-8D17-F3F3DECE59C0}" type="datetimeFigureOut">
              <a:rPr lang="ko-KR" altLang="en-US" smtClean="0"/>
              <a:pPr/>
              <a:t>2021-12-10</a:t>
            </a:fld>
            <a:endParaRPr lang="ko-KR" altLang="en-US" dirty="0"/>
          </a:p>
        </p:txBody>
      </p:sp>
      <p:sp>
        <p:nvSpPr>
          <p:cNvPr id="4" name="슬라이드 이미지 개체 틀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751" tIns="45875" rIns="91751" bIns="45875" rtlCol="0" anchor="ctr"/>
          <a:lstStyle/>
          <a:p>
            <a:endParaRPr lang="ko-KR" altLang="en-US" dirty="0"/>
          </a:p>
        </p:txBody>
      </p:sp>
      <p:sp>
        <p:nvSpPr>
          <p:cNvPr id="5" name="슬라이드 노트 개체 틀 4"/>
          <p:cNvSpPr>
            <a:spLocks noGrp="1"/>
          </p:cNvSpPr>
          <p:nvPr>
            <p:ph type="body" sz="quarter" idx="3"/>
          </p:nvPr>
        </p:nvSpPr>
        <p:spPr>
          <a:xfrm>
            <a:off x="685800" y="4724203"/>
            <a:ext cx="5486400" cy="4475559"/>
          </a:xfrm>
          <a:prstGeom prst="rect">
            <a:avLst/>
          </a:prstGeom>
        </p:spPr>
        <p:txBody>
          <a:bodyPr vert="horz" lIns="91751" tIns="45875" rIns="91751" bIns="45875"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바닥글 개체 틀 5"/>
          <p:cNvSpPr>
            <a:spLocks noGrp="1"/>
          </p:cNvSpPr>
          <p:nvPr>
            <p:ph type="ftr" sz="quarter" idx="4"/>
          </p:nvPr>
        </p:nvSpPr>
        <p:spPr>
          <a:xfrm>
            <a:off x="1" y="9446678"/>
            <a:ext cx="2971800" cy="497285"/>
          </a:xfrm>
          <a:prstGeom prst="rect">
            <a:avLst/>
          </a:prstGeom>
        </p:spPr>
        <p:txBody>
          <a:bodyPr vert="horz" lIns="91751" tIns="45875" rIns="91751" bIns="45875" rtlCol="0" anchor="b"/>
          <a:lstStyle>
            <a:lvl1pPr algn="l">
              <a:defRPr sz="1200">
                <a:latin typeface="KoPubWorld돋움체 Medium" panose="00000600000000000000" pitchFamily="2" charset="-127"/>
                <a:ea typeface="KoPubWorld돋움체 Medium" panose="00000600000000000000" pitchFamily="2" charset="-127"/>
              </a:defRPr>
            </a:lvl1pPr>
          </a:lstStyle>
          <a:p>
            <a:endParaRPr lang="ko-KR" altLang="en-US" dirty="0"/>
          </a:p>
        </p:txBody>
      </p:sp>
      <p:sp>
        <p:nvSpPr>
          <p:cNvPr id="7" name="슬라이드 번호 개체 틀 6"/>
          <p:cNvSpPr>
            <a:spLocks noGrp="1"/>
          </p:cNvSpPr>
          <p:nvPr>
            <p:ph type="sldNum" sz="quarter" idx="5"/>
          </p:nvPr>
        </p:nvSpPr>
        <p:spPr>
          <a:xfrm>
            <a:off x="3884614" y="9446678"/>
            <a:ext cx="2971800" cy="497285"/>
          </a:xfrm>
          <a:prstGeom prst="rect">
            <a:avLst/>
          </a:prstGeom>
        </p:spPr>
        <p:txBody>
          <a:bodyPr vert="horz" lIns="91751" tIns="45875" rIns="91751" bIns="45875" rtlCol="0" anchor="b"/>
          <a:lstStyle>
            <a:lvl1pPr algn="r">
              <a:defRPr sz="1200">
                <a:latin typeface="KoPubWorld돋움체 Medium" panose="00000600000000000000" pitchFamily="2" charset="-127"/>
                <a:ea typeface="KoPubWorld돋움체 Medium" panose="00000600000000000000" pitchFamily="2" charset="-127"/>
              </a:defRPr>
            </a:lvl1pPr>
          </a:lstStyle>
          <a:p>
            <a:fld id="{907BEFF2-70F7-48B5-AFC2-34B09A559829}" type="slidenum">
              <a:rPr lang="ko-KR" altLang="en-US" smtClean="0"/>
              <a:pPr/>
              <a:t>‹#›</a:t>
            </a:fld>
            <a:endParaRPr lang="ko-KR" altLang="en-US" dirty="0"/>
          </a:p>
        </p:txBody>
      </p:sp>
    </p:spTree>
    <p:extLst>
      <p:ext uri="{BB962C8B-B14F-4D97-AF65-F5344CB8AC3E}">
        <p14:creationId xmlns:p14="http://schemas.microsoft.com/office/powerpoint/2010/main" val="1613546782"/>
      </p:ext>
    </p:extLst>
  </p:cSld>
  <p:clrMap bg1="lt1" tx1="dk1" bg2="lt2" tx2="dk2" accent1="accent1" accent2="accent2" accent3="accent3" accent4="accent4" accent5="accent5" accent6="accent6" hlink="hlink" folHlink="folHlink"/>
  <p:hf sldNum="0" hdr="0" ftr="0" dt="0"/>
  <p:notesStyle>
    <a:lvl1pPr marL="0" algn="l" defTabSz="914400" rtl="0" eaLnBrk="1" latinLnBrk="1" hangingPunct="1">
      <a:defRPr sz="1200" kern="1200">
        <a:solidFill>
          <a:schemeClr val="tx1"/>
        </a:solidFill>
        <a:latin typeface="KoPubWorld돋움체 Medium" panose="00000600000000000000" pitchFamily="2" charset="-127"/>
        <a:ea typeface="KoPubWorld돋움체 Medium" panose="00000600000000000000" pitchFamily="2" charset="-127"/>
        <a:cs typeface="+mn-cs"/>
      </a:defRPr>
    </a:lvl1pPr>
    <a:lvl2pPr marL="457200" algn="l" defTabSz="914400" rtl="0" eaLnBrk="1" latinLnBrk="1" hangingPunct="1">
      <a:defRPr sz="1200" kern="1200">
        <a:solidFill>
          <a:schemeClr val="tx1"/>
        </a:solidFill>
        <a:latin typeface="KoPubWorld돋움체 Medium" panose="00000600000000000000" pitchFamily="2" charset="-127"/>
        <a:ea typeface="KoPubWorld돋움체 Medium" panose="00000600000000000000" pitchFamily="2" charset="-127"/>
        <a:cs typeface="+mn-cs"/>
      </a:defRPr>
    </a:lvl2pPr>
    <a:lvl3pPr marL="914400" algn="l" defTabSz="914400" rtl="0" eaLnBrk="1" latinLnBrk="1" hangingPunct="1">
      <a:defRPr sz="1200" kern="1200">
        <a:solidFill>
          <a:schemeClr val="tx1"/>
        </a:solidFill>
        <a:latin typeface="KoPubWorld돋움체 Medium" panose="00000600000000000000" pitchFamily="2" charset="-127"/>
        <a:ea typeface="KoPubWorld돋움체 Medium" panose="00000600000000000000" pitchFamily="2" charset="-127"/>
        <a:cs typeface="+mn-cs"/>
      </a:defRPr>
    </a:lvl3pPr>
    <a:lvl4pPr marL="1371600" algn="l" defTabSz="914400" rtl="0" eaLnBrk="1" latinLnBrk="1" hangingPunct="1">
      <a:defRPr sz="1200" kern="1200">
        <a:solidFill>
          <a:schemeClr val="tx1"/>
        </a:solidFill>
        <a:latin typeface="KoPubWorld돋움체 Medium" panose="00000600000000000000" pitchFamily="2" charset="-127"/>
        <a:ea typeface="KoPubWorld돋움체 Medium" panose="00000600000000000000" pitchFamily="2" charset="-127"/>
        <a:cs typeface="+mn-cs"/>
      </a:defRPr>
    </a:lvl4pPr>
    <a:lvl5pPr marL="1828800" algn="l" defTabSz="914400" rtl="0" eaLnBrk="1" latinLnBrk="1" hangingPunct="1">
      <a:defRPr sz="1200" kern="1200">
        <a:solidFill>
          <a:schemeClr val="tx1"/>
        </a:solidFill>
        <a:latin typeface="KoPubWorld돋움체 Medium" panose="00000600000000000000" pitchFamily="2" charset="-127"/>
        <a:ea typeface="KoPubWorld돋움체 Medium" panose="00000600000000000000" pitchFamily="2"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4" name="모서리가 둥근 직사각형 3"/>
          <p:cNvSpPr/>
          <p:nvPr userDrawn="1"/>
        </p:nvSpPr>
        <p:spPr>
          <a:xfrm>
            <a:off x="395536" y="1772816"/>
            <a:ext cx="9289032" cy="2376264"/>
          </a:xfrm>
          <a:prstGeom prst="round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cxnSp>
        <p:nvCxnSpPr>
          <p:cNvPr id="9" name="직선 연결선 8"/>
          <p:cNvCxnSpPr/>
          <p:nvPr userDrawn="1"/>
        </p:nvCxnSpPr>
        <p:spPr>
          <a:xfrm rot="5400000">
            <a:off x="1739876" y="2973140"/>
            <a:ext cx="119975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C:\Users\msk\Desktop\body_swoop.png"/>
          <p:cNvPicPr>
            <a:picLocks noChangeAspect="1" noChangeArrowheads="1"/>
          </p:cNvPicPr>
          <p:nvPr userDrawn="1"/>
        </p:nvPicPr>
        <p:blipFill>
          <a:blip r:embed="rId2" cstate="print">
            <a:lum/>
          </a:blip>
          <a:srcRect/>
          <a:stretch>
            <a:fillRect/>
          </a:stretch>
        </p:blipFill>
        <p:spPr bwMode="auto">
          <a:xfrm>
            <a:off x="12192" y="-12540"/>
            <a:ext cx="9139428" cy="1028700"/>
          </a:xfrm>
          <a:prstGeom prst="rect">
            <a:avLst/>
          </a:prstGeom>
          <a:noFill/>
        </p:spPr>
      </p:pic>
      <p:sp>
        <p:nvSpPr>
          <p:cNvPr id="6" name="제목 5"/>
          <p:cNvSpPr>
            <a:spLocks noGrp="1"/>
          </p:cNvSpPr>
          <p:nvPr>
            <p:ph type="title" hasCustomPrompt="1"/>
          </p:nvPr>
        </p:nvSpPr>
        <p:spPr>
          <a:xfrm>
            <a:off x="3419872" y="2469656"/>
            <a:ext cx="5400600" cy="551680"/>
          </a:xfrm>
          <a:prstGeom prst="rect">
            <a:avLst/>
          </a:prstGeom>
        </p:spPr>
        <p:txBody>
          <a:bodyPr anchor="ctr"/>
          <a:lstStyle>
            <a:lvl1pPr algn="r">
              <a:defRPr sz="3200">
                <a:latin typeface="HY견고딕" pitchFamily="18" charset="-127"/>
                <a:ea typeface="HY견고딕" pitchFamily="18" charset="-127"/>
              </a:defRPr>
            </a:lvl1pPr>
          </a:lstStyle>
          <a:p>
            <a:r>
              <a:rPr lang="ko-KR" altLang="en-US" sz="3200" dirty="0">
                <a:latin typeface="HY견고딕" pitchFamily="18" charset="-127"/>
                <a:ea typeface="HY견고딕" pitchFamily="18" charset="-127"/>
              </a:rPr>
              <a:t>프레젠테이션 메인 제목</a:t>
            </a:r>
          </a:p>
        </p:txBody>
      </p:sp>
      <p:sp>
        <p:nvSpPr>
          <p:cNvPr id="11" name="텍스트 개체 틀 10"/>
          <p:cNvSpPr>
            <a:spLocks noGrp="1"/>
          </p:cNvSpPr>
          <p:nvPr>
            <p:ph type="body" sz="quarter" idx="10" hasCustomPrompt="1"/>
          </p:nvPr>
        </p:nvSpPr>
        <p:spPr>
          <a:xfrm>
            <a:off x="3419873" y="3140646"/>
            <a:ext cx="5400599" cy="216346"/>
          </a:xfrm>
          <a:prstGeom prst="rect">
            <a:avLst/>
          </a:prstGeom>
        </p:spPr>
        <p:txBody>
          <a:bodyPr anchor="ctr"/>
          <a:lstStyle>
            <a:lvl1pPr algn="r">
              <a:buNone/>
              <a:defRPr sz="1800">
                <a:latin typeface="KoPubWorld돋움체 Medium" panose="00000600000000000000" pitchFamily="2" charset="-127"/>
                <a:ea typeface="KoPubWorld돋움체 Medium" panose="00000600000000000000" pitchFamily="2" charset="-127"/>
              </a:defRPr>
            </a:lvl1pPr>
          </a:lstStyle>
          <a:p>
            <a:pPr lvl="0"/>
            <a:r>
              <a:rPr lang="ko-KR" altLang="en-US" sz="1200" b="1" dirty="0">
                <a:solidFill>
                  <a:schemeClr val="tx1">
                    <a:lumMod val="65000"/>
                    <a:lumOff val="35000"/>
                  </a:schemeClr>
                </a:solidFill>
              </a:rPr>
              <a:t>프레젠테이션 소제목</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3" name="슬라이드 번호 개체 틀 2"/>
          <p:cNvSpPr>
            <a:spLocks noGrp="1"/>
          </p:cNvSpPr>
          <p:nvPr>
            <p:ph type="sldNum" sz="quarter" idx="10"/>
          </p:nvPr>
        </p:nvSpPr>
        <p:spPr/>
        <p:txBody>
          <a:bodyPr/>
          <a:lstStyle/>
          <a:p>
            <a:fld id="{5AA28E66-120B-484F-92DB-562B1AF73FA6}" type="slidenum">
              <a:rPr lang="ko-KR" altLang="en-US" smtClean="0"/>
              <a:pPr/>
              <a:t>‹#›</a:t>
            </a:fld>
            <a:endParaRPr lang="ko-KR" altLang="en-US" dirty="0"/>
          </a:p>
        </p:txBody>
      </p:sp>
      <p:sp>
        <p:nvSpPr>
          <p:cNvPr id="4" name="모서리가 둥근 직사각형 3"/>
          <p:cNvSpPr/>
          <p:nvPr userDrawn="1"/>
        </p:nvSpPr>
        <p:spPr>
          <a:xfrm>
            <a:off x="755576" y="1772816"/>
            <a:ext cx="9721080" cy="3744416"/>
          </a:xfrm>
          <a:prstGeom prst="round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8" name="텍스트 개체 틀 7"/>
          <p:cNvSpPr>
            <a:spLocks noGrp="1"/>
          </p:cNvSpPr>
          <p:nvPr>
            <p:ph type="body" sz="quarter" idx="11" hasCustomPrompt="1"/>
          </p:nvPr>
        </p:nvSpPr>
        <p:spPr>
          <a:xfrm>
            <a:off x="1187549" y="2276872"/>
            <a:ext cx="5400675" cy="3384997"/>
          </a:xfrm>
          <a:prstGeom prst="rect">
            <a:avLst/>
          </a:prstGeom>
        </p:spPr>
        <p:txBody>
          <a:bodyPr/>
          <a:lstStyle>
            <a:lvl1pPr>
              <a:lnSpc>
                <a:spcPct val="100000"/>
              </a:lnSpc>
              <a:buAutoNum type="arabicPeriod"/>
              <a:defRPr sz="3200" baseline="0"/>
            </a:lvl1pPr>
          </a:lstStyle>
          <a:p>
            <a:pPr marL="457200" indent="-457200">
              <a:lnSpc>
                <a:spcPct val="200000"/>
              </a:lnSpc>
            </a:pPr>
            <a:r>
              <a:rPr lang="en-US" altLang="ko-KR" sz="2400" dirty="0">
                <a:solidFill>
                  <a:schemeClr val="tx1">
                    <a:lumMod val="75000"/>
                    <a:lumOff val="25000"/>
                  </a:schemeClr>
                </a:solidFill>
                <a:latin typeface="HY견고딕" pitchFamily="18" charset="-127"/>
                <a:ea typeface="HY견고딕" pitchFamily="18" charset="-127"/>
              </a:rPr>
              <a:t>Index 1</a:t>
            </a:r>
          </a:p>
        </p:txBody>
      </p:sp>
      <p:sp>
        <p:nvSpPr>
          <p:cNvPr id="10" name="TextBox 9"/>
          <p:cNvSpPr txBox="1"/>
          <p:nvPr userDrawn="1"/>
        </p:nvSpPr>
        <p:spPr>
          <a:xfrm>
            <a:off x="5893672" y="1073643"/>
            <a:ext cx="3347864" cy="830997"/>
          </a:xfrm>
          <a:prstGeom prst="rect">
            <a:avLst/>
          </a:prstGeom>
          <a:noFill/>
        </p:spPr>
        <p:txBody>
          <a:bodyPr wrap="square" rtlCol="0">
            <a:spAutoFit/>
          </a:bodyPr>
          <a:lstStyle/>
          <a:p>
            <a:pPr algn="r"/>
            <a:r>
              <a:rPr lang="en-US" altLang="ko-KR" sz="4800" b="1" cap="none" spc="0" dirty="0">
                <a:ln w="38100">
                  <a:solidFill>
                    <a:srgbClr val="376092"/>
                  </a:solidFill>
                  <a:prstDash val="solid"/>
                </a:ln>
                <a:solidFill>
                  <a:schemeClr val="bg1">
                    <a:lumMod val="85000"/>
                  </a:schemeClr>
                </a:solidFill>
                <a:effectLst>
                  <a:outerShdw blurRad="41275" dist="20320" dir="1800000" algn="tl" rotWithShape="0">
                    <a:srgbClr val="000000">
                      <a:alpha val="40000"/>
                    </a:srgbClr>
                  </a:outerShdw>
                </a:effectLst>
                <a:latin typeface="HY견고딕" pitchFamily="18" charset="-127"/>
                <a:ea typeface="HY견고딕" pitchFamily="18" charset="-127"/>
              </a:rPr>
              <a:t>INDEX</a:t>
            </a:r>
            <a:endParaRPr lang="ko-KR" altLang="en-US" sz="4800" b="1" cap="none" spc="0" dirty="0">
              <a:ln w="38100">
                <a:solidFill>
                  <a:srgbClr val="376092"/>
                </a:solidFill>
                <a:prstDash val="solid"/>
              </a:ln>
              <a:solidFill>
                <a:schemeClr val="bg1">
                  <a:lumMod val="85000"/>
                </a:schemeClr>
              </a:solidFill>
              <a:effectLst>
                <a:outerShdw blurRad="41275" dist="20320" dir="1800000" algn="tl" rotWithShape="0">
                  <a:srgbClr val="000000">
                    <a:alpha val="40000"/>
                  </a:srgbClr>
                </a:outerShdw>
              </a:effectLst>
              <a:latin typeface="HY견고딕" pitchFamily="18" charset="-127"/>
              <a:ea typeface="HY견고딕" pitchFamily="18" charset="-127"/>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6" name="제목 5"/>
          <p:cNvSpPr>
            <a:spLocks noGrp="1"/>
          </p:cNvSpPr>
          <p:nvPr>
            <p:ph type="title"/>
          </p:nvPr>
        </p:nvSpPr>
        <p:spPr>
          <a:xfrm>
            <a:off x="4427984" y="2852936"/>
            <a:ext cx="4716016" cy="504056"/>
          </a:xfrm>
          <a:prstGeom prst="rect">
            <a:avLst/>
          </a:prstGeom>
        </p:spPr>
        <p:txBody>
          <a:bodyPr anchor="ctr"/>
          <a:lstStyle>
            <a:lvl1pPr algn="l">
              <a:defRPr kumimoji="1" lang="ko-KR" altLang="en-US" sz="2400" kern="0" dirty="0" smtClean="0">
                <a:solidFill>
                  <a:schemeClr val="tx1"/>
                </a:solidFill>
                <a:latin typeface="HY견고딕"/>
                <a:ea typeface="HY견고딕"/>
                <a:cs typeface="+mj-cs"/>
              </a:defRPr>
            </a:lvl1pPr>
          </a:lstStyle>
          <a:p>
            <a:r>
              <a:rPr lang="ko-KR" altLang="en-US" dirty="0"/>
              <a:t>마스터 제목 스타일 편집</a:t>
            </a:r>
          </a:p>
        </p:txBody>
      </p:sp>
      <p:grpSp>
        <p:nvGrpSpPr>
          <p:cNvPr id="17" name="그룹 16"/>
          <p:cNvGrpSpPr/>
          <p:nvPr userDrawn="1"/>
        </p:nvGrpSpPr>
        <p:grpSpPr>
          <a:xfrm>
            <a:off x="4427984" y="3429000"/>
            <a:ext cx="4716016" cy="0"/>
            <a:chOff x="4427984" y="3429000"/>
            <a:chExt cx="4716016" cy="0"/>
          </a:xfrm>
        </p:grpSpPr>
        <p:cxnSp>
          <p:nvCxnSpPr>
            <p:cNvPr id="5" name="직선 연결선 4"/>
            <p:cNvCxnSpPr/>
            <p:nvPr userDrawn="1"/>
          </p:nvCxnSpPr>
          <p:spPr>
            <a:xfrm>
              <a:off x="4716016" y="3429000"/>
              <a:ext cx="4427984"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userDrawn="1"/>
          </p:nvCxnSpPr>
          <p:spPr>
            <a:xfrm>
              <a:off x="4427984" y="3429000"/>
              <a:ext cx="323528"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3" name="슬라이드 번호 개체 틀 2"/>
          <p:cNvSpPr>
            <a:spLocks noGrp="1"/>
          </p:cNvSpPr>
          <p:nvPr>
            <p:ph type="sldNum" sz="quarter" idx="10"/>
          </p:nvPr>
        </p:nvSpPr>
        <p:spPr/>
        <p:txBody>
          <a:bodyPr/>
          <a:lstStyle/>
          <a:p>
            <a:fld id="{5AA28E66-120B-484F-92DB-562B1AF73FA6}" type="slidenum">
              <a:rPr lang="ko-KR" altLang="en-US" smtClean="0"/>
              <a:pPr/>
              <a:t>‹#›</a:t>
            </a:fld>
            <a:endParaRPr lang="ko-KR" altLang="en-US" dirty="0"/>
          </a:p>
        </p:txBody>
      </p:sp>
      <p:cxnSp>
        <p:nvCxnSpPr>
          <p:cNvPr id="4" name="직선 연결선 3"/>
          <p:cNvCxnSpPr/>
          <p:nvPr userDrawn="1"/>
        </p:nvCxnSpPr>
        <p:spPr>
          <a:xfrm>
            <a:off x="84264" y="683695"/>
            <a:ext cx="896153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텍스트 개체 틀 5"/>
          <p:cNvSpPr>
            <a:spLocks noGrp="1"/>
          </p:cNvSpPr>
          <p:nvPr>
            <p:ph type="body" sz="quarter" idx="11" hasCustomPrompt="1"/>
          </p:nvPr>
        </p:nvSpPr>
        <p:spPr>
          <a:xfrm>
            <a:off x="5064012" y="176448"/>
            <a:ext cx="4032300" cy="476250"/>
          </a:xfrm>
          <a:prstGeom prst="rect">
            <a:avLst/>
          </a:prstGeom>
        </p:spPr>
        <p:txBody>
          <a:bodyPr anchor="ctr"/>
          <a:lstStyle>
            <a:lvl1pPr algn="r">
              <a:buNone/>
              <a:defRPr sz="2000" b="0">
                <a:solidFill>
                  <a:schemeClr val="tx1">
                    <a:lumMod val="75000"/>
                    <a:lumOff val="25000"/>
                  </a:schemeClr>
                </a:solidFill>
                <a:latin typeface="HY견고딕" pitchFamily="18" charset="-127"/>
                <a:ea typeface="HY견고딕" pitchFamily="18" charset="-127"/>
              </a:defRPr>
            </a:lvl1pPr>
          </a:lstStyle>
          <a:p>
            <a:pPr lvl="0"/>
            <a:r>
              <a:rPr lang="ko-KR" altLang="en-US"/>
              <a:t>프레젠테이션 소제목</a:t>
            </a:r>
            <a:endParaRPr lang="ko-K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sp>
        <p:nvSpPr>
          <p:cNvPr id="3" name="슬라이드 번호 개체 틀 2"/>
          <p:cNvSpPr>
            <a:spLocks noGrp="1"/>
          </p:cNvSpPr>
          <p:nvPr>
            <p:ph type="sldNum" sz="quarter" idx="10"/>
          </p:nvPr>
        </p:nvSpPr>
        <p:spPr/>
        <p:txBody>
          <a:bodyPr/>
          <a:lstStyle/>
          <a:p>
            <a:fld id="{5AA28E66-120B-484F-92DB-562B1AF73FA6}" type="slidenum">
              <a:rPr lang="ko-KR" altLang="en-US" smtClean="0"/>
              <a:pPr/>
              <a:t>‹#›</a:t>
            </a:fld>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직사각형 6"/>
          <p:cNvSpPr/>
          <p:nvPr userDrawn="1"/>
        </p:nvSpPr>
        <p:spPr>
          <a:xfrm>
            <a:off x="0" y="6597352"/>
            <a:ext cx="9144000" cy="2606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16" name="슬라이드 번호 개체 틀 37"/>
          <p:cNvSpPr>
            <a:spLocks noGrp="1"/>
          </p:cNvSpPr>
          <p:nvPr userDrawn="1">
            <p:ph type="sldNum" sz="quarter" idx="4"/>
          </p:nvPr>
        </p:nvSpPr>
        <p:spPr>
          <a:xfrm>
            <a:off x="6804248" y="6579350"/>
            <a:ext cx="2311400" cy="278650"/>
          </a:xfrm>
          <a:prstGeom prst="rect">
            <a:avLst/>
          </a:prstGeom>
        </p:spPr>
        <p:txBody>
          <a:bodyPr vert="horz" lIns="91440" tIns="45720" rIns="91440" bIns="45720" rtlCol="0" anchor="ctr"/>
          <a:lstStyle>
            <a:lvl1pPr algn="r">
              <a:defRPr sz="1000">
                <a:solidFill>
                  <a:srgbClr val="FFFFFF"/>
                </a:solidFill>
                <a:latin typeface="KoPubWorld돋움체 Medium" panose="00000600000000000000" pitchFamily="2" charset="-127"/>
                <a:ea typeface="KoPubWorld돋움체 Medium" panose="00000600000000000000" pitchFamily="2" charset="-127"/>
              </a:defRPr>
            </a:lvl1pPr>
          </a:lstStyle>
          <a:p>
            <a:fld id="{5AA28E66-120B-484F-92DB-562B1AF73FA6}" type="slidenum">
              <a:rPr lang="ko-KR" altLang="en-US" smtClean="0"/>
              <a:pPr/>
              <a:t>‹#›</a:t>
            </a:fld>
            <a:endParaRPr lang="ko-KR" altLang="en-US" dirty="0"/>
          </a:p>
        </p:txBody>
      </p:sp>
      <p:pic>
        <p:nvPicPr>
          <p:cNvPr id="6" name="그림 5" descr="기대하라.png"/>
          <p:cNvPicPr>
            <a:picLocks noChangeAspect="1"/>
          </p:cNvPicPr>
          <p:nvPr userDrawn="1"/>
        </p:nvPicPr>
        <p:blipFill>
          <a:blip r:embed="rId7" cstate="print"/>
          <a:stretch>
            <a:fillRect/>
          </a:stretch>
        </p:blipFill>
        <p:spPr>
          <a:xfrm>
            <a:off x="26504" y="6299512"/>
            <a:ext cx="1017104" cy="294267"/>
          </a:xfrm>
          <a:prstGeom prst="rect">
            <a:avLst/>
          </a:prstGeom>
        </p:spPr>
      </p:pic>
      <p:sp>
        <p:nvSpPr>
          <p:cNvPr id="8" name="TextBox 7"/>
          <p:cNvSpPr txBox="1"/>
          <p:nvPr userDrawn="1"/>
        </p:nvSpPr>
        <p:spPr>
          <a:xfrm>
            <a:off x="-48768" y="6614779"/>
            <a:ext cx="1420582" cy="215444"/>
          </a:xfrm>
          <a:prstGeom prst="rect">
            <a:avLst/>
          </a:prstGeom>
          <a:noFill/>
        </p:spPr>
        <p:txBody>
          <a:bodyPr wrap="none" rtlCol="0">
            <a:spAutoFit/>
          </a:bodyPr>
          <a:lstStyle/>
          <a:p>
            <a:r>
              <a:rPr lang="en-US" altLang="ko-KR" sz="800" dirty="0">
                <a:solidFill>
                  <a:schemeClr val="bg1"/>
                </a:solidFill>
                <a:latin typeface="KoPubWorld돋움체 Medium" panose="00000600000000000000" pitchFamily="2" charset="-127"/>
                <a:ea typeface="KoPubWorld돋움체 Medium" panose="00000600000000000000" pitchFamily="2" charset="-127"/>
              </a:rPr>
              <a:t>http://insahara.tistory.com</a:t>
            </a:r>
            <a:endParaRPr lang="ko-KR" altLang="en-US" sz="800" dirty="0">
              <a:solidFill>
                <a:schemeClr val="bg1"/>
              </a:solidFill>
              <a:latin typeface="KoPubWorld돋움체 Medium" panose="00000600000000000000" pitchFamily="2" charset="-127"/>
              <a:ea typeface="KoPubWorld돋움체 Medium" panose="00000600000000000000" pitchFamily="2" charset="-127"/>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kepa.or.kr/"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terms.naver.com/entry.nhn?docId=659444&amp;ref=y"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terms.naver.com/entry.nhn?docId=75637&amp;ref=y" TargetMode="External"/><Relationship Id="rId4" Type="http://schemas.openxmlformats.org/officeDocument/2006/relationships/hyperlink" Target="http://terms.naver.com/entry.nhn?docId=659607&amp;ref=y"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mailto:mocja@inu.ac.k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cst.go.kr/kor/s_about/organ/main/deptView.jsp?pDeptCode=0732000000&amp;pTeamCD=1371759"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kpipa.or.kr/"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title"/>
          </p:nvPr>
        </p:nvSpPr>
        <p:spPr>
          <a:xfrm>
            <a:off x="2915816" y="2716361"/>
            <a:ext cx="6552728" cy="551680"/>
          </a:xfrm>
        </p:spPr>
        <p:txBody>
          <a:bodyPr/>
          <a:lstStyle/>
          <a:p>
            <a:pPr algn="ctr"/>
            <a:r>
              <a:rPr lang="en-US" altLang="ko-KR" sz="2400" b="1" dirty="0">
                <a:latin typeface="KoPub돋움체 Bold" panose="00000800000000000000" pitchFamily="2" charset="-127"/>
                <a:ea typeface="KoPub돋움체 Bold" panose="00000800000000000000" pitchFamily="2" charset="-127"/>
              </a:rPr>
              <a:t>EP </a:t>
            </a:r>
            <a:r>
              <a:rPr lang="en-US" altLang="ko-KR" sz="2000" b="1" dirty="0">
                <a:latin typeface="KoPub돋움체 Bold" panose="00000800000000000000" pitchFamily="2" charset="-127"/>
                <a:ea typeface="KoPub돋움체 Bold" panose="00000800000000000000" pitchFamily="2" charset="-127"/>
              </a:rPr>
              <a:t>/ </a:t>
            </a:r>
            <a:r>
              <a:rPr lang="ko-KR" altLang="en-US" sz="2000" b="1" dirty="0">
                <a:latin typeface="KoPub돋움체 Bold" panose="00000800000000000000" pitchFamily="2" charset="-127"/>
                <a:ea typeface="KoPub돋움체 Bold" panose="00000800000000000000" pitchFamily="2" charset="-127"/>
              </a:rPr>
              <a:t>제</a:t>
            </a:r>
            <a:r>
              <a:rPr lang="en-US" altLang="ko-KR" sz="2000" b="1" dirty="0">
                <a:latin typeface="KoPub돋움체 Bold" panose="00000800000000000000" pitchFamily="2" charset="-127"/>
                <a:ea typeface="KoPub돋움체 Bold" panose="00000800000000000000" pitchFamily="2" charset="-127"/>
              </a:rPr>
              <a:t>10</a:t>
            </a:r>
            <a:r>
              <a:rPr lang="ko-KR" altLang="en-US" sz="2000" b="1" dirty="0">
                <a:latin typeface="KoPub돋움체 Bold" panose="00000800000000000000" pitchFamily="2" charset="-127"/>
                <a:ea typeface="KoPub돋움체 Bold" panose="00000800000000000000" pitchFamily="2" charset="-127"/>
              </a:rPr>
              <a:t>강 전자출판 정책과 미래</a:t>
            </a:r>
            <a:r>
              <a:rPr lang="en-US" altLang="ko-KR" sz="1800" b="1" dirty="0">
                <a:latin typeface="KoPub돋움체 Bold" panose="00000800000000000000" pitchFamily="2" charset="-127"/>
                <a:ea typeface="KoPub돋움체 Bold" panose="00000800000000000000" pitchFamily="2" charset="-127"/>
              </a:rPr>
              <a:t>(</a:t>
            </a:r>
            <a:r>
              <a:rPr lang="ko-KR" altLang="en-US" sz="1800" b="1" dirty="0">
                <a:latin typeface="KoPub돋움체 Bold" panose="00000800000000000000" pitchFamily="2" charset="-127"/>
                <a:ea typeface="KoPub돋움체 Bold" panose="00000800000000000000" pitchFamily="2" charset="-127"/>
              </a:rPr>
              <a:t>교재</a:t>
            </a:r>
            <a:r>
              <a:rPr lang="en-US" altLang="ko-KR" sz="1800" b="1" dirty="0">
                <a:latin typeface="KoPub돋움체 Bold" panose="00000800000000000000" pitchFamily="2" charset="-127"/>
                <a:ea typeface="KoPub돋움체 Bold" panose="00000800000000000000" pitchFamily="2" charset="-127"/>
              </a:rPr>
              <a:t> </a:t>
            </a:r>
            <a:r>
              <a:rPr lang="ko-KR" altLang="en-US" sz="1800" b="1" dirty="0">
                <a:latin typeface="KoPub돋움체 Bold" panose="00000800000000000000" pitchFamily="2" charset="-127"/>
                <a:ea typeface="KoPub돋움체 Bold" panose="00000800000000000000" pitchFamily="2" charset="-127"/>
              </a:rPr>
              <a:t>제</a:t>
            </a:r>
            <a:r>
              <a:rPr lang="en-US" altLang="ko-KR" sz="1800" b="1" dirty="0">
                <a:latin typeface="KoPub돋움체 Bold" panose="00000800000000000000" pitchFamily="2" charset="-127"/>
                <a:ea typeface="KoPub돋움체 Bold" panose="00000800000000000000" pitchFamily="2" charset="-127"/>
              </a:rPr>
              <a:t>8~9</a:t>
            </a:r>
            <a:r>
              <a:rPr lang="ko-KR" altLang="en-US" sz="1800" b="1" dirty="0">
                <a:latin typeface="KoPub돋움체 Bold" panose="00000800000000000000" pitchFamily="2" charset="-127"/>
                <a:ea typeface="KoPub돋움체 Bold" panose="00000800000000000000" pitchFamily="2" charset="-127"/>
              </a:rPr>
              <a:t>장 등</a:t>
            </a:r>
            <a:r>
              <a:rPr lang="en-US" altLang="ko-KR" sz="1800" b="1" dirty="0">
                <a:latin typeface="KoPub돋움체 Bold" panose="00000800000000000000" pitchFamily="2" charset="-127"/>
                <a:ea typeface="KoPub돋움체 Bold" panose="00000800000000000000" pitchFamily="2" charset="-127"/>
              </a:rPr>
              <a:t>)</a:t>
            </a:r>
            <a:endParaRPr lang="ko-KR" altLang="en-US" sz="1400" b="1" dirty="0">
              <a:latin typeface="KoPub돋움체 Bold" panose="00000800000000000000" pitchFamily="2" charset="-127"/>
              <a:ea typeface="KoPub돋움체 Bold" panose="00000800000000000000" pitchFamily="2" charset="-127"/>
            </a:endParaRPr>
          </a:p>
        </p:txBody>
      </p:sp>
      <p:sp>
        <p:nvSpPr>
          <p:cNvPr id="7" name="텍스트 개체 틀 6"/>
          <p:cNvSpPr>
            <a:spLocks noGrp="1"/>
          </p:cNvSpPr>
          <p:nvPr>
            <p:ph type="body" sz="quarter" idx="10"/>
          </p:nvPr>
        </p:nvSpPr>
        <p:spPr>
          <a:xfrm>
            <a:off x="3131840" y="3428678"/>
            <a:ext cx="5796136" cy="216346"/>
          </a:xfrm>
        </p:spPr>
        <p:txBody>
          <a:bodyPr/>
          <a:lstStyle/>
          <a:p>
            <a:pPr algn="l"/>
            <a:r>
              <a:rPr lang="ko-KR" altLang="en-US" sz="1600" dirty="0">
                <a:solidFill>
                  <a:srgbClr val="002060"/>
                </a:solidFill>
              </a:rPr>
              <a:t>문헌정보학과 교수 </a:t>
            </a:r>
            <a:r>
              <a:rPr lang="ko-KR" altLang="en-US" sz="1600" dirty="0" err="1">
                <a:solidFill>
                  <a:srgbClr val="002060"/>
                </a:solidFill>
              </a:rPr>
              <a:t>이문학</a:t>
            </a:r>
            <a:r>
              <a:rPr lang="en-US" altLang="ko-KR" sz="1600" dirty="0">
                <a:solidFill>
                  <a:srgbClr val="002060"/>
                </a:solidFill>
              </a:rPr>
              <a:t>(</a:t>
            </a:r>
            <a:r>
              <a:rPr lang="ko-KR" altLang="en-US" sz="1600">
                <a:solidFill>
                  <a:srgbClr val="002060"/>
                </a:solidFill>
              </a:rPr>
              <a:t>李文學</a:t>
            </a:r>
            <a:r>
              <a:rPr lang="en-US" altLang="ko-KR" sz="1600" dirty="0">
                <a:solidFill>
                  <a:srgbClr val="002060"/>
                </a:solidFill>
              </a:rPr>
              <a:t>/mocja@inu.ac.kr) </a:t>
            </a:r>
            <a:endParaRPr lang="ko-KR" altLang="en-US" sz="1600" dirty="0">
              <a:solidFill>
                <a:srgbClr val="002060"/>
              </a:solidFill>
              <a:latin typeface="KoPub돋움체 Bold" panose="00000800000000000000" pitchFamily="2" charset="-127"/>
              <a:ea typeface="KoPub돋움체 Bold" panose="00000800000000000000" pitchFamily="2" charset="-127"/>
            </a:endParaRPr>
          </a:p>
        </p:txBody>
      </p:sp>
      <p:sp>
        <p:nvSpPr>
          <p:cNvPr id="5" name="직사각형 4"/>
          <p:cNvSpPr/>
          <p:nvPr/>
        </p:nvSpPr>
        <p:spPr>
          <a:xfrm>
            <a:off x="0" y="6289566"/>
            <a:ext cx="11156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614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8" name="직사각형 7"/>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9"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3" y="4181400"/>
            <a:ext cx="1763688" cy="239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84482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1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116649" y="284459"/>
            <a:ext cx="4824536"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301380" y="348089"/>
            <a:ext cx="5184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1. </a:t>
            </a:r>
            <a:r>
              <a:rPr lang="ko-KR" altLang="en-US" b="1" dirty="0">
                <a:solidFill>
                  <a:schemeClr val="bg1"/>
                </a:solidFill>
                <a:latin typeface="한컴 윤고딕 230" pitchFamily="18" charset="-127"/>
                <a:ea typeface="한컴 윤고딕 230" pitchFamily="18" charset="-127"/>
              </a:rPr>
              <a:t>전자출판 정책</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0" y="795578"/>
            <a:ext cx="7556500" cy="4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b="1" dirty="0">
                <a:solidFill>
                  <a:schemeClr val="accent6">
                    <a:lumMod val="50000"/>
                  </a:schemeClr>
                </a:solidFill>
                <a:latin typeface="한컴 윤고딕 230" panose="02020603020101020101" pitchFamily="18" charset="-127"/>
                <a:ea typeface="한컴 윤고딕 230" panose="02020603020101020101" pitchFamily="18" charset="-127"/>
              </a:rPr>
              <a:t>⊙</a:t>
            </a:r>
            <a:r>
              <a:rPr lang="en-US" altLang="ko-KR" sz="1800" b="1" dirty="0">
                <a:solidFill>
                  <a:srgbClr val="FF0000"/>
                </a:solidFill>
                <a:latin typeface="한컴 윤고딕 230" panose="02020603020101020101" pitchFamily="18" charset="-127"/>
                <a:ea typeface="한컴 윤고딕 230" panose="02020603020101020101" pitchFamily="18" charset="-127"/>
              </a:rPr>
              <a:t> </a:t>
            </a:r>
            <a:r>
              <a:rPr lang="ko-KR" altLang="en-US" sz="2000" b="1" dirty="0">
                <a:solidFill>
                  <a:srgbClr val="C00000"/>
                </a:solidFill>
                <a:latin typeface="한컴 윤고딕 230" panose="02020603020101020101" pitchFamily="18" charset="-127"/>
                <a:ea typeface="한컴 윤고딕 230" panose="02020603020101020101" pitchFamily="18" charset="-127"/>
              </a:rPr>
              <a:t>관련 단체 </a:t>
            </a:r>
            <a:r>
              <a:rPr lang="en-US" altLang="ko-KR" sz="2000" b="1" dirty="0">
                <a:solidFill>
                  <a:srgbClr val="C00000"/>
                </a:solidFill>
                <a:latin typeface="한컴 윤고딕 230" panose="02020603020101020101" pitchFamily="18" charset="-127"/>
                <a:ea typeface="한컴 윤고딕 230" panose="02020603020101020101" pitchFamily="18" charset="-127"/>
              </a:rPr>
              <a:t>(</a:t>
            </a:r>
            <a:r>
              <a:rPr lang="ko-KR" altLang="en-US" sz="2000" b="1" dirty="0">
                <a:solidFill>
                  <a:srgbClr val="C00000"/>
                </a:solidFill>
                <a:latin typeface="한컴 윤고딕 230" panose="02020603020101020101" pitchFamily="18" charset="-127"/>
                <a:ea typeface="한컴 윤고딕 230" panose="02020603020101020101" pitchFamily="18" charset="-127"/>
              </a:rPr>
              <a:t>민간</a:t>
            </a:r>
            <a:r>
              <a:rPr lang="en-US" altLang="ko-KR" sz="2000" b="1" dirty="0">
                <a:solidFill>
                  <a:srgbClr val="C00000"/>
                </a:solidFill>
                <a:latin typeface="한컴 윤고딕 230" panose="02020603020101020101" pitchFamily="18" charset="-127"/>
                <a:ea typeface="한컴 윤고딕 230" panose="02020603020101020101" pitchFamily="18" charset="-127"/>
              </a:rPr>
              <a:t>)</a:t>
            </a:r>
            <a:r>
              <a:rPr lang="ko-KR" altLang="en-US" sz="2000" b="1" dirty="0">
                <a:solidFill>
                  <a:srgbClr val="C00000"/>
                </a:solidFill>
                <a:latin typeface="한컴 윤고딕 230" panose="02020603020101020101" pitchFamily="18" charset="-127"/>
                <a:ea typeface="한컴 윤고딕 230" panose="02020603020101020101" pitchFamily="18" charset="-127"/>
              </a:rPr>
              <a:t> </a:t>
            </a:r>
            <a:endParaRPr lang="ko-KR" altLang="en-US" sz="2000" dirty="0">
              <a:solidFill>
                <a:srgbClr val="C00000"/>
              </a:solidFill>
              <a:latin typeface="한컴 윤고딕 230" panose="02020603020101020101" pitchFamily="18" charset="-127"/>
              <a:ea typeface="한컴 윤고딕 230" panose="02020603020101020101" pitchFamily="18" charset="-127"/>
            </a:endParaRPr>
          </a:p>
        </p:txBody>
      </p:sp>
      <p:sp>
        <p:nvSpPr>
          <p:cNvPr id="2" name="직사각형 1"/>
          <p:cNvSpPr/>
          <p:nvPr/>
        </p:nvSpPr>
        <p:spPr>
          <a:xfrm>
            <a:off x="0" y="1414731"/>
            <a:ext cx="9144000" cy="4401205"/>
          </a:xfrm>
          <a:prstGeom prst="rect">
            <a:avLst/>
          </a:prstGeom>
        </p:spPr>
        <p:txBody>
          <a:bodyPr wrap="square">
            <a:spAutoFit/>
          </a:bodyPr>
          <a:lstStyle/>
          <a:p>
            <a:r>
              <a:rPr lang="ko-KR" altLang="en-US" b="1" dirty="0">
                <a:solidFill>
                  <a:srgbClr val="C00000"/>
                </a:solidFill>
                <a:latin typeface="한컴 윤고딕 230" panose="02020603020101020101" pitchFamily="18" charset="-127"/>
                <a:ea typeface="한컴 윤고딕 230" panose="02020603020101020101" pitchFamily="18" charset="-127"/>
              </a:rPr>
              <a:t>한국전자출판협회</a:t>
            </a:r>
            <a:r>
              <a:rPr lang="en-US" altLang="ko-KR" b="1" dirty="0">
                <a:solidFill>
                  <a:srgbClr val="C00000"/>
                </a:solidFill>
                <a:latin typeface="한컴 윤고딕 230" panose="02020603020101020101" pitchFamily="18" charset="-127"/>
                <a:ea typeface="한컴 윤고딕 230" panose="02020603020101020101" pitchFamily="18" charset="-127"/>
              </a:rPr>
              <a:t>(KEPA)</a:t>
            </a:r>
            <a:r>
              <a:rPr lang="ko-KR" altLang="en-US" b="1" dirty="0">
                <a:latin typeface="한컴 윤고딕 230" panose="02020603020101020101" pitchFamily="18" charset="-127"/>
                <a:ea typeface="한컴 윤고딕 230" panose="02020603020101020101" pitchFamily="18" charset="-127"/>
              </a:rPr>
              <a:t> </a:t>
            </a:r>
            <a:r>
              <a:rPr lang="en-US" altLang="ko-KR" dirty="0">
                <a:latin typeface="한컴 윤고딕 230" panose="02020603020101020101" pitchFamily="18" charset="-127"/>
                <a:ea typeface="한컴 윤고딕 230" panose="02020603020101020101" pitchFamily="18" charset="-127"/>
              </a:rPr>
              <a:t>: </a:t>
            </a:r>
            <a:r>
              <a:rPr lang="ko-KR" altLang="en-US" dirty="0">
                <a:latin typeface="한컴 윤고딕 230" panose="02020603020101020101" pitchFamily="18" charset="-127"/>
                <a:ea typeface="한컴 윤고딕 230" panose="02020603020101020101" pitchFamily="18" charset="-127"/>
              </a:rPr>
              <a:t>전자출판에 관한 교육</a:t>
            </a:r>
            <a:r>
              <a:rPr lang="en-US" altLang="ko-KR" dirty="0">
                <a:latin typeface="한컴 윤고딕 230" panose="02020603020101020101" pitchFamily="18" charset="-127"/>
                <a:ea typeface="한컴 윤고딕 230" panose="02020603020101020101" pitchFamily="18" charset="-127"/>
              </a:rPr>
              <a:t>, </a:t>
            </a:r>
            <a:r>
              <a:rPr lang="ko-KR" altLang="en-US" dirty="0">
                <a:latin typeface="한컴 윤고딕 230" panose="02020603020101020101" pitchFamily="18" charset="-127"/>
                <a:ea typeface="한컴 윤고딕 230" panose="02020603020101020101" pitchFamily="18" charset="-127"/>
              </a:rPr>
              <a:t>정보교환</a:t>
            </a:r>
            <a:r>
              <a:rPr lang="en-US" altLang="ko-KR" dirty="0">
                <a:latin typeface="한컴 윤고딕 230" panose="02020603020101020101" pitchFamily="18" charset="-127"/>
                <a:ea typeface="한컴 윤고딕 230" panose="02020603020101020101" pitchFamily="18" charset="-127"/>
              </a:rPr>
              <a:t>, </a:t>
            </a:r>
            <a:r>
              <a:rPr lang="ko-KR" altLang="en-US" dirty="0">
                <a:latin typeface="한컴 윤고딕 230" panose="02020603020101020101" pitchFamily="18" charset="-127"/>
                <a:ea typeface="한컴 윤고딕 230" panose="02020603020101020101" pitchFamily="18" charset="-127"/>
              </a:rPr>
              <a:t>공동개발 추진</a:t>
            </a:r>
            <a:r>
              <a:rPr lang="en-US" altLang="ko-KR" dirty="0">
                <a:latin typeface="한컴 윤고딕 230" panose="02020603020101020101" pitchFamily="18" charset="-127"/>
                <a:ea typeface="한컴 윤고딕 230" panose="02020603020101020101" pitchFamily="18" charset="-127"/>
              </a:rPr>
              <a:t>, </a:t>
            </a:r>
            <a:r>
              <a:rPr lang="ko-KR" altLang="en-US" dirty="0">
                <a:latin typeface="한컴 윤고딕 230" panose="02020603020101020101" pitchFamily="18" charset="-127"/>
                <a:ea typeface="한컴 윤고딕 230" panose="02020603020101020101" pitchFamily="18" charset="-127"/>
              </a:rPr>
              <a:t>표준화</a:t>
            </a:r>
            <a:r>
              <a:rPr lang="en-US" altLang="ko-KR" dirty="0">
                <a:latin typeface="한컴 윤고딕 230" panose="02020603020101020101" pitchFamily="18" charset="-127"/>
                <a:ea typeface="한컴 윤고딕 230" panose="02020603020101020101" pitchFamily="18" charset="-127"/>
              </a:rPr>
              <a:t>, </a:t>
            </a:r>
            <a:r>
              <a:rPr lang="ko-KR" altLang="en-US" dirty="0">
                <a:latin typeface="한컴 윤고딕 230" panose="02020603020101020101" pitchFamily="18" charset="-127"/>
                <a:ea typeface="한컴 윤고딕 230" panose="02020603020101020101" pitchFamily="18" charset="-127"/>
              </a:rPr>
              <a:t>인증제도 및 전자출판물 발행 등의 사업을 통해 전자출판 분야의 실제적인 업무를 효율적으로 추진함으로써 전자출판산업의 진흥을 도모하고 나아가 정보사회의 발전에 이바지함을 목적으로 </a:t>
            </a:r>
            <a:r>
              <a:rPr lang="en-US" altLang="ko-KR" dirty="0">
                <a:latin typeface="한컴 윤고딕 230" panose="02020603020101020101" pitchFamily="18" charset="-127"/>
                <a:ea typeface="한컴 윤고딕 230" panose="02020603020101020101" pitchFamily="18" charset="-127"/>
              </a:rPr>
              <a:t>1992</a:t>
            </a:r>
            <a:r>
              <a:rPr lang="ko-KR" altLang="en-US" dirty="0">
                <a:latin typeface="한컴 윤고딕 230" panose="02020603020101020101" pitchFamily="18" charset="-127"/>
                <a:ea typeface="한컴 윤고딕 230" panose="02020603020101020101" pitchFamily="18" charset="-127"/>
              </a:rPr>
              <a:t>년 설립</a:t>
            </a:r>
            <a:r>
              <a:rPr lang="en-US" altLang="ko-KR" dirty="0">
                <a:latin typeface="한컴 윤고딕 230" panose="02020603020101020101" pitchFamily="18" charset="-127"/>
                <a:ea typeface="한컴 윤고딕 230" panose="02020603020101020101" pitchFamily="18" charset="-127"/>
              </a:rPr>
              <a:t>. 2000</a:t>
            </a:r>
            <a:r>
              <a:rPr lang="ko-KR" altLang="en-US" dirty="0">
                <a:latin typeface="한컴 윤고딕 230" panose="02020603020101020101" pitchFamily="18" charset="-127"/>
                <a:ea typeface="한컴 윤고딕 230" panose="02020603020101020101" pitchFamily="18" charset="-127"/>
              </a:rPr>
              <a:t>년 </a:t>
            </a:r>
            <a:r>
              <a:rPr lang="en-US" altLang="ko-KR" dirty="0">
                <a:latin typeface="한컴 윤고딕 230" panose="02020603020101020101" pitchFamily="18" charset="-127"/>
                <a:ea typeface="한컴 윤고딕 230" panose="02020603020101020101" pitchFamily="18" charset="-127"/>
              </a:rPr>
              <a:t>9</a:t>
            </a:r>
            <a:r>
              <a:rPr lang="ko-KR" altLang="en-US" dirty="0">
                <a:latin typeface="한컴 윤고딕 230" panose="02020603020101020101" pitchFamily="18" charset="-127"/>
                <a:ea typeface="한컴 윤고딕 230" panose="02020603020101020101" pitchFamily="18" charset="-127"/>
              </a:rPr>
              <a:t>월 </a:t>
            </a:r>
            <a:r>
              <a:rPr lang="en-US" altLang="ko-KR" dirty="0">
                <a:latin typeface="한컴 윤고딕 230" panose="02020603020101020101" pitchFamily="18" charset="-127"/>
                <a:ea typeface="한컴 윤고딕 230" panose="02020603020101020101" pitchFamily="18" charset="-127"/>
              </a:rPr>
              <a:t>7</a:t>
            </a:r>
            <a:r>
              <a:rPr lang="ko-KR" altLang="en-US" dirty="0">
                <a:latin typeface="한컴 윤고딕 230" panose="02020603020101020101" pitchFamily="18" charset="-127"/>
                <a:ea typeface="한컴 윤고딕 230" panose="02020603020101020101" pitchFamily="18" charset="-127"/>
              </a:rPr>
              <a:t>일 한국전자책컨소시엄</a:t>
            </a:r>
            <a:r>
              <a:rPr lang="en-US" altLang="ko-KR" dirty="0">
                <a:latin typeface="한컴 윤고딕 230" panose="02020603020101020101" pitchFamily="18" charset="-127"/>
                <a:ea typeface="한컴 윤고딕 230" panose="02020603020101020101" pitchFamily="18" charset="-127"/>
              </a:rPr>
              <a:t>(EBK) </a:t>
            </a:r>
            <a:r>
              <a:rPr lang="ko-KR" altLang="en-US" dirty="0">
                <a:latin typeface="한컴 윤고딕 230" panose="02020603020101020101" pitchFamily="18" charset="-127"/>
                <a:ea typeface="한컴 윤고딕 230" panose="02020603020101020101" pitchFamily="18" charset="-127"/>
              </a:rPr>
              <a:t>설립 운영</a:t>
            </a:r>
            <a:endParaRPr lang="en-US" altLang="ko-KR" dirty="0">
              <a:latin typeface="한컴 윤고딕 230" panose="02020603020101020101" pitchFamily="18" charset="-127"/>
              <a:ea typeface="한컴 윤고딕 230" panose="02020603020101020101" pitchFamily="18" charset="-127"/>
            </a:endParaRPr>
          </a:p>
          <a:p>
            <a:r>
              <a:rPr lang="en-US" altLang="ko-KR" sz="1600" dirty="0">
                <a:hlinkClick r:id="rId3"/>
              </a:rPr>
              <a:t>http://www.kepa.or.kr/ </a:t>
            </a:r>
            <a:endParaRPr lang="en-US" altLang="ko-KR" sz="1600" dirty="0"/>
          </a:p>
          <a:p>
            <a:r>
              <a:rPr lang="ko-KR" altLang="en-US" sz="1600" dirty="0">
                <a:latin typeface="한컴 윤고딕 230" panose="02020603020101020101" pitchFamily="18" charset="-127"/>
                <a:ea typeface="한컴 윤고딕 230" panose="02020603020101020101" pitchFamily="18" charset="-127"/>
              </a:rPr>
              <a:t>한국전자책 산업 발전 방안 연구</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한국 전자책 문서 표준안 </a:t>
            </a:r>
            <a:r>
              <a:rPr lang="en-US" altLang="ko-KR" sz="1600" dirty="0">
                <a:latin typeface="한컴 윤고딕 230" panose="02020603020101020101" pitchFamily="18" charset="-127"/>
                <a:ea typeface="한컴 윤고딕 230" panose="02020603020101020101" pitchFamily="18" charset="-127"/>
              </a:rPr>
              <a:t>(</a:t>
            </a:r>
            <a:r>
              <a:rPr lang="en-US" altLang="ko-KR" sz="1600" dirty="0" err="1">
                <a:latin typeface="한컴 윤고딕 230" panose="02020603020101020101" pitchFamily="18" charset="-127"/>
                <a:ea typeface="한컴 윤고딕 230" panose="02020603020101020101" pitchFamily="18" charset="-127"/>
              </a:rPr>
              <a:t>ebks</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전자책용 한글 폰트 개발 사업</a:t>
            </a:r>
            <a:endParaRPr lang="en-US" altLang="ko-KR" sz="1600" dirty="0">
              <a:latin typeface="한컴 윤고딕 230" panose="02020603020101020101" pitchFamily="18" charset="-127"/>
              <a:ea typeface="한컴 윤고딕 230" panose="02020603020101020101" pitchFamily="18" charset="-127"/>
            </a:endParaRPr>
          </a:p>
          <a:p>
            <a:r>
              <a:rPr lang="ko-KR" altLang="en-US" sz="1600" dirty="0">
                <a:latin typeface="한컴 윤고딕 230" panose="02020603020101020101" pitchFamily="18" charset="-127"/>
                <a:ea typeface="한컴 윤고딕 230" panose="02020603020101020101" pitchFamily="18" charset="-127"/>
              </a:rPr>
              <a:t>전자책 단말기 시범사업</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이달의 우수 전자책 선정사업</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전자책대중화 캠페인</a:t>
            </a:r>
            <a:r>
              <a:rPr lang="en-US" altLang="ko-KR" sz="1600" dirty="0">
                <a:latin typeface="한컴 윤고딕 230" panose="02020603020101020101" pitchFamily="18" charset="-127"/>
                <a:ea typeface="한컴 윤고딕 230" panose="02020603020101020101" pitchFamily="18" charset="-127"/>
              </a:rPr>
              <a:t>,</a:t>
            </a:r>
            <a:r>
              <a:rPr lang="ko-KR" altLang="en-US" sz="1600" dirty="0">
                <a:latin typeface="한컴 윤고딕 230" panose="02020603020101020101" pitchFamily="18" charset="-127"/>
                <a:ea typeface="한컴 윤고딕 230" panose="02020603020101020101" pitchFamily="18" charset="-127"/>
              </a:rPr>
              <a:t>전자책독서 경진대회</a:t>
            </a:r>
            <a:endParaRPr lang="en-US" altLang="ko-KR" sz="1600" dirty="0">
              <a:latin typeface="한컴 윤고딕 230" panose="02020603020101020101" pitchFamily="18" charset="-127"/>
              <a:ea typeface="한컴 윤고딕 230" panose="02020603020101020101" pitchFamily="18" charset="-127"/>
            </a:endParaRPr>
          </a:p>
          <a:p>
            <a:r>
              <a:rPr lang="en-US" altLang="ko-KR" sz="1600" b="1" dirty="0">
                <a:solidFill>
                  <a:srgbClr val="0070C0"/>
                </a:solidFill>
                <a:latin typeface="맑은 고딕"/>
                <a:ea typeface="맑은 고딕"/>
              </a:rPr>
              <a:t>☞ &lt;</a:t>
            </a:r>
            <a:r>
              <a:rPr lang="ko-KR" altLang="en-US" sz="1600" b="1" dirty="0">
                <a:solidFill>
                  <a:srgbClr val="0070C0"/>
                </a:solidFill>
              </a:rPr>
              <a:t>한국전자출판협회</a:t>
            </a:r>
            <a:r>
              <a:rPr lang="en-US" altLang="ko-KR" sz="1600" b="1" dirty="0">
                <a:solidFill>
                  <a:srgbClr val="0070C0"/>
                </a:solidFill>
              </a:rPr>
              <a:t>&gt;</a:t>
            </a:r>
            <a:r>
              <a:rPr lang="ko-KR" altLang="en-US" sz="1600" b="1" dirty="0">
                <a:solidFill>
                  <a:srgbClr val="0070C0"/>
                </a:solidFill>
              </a:rPr>
              <a:t>의 사업</a:t>
            </a:r>
            <a:r>
              <a:rPr lang="en-US" altLang="ko-KR" sz="1600" b="1" dirty="0">
                <a:solidFill>
                  <a:srgbClr val="0070C0"/>
                </a:solidFill>
              </a:rPr>
              <a:t> (</a:t>
            </a:r>
            <a:r>
              <a:rPr lang="ko-KR" altLang="en-US" sz="1600" b="1" dirty="0">
                <a:solidFill>
                  <a:srgbClr val="0070C0"/>
                </a:solidFill>
              </a:rPr>
              <a:t>협회 정관 제 </a:t>
            </a:r>
            <a:r>
              <a:rPr lang="en-US" altLang="ko-KR" sz="1600" b="1" dirty="0">
                <a:solidFill>
                  <a:srgbClr val="0070C0"/>
                </a:solidFill>
              </a:rPr>
              <a:t>4</a:t>
            </a:r>
            <a:r>
              <a:rPr lang="ko-KR" altLang="en-US" sz="1600" b="1" dirty="0">
                <a:solidFill>
                  <a:srgbClr val="0070C0"/>
                </a:solidFill>
              </a:rPr>
              <a:t>조</a:t>
            </a:r>
            <a:r>
              <a:rPr lang="en-US" altLang="ko-KR" sz="1600" b="1" dirty="0">
                <a:solidFill>
                  <a:srgbClr val="0070C0"/>
                </a:solidFill>
              </a:rPr>
              <a:t>)</a:t>
            </a:r>
            <a:r>
              <a:rPr lang="en-US" altLang="ko-KR" sz="1600" dirty="0">
                <a:solidFill>
                  <a:srgbClr val="0070C0"/>
                </a:solidFill>
              </a:rPr>
              <a:t> </a:t>
            </a:r>
            <a:br>
              <a:rPr lang="en-US" altLang="ko-KR" sz="1600" dirty="0">
                <a:solidFill>
                  <a:srgbClr val="0070C0"/>
                </a:solidFill>
              </a:rPr>
            </a:br>
            <a:r>
              <a:rPr lang="en-US" altLang="ko-KR" sz="1600" dirty="0">
                <a:solidFill>
                  <a:srgbClr val="0070C0"/>
                </a:solidFill>
              </a:rPr>
              <a:t>1. </a:t>
            </a:r>
            <a:r>
              <a:rPr lang="ko-KR" altLang="en-US" sz="1600" dirty="0">
                <a:solidFill>
                  <a:srgbClr val="0070C0"/>
                </a:solidFill>
              </a:rPr>
              <a:t>정보 수집 및 제공 </a:t>
            </a:r>
            <a:r>
              <a:rPr lang="en-US" altLang="ko-KR" sz="1600" dirty="0">
                <a:solidFill>
                  <a:srgbClr val="0070C0"/>
                </a:solidFill>
              </a:rPr>
              <a:t>		2. </a:t>
            </a:r>
            <a:r>
              <a:rPr lang="ko-KR" altLang="en-US" sz="1600" dirty="0">
                <a:solidFill>
                  <a:srgbClr val="0070C0"/>
                </a:solidFill>
              </a:rPr>
              <a:t>조사 연구 및 발표회 개최 </a:t>
            </a:r>
            <a:br>
              <a:rPr lang="ko-KR" altLang="en-US" sz="1600" dirty="0">
                <a:solidFill>
                  <a:srgbClr val="0070C0"/>
                </a:solidFill>
              </a:rPr>
            </a:br>
            <a:r>
              <a:rPr lang="en-US" altLang="ko-KR" sz="1600" dirty="0">
                <a:solidFill>
                  <a:srgbClr val="0070C0"/>
                </a:solidFill>
              </a:rPr>
              <a:t>3. </a:t>
            </a:r>
            <a:r>
              <a:rPr lang="ko-KR" altLang="en-US" sz="1600" dirty="0">
                <a:solidFill>
                  <a:srgbClr val="0070C0"/>
                </a:solidFill>
              </a:rPr>
              <a:t>공동개발 추진 및 첨단기술 보급 </a:t>
            </a:r>
            <a:r>
              <a:rPr lang="en-US" altLang="ko-KR" sz="1600" dirty="0">
                <a:solidFill>
                  <a:srgbClr val="0070C0"/>
                </a:solidFill>
              </a:rPr>
              <a:t>	4. </a:t>
            </a:r>
            <a:r>
              <a:rPr lang="ko-KR" altLang="en-US" sz="1600" dirty="0">
                <a:solidFill>
                  <a:srgbClr val="0070C0"/>
                </a:solidFill>
              </a:rPr>
              <a:t>표준화 추진 </a:t>
            </a:r>
            <a:br>
              <a:rPr lang="ko-KR" altLang="en-US" sz="1600" dirty="0">
                <a:solidFill>
                  <a:srgbClr val="0070C0"/>
                </a:solidFill>
              </a:rPr>
            </a:br>
            <a:r>
              <a:rPr lang="en-US" altLang="ko-KR" sz="1600" dirty="0">
                <a:solidFill>
                  <a:srgbClr val="0070C0"/>
                </a:solidFill>
              </a:rPr>
              <a:t>5. </a:t>
            </a:r>
            <a:r>
              <a:rPr lang="ko-KR" altLang="en-US" sz="1600" dirty="0">
                <a:solidFill>
                  <a:srgbClr val="0070C0"/>
                </a:solidFill>
              </a:rPr>
              <a:t>전자출판물 인증제도 운영</a:t>
            </a:r>
            <a:r>
              <a:rPr lang="en-US" altLang="ko-KR" sz="1600" dirty="0">
                <a:solidFill>
                  <a:srgbClr val="0070C0"/>
                </a:solidFill>
              </a:rPr>
              <a:t>		6. </a:t>
            </a:r>
            <a:r>
              <a:rPr lang="ko-KR" altLang="en-US" sz="1600" dirty="0">
                <a:solidFill>
                  <a:srgbClr val="0070C0"/>
                </a:solidFill>
              </a:rPr>
              <a:t>홍보 전시행사 개최 </a:t>
            </a:r>
            <a:br>
              <a:rPr lang="ko-KR" altLang="en-US" sz="1600" dirty="0">
                <a:solidFill>
                  <a:srgbClr val="0070C0"/>
                </a:solidFill>
              </a:rPr>
            </a:br>
            <a:r>
              <a:rPr lang="en-US" altLang="ko-KR" sz="1600" dirty="0">
                <a:solidFill>
                  <a:srgbClr val="0070C0"/>
                </a:solidFill>
              </a:rPr>
              <a:t>7. </a:t>
            </a:r>
            <a:r>
              <a:rPr lang="ko-KR" altLang="en-US" sz="1600" dirty="0">
                <a:solidFill>
                  <a:srgbClr val="0070C0"/>
                </a:solidFill>
              </a:rPr>
              <a:t>연수</a:t>
            </a:r>
            <a:r>
              <a:rPr lang="en-US" altLang="ko-KR" sz="1600" dirty="0">
                <a:solidFill>
                  <a:srgbClr val="0070C0"/>
                </a:solidFill>
              </a:rPr>
              <a:t>, </a:t>
            </a:r>
            <a:r>
              <a:rPr lang="ko-KR" altLang="en-US" sz="1600" dirty="0">
                <a:solidFill>
                  <a:srgbClr val="0070C0"/>
                </a:solidFill>
              </a:rPr>
              <a:t>교육 및 산학협동 </a:t>
            </a:r>
            <a:r>
              <a:rPr lang="en-US" altLang="ko-KR" sz="1600" dirty="0">
                <a:solidFill>
                  <a:srgbClr val="0070C0"/>
                </a:solidFill>
              </a:rPr>
              <a:t>		8. </a:t>
            </a:r>
            <a:r>
              <a:rPr lang="ko-KR" altLang="en-US" sz="1600" dirty="0">
                <a:solidFill>
                  <a:srgbClr val="0070C0"/>
                </a:solidFill>
              </a:rPr>
              <a:t>유통 촉진사업</a:t>
            </a:r>
            <a:br>
              <a:rPr lang="ko-KR" altLang="en-US" sz="1600" dirty="0">
                <a:solidFill>
                  <a:srgbClr val="0070C0"/>
                </a:solidFill>
              </a:rPr>
            </a:br>
            <a:r>
              <a:rPr lang="en-US" altLang="ko-KR" sz="1600" dirty="0">
                <a:solidFill>
                  <a:srgbClr val="0070C0"/>
                </a:solidFill>
              </a:rPr>
              <a:t>9. </a:t>
            </a:r>
            <a:r>
              <a:rPr lang="ko-KR" altLang="en-US" sz="1600" dirty="0">
                <a:solidFill>
                  <a:srgbClr val="0070C0"/>
                </a:solidFill>
              </a:rPr>
              <a:t>전자출판 관련 저작권 보호 및 연구 </a:t>
            </a:r>
            <a:r>
              <a:rPr lang="en-US" altLang="ko-KR" sz="1600" dirty="0">
                <a:solidFill>
                  <a:srgbClr val="0070C0"/>
                </a:solidFill>
              </a:rPr>
              <a:t>	10. </a:t>
            </a:r>
            <a:r>
              <a:rPr lang="ko-KR" altLang="en-US" sz="1600" dirty="0">
                <a:solidFill>
                  <a:srgbClr val="0070C0"/>
                </a:solidFill>
              </a:rPr>
              <a:t>정책 건의 </a:t>
            </a:r>
            <a:br>
              <a:rPr lang="ko-KR" altLang="en-US" sz="1600" dirty="0">
                <a:solidFill>
                  <a:srgbClr val="0070C0"/>
                </a:solidFill>
              </a:rPr>
            </a:br>
            <a:r>
              <a:rPr lang="en-US" altLang="ko-KR" sz="1600" dirty="0">
                <a:solidFill>
                  <a:srgbClr val="0070C0"/>
                </a:solidFill>
              </a:rPr>
              <a:t>11. </a:t>
            </a:r>
            <a:r>
              <a:rPr lang="ko-KR" altLang="en-US" sz="1600" dirty="0">
                <a:solidFill>
                  <a:srgbClr val="0070C0"/>
                </a:solidFill>
              </a:rPr>
              <a:t>국제교류 추진 </a:t>
            </a:r>
            <a:r>
              <a:rPr lang="en-US" altLang="ko-KR" sz="1600" dirty="0">
                <a:solidFill>
                  <a:srgbClr val="0070C0"/>
                </a:solidFill>
              </a:rPr>
              <a:t>			12. </a:t>
            </a:r>
            <a:r>
              <a:rPr lang="ko-KR" altLang="en-US" sz="1600" dirty="0">
                <a:solidFill>
                  <a:srgbClr val="0070C0"/>
                </a:solidFill>
              </a:rPr>
              <a:t>회원의 공동복리 증진에 관한 사항 </a:t>
            </a:r>
            <a:br>
              <a:rPr lang="ko-KR" altLang="en-US" sz="1600" dirty="0">
                <a:solidFill>
                  <a:srgbClr val="0070C0"/>
                </a:solidFill>
              </a:rPr>
            </a:br>
            <a:r>
              <a:rPr lang="en-US" altLang="ko-KR" sz="1600" dirty="0">
                <a:solidFill>
                  <a:srgbClr val="0070C0"/>
                </a:solidFill>
              </a:rPr>
              <a:t>13. </a:t>
            </a:r>
            <a:r>
              <a:rPr lang="ko-KR" altLang="en-US" sz="1600" dirty="0">
                <a:solidFill>
                  <a:srgbClr val="0070C0"/>
                </a:solidFill>
              </a:rPr>
              <a:t>기타 본회의 목적 달성에 필요한 사업</a:t>
            </a:r>
            <a:endParaRPr lang="en-US" altLang="ko-KR" sz="1600" dirty="0">
              <a:solidFill>
                <a:srgbClr val="0070C0"/>
              </a:solidFill>
            </a:endParaRPr>
          </a:p>
          <a:p>
            <a:endParaRPr lang="en-US" altLang="ko-KR" sz="1600" dirty="0">
              <a:solidFill>
                <a:srgbClr val="0070C0"/>
              </a:solidFill>
            </a:endParaRPr>
          </a:p>
          <a:p>
            <a:r>
              <a:rPr lang="ko-KR" altLang="en-US" sz="1600" dirty="0">
                <a:solidFill>
                  <a:srgbClr val="0070C0"/>
                </a:solidFill>
              </a:rPr>
              <a:t>여러 단체들이 유기적인 관계를 맺으며 전자책 산업 대중화</a:t>
            </a:r>
            <a:r>
              <a:rPr lang="en-US" altLang="ko-KR" sz="1600" dirty="0">
                <a:solidFill>
                  <a:srgbClr val="0070C0"/>
                </a:solidFill>
              </a:rPr>
              <a:t>, </a:t>
            </a:r>
            <a:r>
              <a:rPr lang="ko-KR" altLang="en-US" sz="1600" dirty="0">
                <a:solidFill>
                  <a:srgbClr val="0070C0"/>
                </a:solidFill>
              </a:rPr>
              <a:t>발전에 노력 </a:t>
            </a:r>
            <a:endParaRPr lang="ko-KR" altLang="en-US" sz="1600" dirty="0">
              <a:solidFill>
                <a:srgbClr val="0070C0"/>
              </a:solidFill>
              <a:latin typeface="한컴 윤고딕 230" panose="02020603020101020101" pitchFamily="18" charset="-127"/>
              <a:ea typeface="한컴 윤고딕 230" panose="02020603020101020101" pitchFamily="18" charset="-127"/>
            </a:endParaRPr>
          </a:p>
        </p:txBody>
      </p:sp>
    </p:spTree>
    <p:extLst>
      <p:ext uri="{BB962C8B-B14F-4D97-AF65-F5344CB8AC3E}">
        <p14:creationId xmlns:p14="http://schemas.microsoft.com/office/powerpoint/2010/main" val="276912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35496" y="206534"/>
            <a:ext cx="4824536"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184731" y="257712"/>
            <a:ext cx="5184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1. </a:t>
            </a:r>
            <a:r>
              <a:rPr lang="ko-KR" altLang="en-US" b="1" dirty="0">
                <a:solidFill>
                  <a:schemeClr val="bg1"/>
                </a:solidFill>
                <a:latin typeface="한컴 윤고딕 230" pitchFamily="18" charset="-127"/>
                <a:ea typeface="한컴 윤고딕 230" pitchFamily="18" charset="-127"/>
              </a:rPr>
              <a:t>전자출판 정책</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1" name="직사각형 3"/>
          <p:cNvSpPr>
            <a:spLocks noChangeArrowheads="1"/>
          </p:cNvSpPr>
          <p:nvPr/>
        </p:nvSpPr>
        <p:spPr bwMode="auto">
          <a:xfrm>
            <a:off x="92365" y="766732"/>
            <a:ext cx="7556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itchFamily="34" charset="0"/>
              <a:buNone/>
            </a:pPr>
            <a:r>
              <a:rPr lang="ko-KR" altLang="en-US" sz="2000" dirty="0">
                <a:solidFill>
                  <a:srgbClr val="C00000"/>
                </a:solidFill>
                <a:latin typeface="한컴 윤고딕 230" pitchFamily="18" charset="-127"/>
                <a:ea typeface="한컴 윤고딕 230" pitchFamily="18" charset="-127"/>
              </a:rPr>
              <a:t> </a:t>
            </a:r>
            <a:r>
              <a:rPr lang="ko-KR" altLang="en-US" sz="2000" dirty="0">
                <a:solidFill>
                  <a:srgbClr val="C00000"/>
                </a:solidFill>
                <a:latin typeface="맑은 고딕"/>
                <a:ea typeface="맑은 고딕"/>
              </a:rPr>
              <a:t>☞ </a:t>
            </a:r>
            <a:r>
              <a:rPr lang="ko-KR" altLang="en-US" sz="2000" dirty="0">
                <a:solidFill>
                  <a:srgbClr val="C00000"/>
                </a:solidFill>
                <a:latin typeface="한컴 윤고딕 230" pitchFamily="18" charset="-127"/>
                <a:ea typeface="한컴 윤고딕 230" pitchFamily="18" charset="-127"/>
              </a:rPr>
              <a:t>독서 활성화를 위한 다양한 정책 추진 계획</a:t>
            </a:r>
            <a:r>
              <a:rPr lang="en-US" altLang="ko-KR" sz="2000" dirty="0">
                <a:solidFill>
                  <a:srgbClr val="C00000"/>
                </a:solidFill>
                <a:latin typeface="한컴 윤고딕 230" pitchFamily="18" charset="-127"/>
                <a:ea typeface="한컴 윤고딕 230" pitchFamily="18" charset="-127"/>
              </a:rPr>
              <a:t>(2018</a:t>
            </a:r>
            <a:r>
              <a:rPr lang="ko-KR" altLang="en-US" sz="2000" dirty="0">
                <a:solidFill>
                  <a:srgbClr val="C00000"/>
                </a:solidFill>
                <a:latin typeface="한컴 윤고딕 230" pitchFamily="18" charset="-127"/>
                <a:ea typeface="한컴 윤고딕 230" pitchFamily="18" charset="-127"/>
              </a:rPr>
              <a:t>년 </a:t>
            </a:r>
            <a:r>
              <a:rPr lang="ko-KR" altLang="en-US" sz="2000" dirty="0" err="1">
                <a:solidFill>
                  <a:srgbClr val="C00000"/>
                </a:solidFill>
                <a:latin typeface="한컴 윤고딕 230" pitchFamily="18" charset="-127"/>
                <a:ea typeface="한컴 윤고딕 230" pitchFamily="18" charset="-127"/>
              </a:rPr>
              <a:t>문체부</a:t>
            </a:r>
            <a:r>
              <a:rPr lang="ko-KR" altLang="en-US" sz="2000" dirty="0">
                <a:solidFill>
                  <a:srgbClr val="C00000"/>
                </a:solidFill>
                <a:latin typeface="한컴 윤고딕 230" pitchFamily="18" charset="-127"/>
                <a:ea typeface="한컴 윤고딕 230" pitchFamily="18" charset="-127"/>
              </a:rPr>
              <a:t> 발표</a:t>
            </a:r>
            <a:r>
              <a:rPr lang="en-US" altLang="ko-KR" sz="2000" dirty="0">
                <a:solidFill>
                  <a:srgbClr val="C00000"/>
                </a:solidFill>
                <a:latin typeface="한컴 윤고딕 230" pitchFamily="18" charset="-127"/>
                <a:ea typeface="한컴 윤고딕 230" pitchFamily="18" charset="-127"/>
              </a:rPr>
              <a:t>)</a:t>
            </a:r>
          </a:p>
          <a:p>
            <a:pPr latinLnBrk="0">
              <a:lnSpc>
                <a:spcPct val="150000"/>
              </a:lnSpc>
              <a:spcBef>
                <a:spcPct val="0"/>
              </a:spcBef>
              <a:buFont typeface="Arial" pitchFamily="34" charset="0"/>
              <a:buNone/>
            </a:pPr>
            <a:r>
              <a:rPr lang="ko-KR" altLang="en-US" sz="2000" dirty="0">
                <a:latin typeface="한컴 윤고딕 230" pitchFamily="18" charset="-127"/>
                <a:ea typeface="한컴 윤고딕 230" pitchFamily="18" charset="-127"/>
              </a:rPr>
              <a:t>     </a:t>
            </a:r>
            <a:r>
              <a:rPr lang="en-US" altLang="ko-KR" sz="2000" dirty="0">
                <a:latin typeface="한컴 윤고딕 230" pitchFamily="18" charset="-127"/>
                <a:ea typeface="한컴 윤고딕 230" pitchFamily="18" charset="-127"/>
              </a:rPr>
              <a:t>(1) </a:t>
            </a:r>
            <a:r>
              <a:rPr lang="ko-KR" altLang="en-US" sz="2000" dirty="0">
                <a:latin typeface="한컴 윤고딕 230" pitchFamily="18" charset="-127"/>
                <a:ea typeface="한컴 윤고딕 230" pitchFamily="18" charset="-127"/>
              </a:rPr>
              <a:t>독서문화 생활화 정책 우선순위</a:t>
            </a:r>
          </a:p>
        </p:txBody>
      </p:sp>
      <p:pic>
        <p:nvPicPr>
          <p:cNvPr id="14" name="그림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276" y="2284014"/>
            <a:ext cx="53260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84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175107" y="248861"/>
            <a:ext cx="4824536"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92365" y="265088"/>
            <a:ext cx="5184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1. </a:t>
            </a:r>
            <a:r>
              <a:rPr lang="ko-KR" altLang="en-US" b="1" dirty="0">
                <a:solidFill>
                  <a:schemeClr val="bg1"/>
                </a:solidFill>
                <a:latin typeface="한컴 윤고딕 230" pitchFamily="18" charset="-127"/>
                <a:ea typeface="한컴 윤고딕 230" pitchFamily="18" charset="-127"/>
              </a:rPr>
              <a:t>전자출판 정책</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5" name="직사각형 3"/>
          <p:cNvSpPr>
            <a:spLocks noChangeArrowheads="1"/>
          </p:cNvSpPr>
          <p:nvPr/>
        </p:nvSpPr>
        <p:spPr bwMode="auto">
          <a:xfrm>
            <a:off x="615900" y="1340445"/>
            <a:ext cx="7556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itchFamily="34" charset="0"/>
              <a:buNone/>
            </a:pPr>
            <a:r>
              <a:rPr lang="en-US" altLang="ko-KR" sz="2000" dirty="0">
                <a:latin typeface="한컴 윤고딕 230" pitchFamily="18" charset="-127"/>
                <a:ea typeface="한컴 윤고딕 230" pitchFamily="18" charset="-127"/>
              </a:rPr>
              <a:t>   (2) </a:t>
            </a:r>
            <a:r>
              <a:rPr lang="ko-KR" altLang="en-US" sz="2000" dirty="0">
                <a:latin typeface="한컴 윤고딕 230" pitchFamily="18" charset="-127"/>
                <a:ea typeface="한컴 윤고딕 230" pitchFamily="18" charset="-127"/>
              </a:rPr>
              <a:t>독서운동 확산 정책 우선순위</a:t>
            </a:r>
          </a:p>
        </p:txBody>
      </p:sp>
      <p:pic>
        <p:nvPicPr>
          <p:cNvPr id="16" name="그림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5203" y="1988468"/>
            <a:ext cx="55070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7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92365" y="234777"/>
            <a:ext cx="4824536"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204451" y="272032"/>
            <a:ext cx="5184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1. </a:t>
            </a:r>
            <a:r>
              <a:rPr lang="ko-KR" altLang="en-US" b="1" dirty="0">
                <a:solidFill>
                  <a:schemeClr val="bg1"/>
                </a:solidFill>
                <a:latin typeface="한컴 윤고딕 230" pitchFamily="18" charset="-127"/>
                <a:ea typeface="한컴 윤고딕 230" pitchFamily="18" charset="-127"/>
              </a:rPr>
              <a:t>전자출판 정책</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1" name="직사각형 3"/>
          <p:cNvSpPr>
            <a:spLocks noChangeArrowheads="1"/>
          </p:cNvSpPr>
          <p:nvPr/>
        </p:nvSpPr>
        <p:spPr bwMode="auto">
          <a:xfrm>
            <a:off x="374150" y="1334774"/>
            <a:ext cx="7556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itchFamily="34" charset="0"/>
              <a:buNone/>
            </a:pPr>
            <a:r>
              <a:rPr lang="en-US" altLang="ko-KR" sz="2000" dirty="0">
                <a:latin typeface="한컴 윤고딕 230" pitchFamily="18" charset="-127"/>
                <a:ea typeface="한컴 윤고딕 230" pitchFamily="18" charset="-127"/>
              </a:rPr>
              <a:t>      (3) </a:t>
            </a:r>
            <a:r>
              <a:rPr lang="ko-KR" altLang="en-US" sz="2000" dirty="0">
                <a:latin typeface="한컴 윤고딕 230" pitchFamily="18" charset="-127"/>
                <a:ea typeface="한컴 윤고딕 230" pitchFamily="18" charset="-127"/>
              </a:rPr>
              <a:t>독서환경조성 정책 우선순위</a:t>
            </a:r>
          </a:p>
        </p:txBody>
      </p:sp>
      <p:pic>
        <p:nvPicPr>
          <p:cNvPr id="14" name="그림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1364" y="2060848"/>
            <a:ext cx="5676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68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92364" y="279024"/>
            <a:ext cx="7071923" cy="276998"/>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56845" y="259475"/>
            <a:ext cx="7071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2. </a:t>
            </a:r>
            <a:r>
              <a:rPr lang="ko-KR" altLang="en-US" b="1" dirty="0">
                <a:solidFill>
                  <a:schemeClr val="bg1"/>
                </a:solidFill>
                <a:latin typeface="한컴 윤고딕 230" pitchFamily="18" charset="-127"/>
                <a:ea typeface="한컴 윤고딕 230" pitchFamily="18" charset="-127"/>
              </a:rPr>
              <a:t>미래 전망 </a:t>
            </a:r>
            <a:r>
              <a:rPr lang="en-US" altLang="ko-KR" b="1" dirty="0">
                <a:solidFill>
                  <a:schemeClr val="bg1"/>
                </a:solidFill>
                <a:latin typeface="한컴 윤고딕 230" pitchFamily="18" charset="-127"/>
                <a:ea typeface="한컴 윤고딕 230" pitchFamily="18" charset="-127"/>
              </a:rPr>
              <a:t>: </a:t>
            </a:r>
            <a:r>
              <a:rPr lang="ko-KR" altLang="en-US" b="1" dirty="0">
                <a:solidFill>
                  <a:schemeClr val="bg1"/>
                </a:solidFill>
                <a:latin typeface="한컴 윤고딕 230" pitchFamily="18" charset="-127"/>
                <a:ea typeface="한컴 윤고딕 230" pitchFamily="18" charset="-127"/>
              </a:rPr>
              <a:t>출판 </a:t>
            </a:r>
            <a:r>
              <a:rPr lang="en-US" altLang="ko-KR" b="1" dirty="0">
                <a:solidFill>
                  <a:schemeClr val="bg1"/>
                </a:solidFill>
                <a:latin typeface="한컴 윤고딕 230" pitchFamily="18" charset="-127"/>
                <a:ea typeface="한컴 윤고딕 230" pitchFamily="18" charset="-127"/>
              </a:rPr>
              <a:t>3.0          </a:t>
            </a:r>
            <a:r>
              <a:rPr lang="ko-KR" altLang="en-US" b="1" dirty="0" err="1">
                <a:solidFill>
                  <a:schemeClr val="bg1"/>
                </a:solidFill>
                <a:latin typeface="한컴 윤고딕 230" pitchFamily="18" charset="-127"/>
                <a:ea typeface="한컴 윤고딕 230" pitchFamily="18" charset="-127"/>
              </a:rPr>
              <a:t>종이책</a:t>
            </a:r>
            <a:r>
              <a:rPr lang="en-US" altLang="ko-KR" b="1" dirty="0">
                <a:solidFill>
                  <a:schemeClr val="bg1"/>
                </a:solidFill>
                <a:latin typeface="한컴 윤고딕 230" pitchFamily="18" charset="-127"/>
                <a:ea typeface="한컴 윤고딕 230" pitchFamily="18" charset="-127"/>
              </a:rPr>
              <a:t>1.0, </a:t>
            </a:r>
            <a:r>
              <a:rPr lang="ko-KR" altLang="en-US" b="1" dirty="0">
                <a:solidFill>
                  <a:schemeClr val="bg1"/>
                </a:solidFill>
                <a:latin typeface="한컴 윤고딕 230" pitchFamily="18" charset="-127"/>
                <a:ea typeface="한컴 윤고딕 230" pitchFamily="18" charset="-127"/>
              </a:rPr>
              <a:t>전자책 </a:t>
            </a:r>
            <a:r>
              <a:rPr lang="en-US" altLang="ko-KR" b="1" dirty="0">
                <a:solidFill>
                  <a:schemeClr val="bg1"/>
                </a:solidFill>
                <a:latin typeface="한컴 윤고딕 230" pitchFamily="18" charset="-127"/>
                <a:ea typeface="한컴 윤고딕 230" pitchFamily="18" charset="-127"/>
              </a:rPr>
              <a:t>2.0 </a:t>
            </a:r>
            <a:r>
              <a:rPr lang="ko-KR" altLang="en-US" b="1" dirty="0">
                <a:solidFill>
                  <a:schemeClr val="bg1"/>
                </a:solidFill>
                <a:latin typeface="한컴 윤고딕 230" pitchFamily="18" charset="-127"/>
                <a:ea typeface="한컴 윤고딕 230" pitchFamily="18" charset="-127"/>
              </a:rPr>
              <a:t>미래 </a:t>
            </a:r>
            <a:r>
              <a:rPr lang="en-US" altLang="ko-KR" b="1" dirty="0">
                <a:solidFill>
                  <a:schemeClr val="bg1"/>
                </a:solidFill>
                <a:latin typeface="한컴 윤고딕 230" pitchFamily="18" charset="-127"/>
                <a:ea typeface="한컴 윤고딕 230" pitchFamily="18" charset="-127"/>
              </a:rPr>
              <a:t>3.0</a:t>
            </a:r>
            <a:endParaRPr lang="ko-KR" altLang="en-US" b="1" dirty="0">
              <a:solidFill>
                <a:schemeClr val="bg1"/>
              </a:solidFill>
              <a:latin typeface="한컴 윤고딕 230" pitchFamily="18" charset="-127"/>
              <a:ea typeface="한컴 윤고딕 230" pitchFamily="18"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6" name="직사각형 3"/>
          <p:cNvSpPr>
            <a:spLocks noChangeArrowheads="1"/>
          </p:cNvSpPr>
          <p:nvPr/>
        </p:nvSpPr>
        <p:spPr bwMode="auto">
          <a:xfrm>
            <a:off x="0" y="776051"/>
            <a:ext cx="9144000" cy="460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itchFamily="34" charset="0"/>
              <a:buNone/>
            </a:pPr>
            <a:r>
              <a:rPr lang="en-US" altLang="ko-KR" sz="1800" dirty="0">
                <a:solidFill>
                  <a:srgbClr val="0070C0"/>
                </a:solidFill>
                <a:latin typeface="한컴 윤고딕 230" pitchFamily="18" charset="-127"/>
                <a:ea typeface="한컴 윤고딕 230" pitchFamily="18" charset="-127"/>
              </a:rPr>
              <a:t> 01 </a:t>
            </a:r>
            <a:r>
              <a:rPr lang="ko-KR" altLang="en-US" sz="1800" dirty="0" err="1">
                <a:solidFill>
                  <a:srgbClr val="0070C0"/>
                </a:solidFill>
                <a:latin typeface="한컴 윤고딕 230" pitchFamily="18" charset="-127"/>
                <a:ea typeface="한컴 윤고딕 230" pitchFamily="18" charset="-127"/>
              </a:rPr>
              <a:t>전자책</a:t>
            </a:r>
            <a:r>
              <a:rPr lang="ko-KR" altLang="en-US" sz="1800" dirty="0">
                <a:solidFill>
                  <a:srgbClr val="0070C0"/>
                </a:solidFill>
                <a:latin typeface="한컴 윤고딕 230" pitchFamily="18" charset="-127"/>
                <a:ea typeface="한컴 윤고딕 230" pitchFamily="18" charset="-127"/>
              </a:rPr>
              <a:t> </a:t>
            </a:r>
            <a:r>
              <a:rPr lang="ko-KR" altLang="en-US" sz="1800" dirty="0" err="1">
                <a:solidFill>
                  <a:srgbClr val="0070C0"/>
                </a:solidFill>
                <a:latin typeface="한컴 윤고딕 230" pitchFamily="18" charset="-127"/>
                <a:ea typeface="한컴 윤고딕 230" pitchFamily="18" charset="-127"/>
              </a:rPr>
              <a:t>콘텐츠</a:t>
            </a:r>
            <a:r>
              <a:rPr lang="ko-KR" altLang="en-US" sz="1800" dirty="0">
                <a:solidFill>
                  <a:srgbClr val="0070C0"/>
                </a:solidFill>
                <a:latin typeface="한컴 윤고딕 230" pitchFamily="18" charset="-127"/>
                <a:ea typeface="한컴 윤고딕 230" pitchFamily="18" charset="-127"/>
              </a:rPr>
              <a:t> 시장의 진화</a:t>
            </a:r>
            <a:r>
              <a:rPr lang="en-US" altLang="ko-KR" sz="1800" dirty="0">
                <a:solidFill>
                  <a:srgbClr val="0070C0"/>
                </a:solidFill>
                <a:latin typeface="한컴 윤고딕 230" pitchFamily="18" charset="-127"/>
                <a:ea typeface="한컴 윤고딕 230" pitchFamily="18" charset="-127"/>
              </a:rPr>
              <a:t>, </a:t>
            </a:r>
            <a:r>
              <a:rPr lang="ko-KR" altLang="en-US" sz="1800" dirty="0" err="1">
                <a:solidFill>
                  <a:srgbClr val="0070C0"/>
                </a:solidFill>
                <a:latin typeface="한컴 윤고딕 230" pitchFamily="18" charset="-127"/>
                <a:ea typeface="한컴 윤고딕 230" pitchFamily="18" charset="-127"/>
              </a:rPr>
              <a:t>모바일과</a:t>
            </a:r>
            <a:r>
              <a:rPr lang="ko-KR" altLang="en-US" sz="1800" dirty="0">
                <a:solidFill>
                  <a:srgbClr val="0070C0"/>
                </a:solidFill>
                <a:latin typeface="한컴 윤고딕 230" pitchFamily="18" charset="-127"/>
                <a:ea typeface="한컴 윤고딕 230" pitchFamily="18" charset="-127"/>
              </a:rPr>
              <a:t> 결합</a:t>
            </a:r>
            <a:endParaRPr lang="en-US" altLang="ko-KR" sz="1800" dirty="0">
              <a:solidFill>
                <a:srgbClr val="0070C0"/>
              </a:solidFill>
              <a:latin typeface="한컴 윤고딕 230" pitchFamily="18" charset="-127"/>
              <a:ea typeface="한컴 윤고딕 230" pitchFamily="18" charset="-127"/>
            </a:endParaRPr>
          </a:p>
          <a:p>
            <a:pPr latinLnBrk="0">
              <a:lnSpc>
                <a:spcPct val="150000"/>
              </a:lnSpc>
              <a:spcBef>
                <a:spcPct val="0"/>
              </a:spcBef>
              <a:buFont typeface="Arial" pitchFamily="34" charset="0"/>
              <a:buNone/>
            </a:pPr>
            <a:r>
              <a:rPr lang="en-US" altLang="ko-KR" sz="1800" dirty="0">
                <a:latin typeface="한컴 윤고딕 230" pitchFamily="18" charset="-127"/>
                <a:ea typeface="한컴 윤고딕 230" pitchFamily="18" charset="-127"/>
              </a:rPr>
              <a:t> </a:t>
            </a:r>
            <a:r>
              <a:rPr lang="en-US" altLang="ko-KR" sz="1800" dirty="0">
                <a:solidFill>
                  <a:srgbClr val="0070C0"/>
                </a:solidFill>
                <a:latin typeface="한컴 윤고딕 230" pitchFamily="18" charset="-127"/>
                <a:ea typeface="한컴 윤고딕 230" pitchFamily="18" charset="-127"/>
              </a:rPr>
              <a:t>02 U-</a:t>
            </a:r>
            <a:r>
              <a:rPr lang="ko-KR" altLang="en-US" sz="1800" dirty="0">
                <a:solidFill>
                  <a:srgbClr val="0070C0"/>
                </a:solidFill>
                <a:latin typeface="한컴 윤고딕 230" pitchFamily="18" charset="-127"/>
                <a:ea typeface="한컴 윤고딕 230" pitchFamily="18" charset="-127"/>
              </a:rPr>
              <a:t>출판으로의 진화 </a:t>
            </a:r>
            <a:r>
              <a:rPr lang="en-US" altLang="ko-KR" sz="1800" dirty="0">
                <a:solidFill>
                  <a:srgbClr val="0070C0"/>
                </a:solidFill>
                <a:latin typeface="한컴 윤고딕 230" pitchFamily="18" charset="-127"/>
                <a:ea typeface="한컴 윤고딕 230" pitchFamily="18" charset="-127"/>
              </a:rPr>
              <a:t>(</a:t>
            </a:r>
            <a:r>
              <a:rPr lang="ko-KR" altLang="en-US" sz="1800" dirty="0">
                <a:solidFill>
                  <a:srgbClr val="0070C0"/>
                </a:solidFill>
                <a:latin typeface="한컴 윤고딕 230" pitchFamily="18" charset="-127"/>
                <a:ea typeface="한컴 윤고딕 230" pitchFamily="18" charset="-127"/>
              </a:rPr>
              <a:t>유비쿼터스</a:t>
            </a:r>
            <a:r>
              <a:rPr lang="en-US" altLang="ko-KR" sz="1800" dirty="0">
                <a:solidFill>
                  <a:srgbClr val="0070C0"/>
                </a:solidFill>
                <a:latin typeface="한컴 윤고딕 230" pitchFamily="18" charset="-127"/>
                <a:ea typeface="한컴 윤고딕 230" pitchFamily="18" charset="-127"/>
              </a:rPr>
              <a:t>, anytime anywhere </a:t>
            </a:r>
            <a:r>
              <a:rPr lang="ko-KR" altLang="en-US" sz="1800" dirty="0">
                <a:solidFill>
                  <a:srgbClr val="0070C0"/>
                </a:solidFill>
                <a:latin typeface="한컴 윤고딕 230" pitchFamily="18" charset="-127"/>
                <a:ea typeface="한컴 윤고딕 230" pitchFamily="18" charset="-127"/>
              </a:rPr>
              <a:t>시공간 영향을 받지 않는 출판</a:t>
            </a:r>
            <a:r>
              <a:rPr lang="en-US" altLang="ko-KR" sz="1800" dirty="0">
                <a:solidFill>
                  <a:srgbClr val="0070C0"/>
                </a:solidFill>
                <a:latin typeface="한컴 윤고딕 230" pitchFamily="18" charset="-127"/>
                <a:ea typeface="한컴 윤고딕 230" pitchFamily="18" charset="-127"/>
              </a:rPr>
              <a:t>)</a:t>
            </a:r>
          </a:p>
          <a:p>
            <a:pPr latinLnBrk="0">
              <a:lnSpc>
                <a:spcPct val="150000"/>
              </a:lnSpc>
              <a:spcBef>
                <a:spcPct val="0"/>
              </a:spcBef>
              <a:buFont typeface="Arial" pitchFamily="34" charset="0"/>
              <a:buNone/>
            </a:pPr>
            <a:r>
              <a:rPr lang="ko-KR" altLang="en-US" sz="1800" dirty="0">
                <a:solidFill>
                  <a:srgbClr val="0070C0"/>
                </a:solidFill>
                <a:latin typeface="한컴 윤고딕 230" pitchFamily="18" charset="-127"/>
                <a:ea typeface="한컴 윤고딕 230" pitchFamily="18" charset="-127"/>
              </a:rPr>
              <a:t> </a:t>
            </a:r>
            <a:r>
              <a:rPr lang="en-US" altLang="ko-KR" sz="1800" dirty="0">
                <a:solidFill>
                  <a:srgbClr val="0070C0"/>
                </a:solidFill>
                <a:latin typeface="한컴 윤고딕 230" pitchFamily="18" charset="-127"/>
                <a:ea typeface="한컴 윤고딕 230" pitchFamily="18" charset="-127"/>
              </a:rPr>
              <a:t>03 </a:t>
            </a:r>
            <a:r>
              <a:rPr lang="ko-KR" altLang="en-US" sz="1800" dirty="0">
                <a:solidFill>
                  <a:srgbClr val="0070C0"/>
                </a:solidFill>
                <a:latin typeface="한컴 윤고딕 230" pitchFamily="18" charset="-127"/>
                <a:ea typeface="한컴 윤고딕 230" pitchFamily="18" charset="-127"/>
              </a:rPr>
              <a:t>출판 </a:t>
            </a:r>
            <a:r>
              <a:rPr lang="ko-KR" altLang="en-US" sz="1800" dirty="0" err="1">
                <a:solidFill>
                  <a:srgbClr val="0070C0"/>
                </a:solidFill>
                <a:latin typeface="한컴 윤고딕 230" pitchFamily="18" charset="-127"/>
                <a:ea typeface="한컴 윤고딕 230" pitchFamily="18" charset="-127"/>
              </a:rPr>
              <a:t>콘텐츠가</a:t>
            </a:r>
            <a:r>
              <a:rPr lang="ko-KR" altLang="en-US" sz="1800" dirty="0">
                <a:solidFill>
                  <a:srgbClr val="0070C0"/>
                </a:solidFill>
                <a:latin typeface="한컴 윤고딕 230" pitchFamily="18" charset="-127"/>
                <a:ea typeface="한컴 윤고딕 230" pitchFamily="18" charset="-127"/>
              </a:rPr>
              <a:t> 제공하는 원형스토리</a:t>
            </a:r>
            <a:r>
              <a:rPr lang="en-US" altLang="ko-KR" sz="1800" dirty="0">
                <a:solidFill>
                  <a:srgbClr val="0070C0"/>
                </a:solidFill>
                <a:latin typeface="한컴 윤고딕 230" pitchFamily="18" charset="-127"/>
                <a:ea typeface="한컴 윤고딕 230" pitchFamily="18" charset="-127"/>
              </a:rPr>
              <a:t>, </a:t>
            </a:r>
            <a:r>
              <a:rPr lang="ko-KR" altLang="en-US" sz="1800" dirty="0">
                <a:solidFill>
                  <a:srgbClr val="0070C0"/>
                </a:solidFill>
                <a:latin typeface="한컴 윤고딕 230" pitchFamily="18" charset="-127"/>
                <a:ea typeface="한컴 윤고딕 230" pitchFamily="18" charset="-127"/>
              </a:rPr>
              <a:t>콘텐츠 비즈니스의 원천</a:t>
            </a:r>
            <a:endParaRPr lang="en-US" altLang="ko-KR" sz="1800" dirty="0">
              <a:solidFill>
                <a:srgbClr val="0070C0"/>
              </a:solidFill>
              <a:latin typeface="한컴 윤고딕 230" pitchFamily="18" charset="-127"/>
              <a:ea typeface="한컴 윤고딕 230" pitchFamily="18" charset="-127"/>
            </a:endParaRPr>
          </a:p>
          <a:p>
            <a:pPr latinLnBrk="0">
              <a:lnSpc>
                <a:spcPct val="150000"/>
              </a:lnSpc>
              <a:spcBef>
                <a:spcPct val="0"/>
              </a:spcBef>
              <a:buFont typeface="Arial" pitchFamily="34" charset="0"/>
              <a:buNone/>
            </a:pPr>
            <a:r>
              <a:rPr lang="en-US" altLang="ko-KR" sz="1800" dirty="0">
                <a:solidFill>
                  <a:srgbClr val="0070C0"/>
                </a:solidFill>
                <a:latin typeface="한컴 윤고딕 230" pitchFamily="18" charset="-127"/>
                <a:ea typeface="한컴 윤고딕 230" pitchFamily="18" charset="-127"/>
              </a:rPr>
              <a:t>     (</a:t>
            </a:r>
            <a:r>
              <a:rPr lang="ko-KR" altLang="en-US" sz="1800" dirty="0">
                <a:solidFill>
                  <a:srgbClr val="0070C0"/>
                </a:solidFill>
                <a:latin typeface="한컴 윤고딕 230" pitchFamily="18" charset="-127"/>
                <a:ea typeface="한컴 윤고딕 230" pitchFamily="18" charset="-127"/>
              </a:rPr>
              <a:t>출판사가 가지고 있는 콘텐츠의 가치</a:t>
            </a:r>
            <a:r>
              <a:rPr lang="en-US" altLang="ko-KR" sz="1800" dirty="0">
                <a:solidFill>
                  <a:srgbClr val="0070C0"/>
                </a:solidFill>
                <a:latin typeface="한컴 윤고딕 230" pitchFamily="18" charset="-127"/>
                <a:ea typeface="한컴 윤고딕 230" pitchFamily="18" charset="-127"/>
              </a:rPr>
              <a:t>)</a:t>
            </a:r>
          </a:p>
          <a:p>
            <a:pPr latinLnBrk="0">
              <a:lnSpc>
                <a:spcPct val="150000"/>
              </a:lnSpc>
              <a:spcBef>
                <a:spcPct val="0"/>
              </a:spcBef>
              <a:buFont typeface="Arial" pitchFamily="34" charset="0"/>
              <a:buNone/>
            </a:pPr>
            <a:r>
              <a:rPr lang="en-US" altLang="ko-KR" sz="1800" dirty="0">
                <a:latin typeface="한컴 윤고딕 230" pitchFamily="18" charset="-127"/>
                <a:ea typeface="한컴 윤고딕 230" pitchFamily="18" charset="-127"/>
              </a:rPr>
              <a:t>    - </a:t>
            </a:r>
            <a:r>
              <a:rPr lang="ko-KR" altLang="en-US" sz="1800" dirty="0" err="1">
                <a:latin typeface="한컴 윤고딕 230" pitchFamily="18" charset="-127"/>
                <a:ea typeface="한컴 윤고딕 230" pitchFamily="18" charset="-127"/>
              </a:rPr>
              <a:t>콘텐츠</a:t>
            </a:r>
            <a:r>
              <a:rPr lang="ko-KR" altLang="en-US" sz="1800" dirty="0">
                <a:latin typeface="한컴 윤고딕 230" pitchFamily="18" charset="-127"/>
                <a:ea typeface="한컴 윤고딕 230" pitchFamily="18" charset="-127"/>
              </a:rPr>
              <a:t> 산업의 부가가치 극대화는 출판에서 출발</a:t>
            </a:r>
            <a:endParaRPr lang="en-US" altLang="ko-KR" sz="1800" dirty="0">
              <a:latin typeface="한컴 윤고딕 230" pitchFamily="18" charset="-127"/>
              <a:ea typeface="한컴 윤고딕 230" pitchFamily="18" charset="-127"/>
            </a:endParaRPr>
          </a:p>
          <a:p>
            <a:pPr latinLnBrk="0">
              <a:lnSpc>
                <a:spcPct val="150000"/>
              </a:lnSpc>
              <a:spcBef>
                <a:spcPct val="0"/>
              </a:spcBef>
              <a:buFont typeface="Arial" pitchFamily="34" charset="0"/>
              <a:buNone/>
            </a:pPr>
            <a:r>
              <a:rPr lang="en-US" altLang="ko-KR" sz="1800" dirty="0">
                <a:latin typeface="한컴 윤고딕 230" pitchFamily="18" charset="-127"/>
                <a:ea typeface="한컴 윤고딕 230" pitchFamily="18" charset="-127"/>
              </a:rPr>
              <a:t>    - </a:t>
            </a:r>
            <a:r>
              <a:rPr lang="ko-KR" altLang="en-US" sz="1800" dirty="0">
                <a:latin typeface="한컴 윤고딕 230" pitchFamily="18" charset="-127"/>
                <a:ea typeface="한컴 윤고딕 230" pitchFamily="18" charset="-127"/>
              </a:rPr>
              <a:t>출판원작 활용</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국내에서도 성공사례 증가 추세</a:t>
            </a:r>
            <a:endParaRPr lang="en-US" altLang="ko-KR" sz="1800" dirty="0">
              <a:latin typeface="한컴 윤고딕 230" pitchFamily="18" charset="-127"/>
              <a:ea typeface="한컴 윤고딕 230" pitchFamily="18" charset="-127"/>
            </a:endParaRPr>
          </a:p>
          <a:p>
            <a:pPr latinLnBrk="0">
              <a:lnSpc>
                <a:spcPct val="150000"/>
              </a:lnSpc>
              <a:spcBef>
                <a:spcPct val="0"/>
              </a:spcBef>
              <a:buFont typeface="Arial" pitchFamily="34" charset="0"/>
              <a:buNone/>
            </a:pPr>
            <a:r>
              <a:rPr lang="en-US" altLang="ko-KR" sz="1800" dirty="0">
                <a:latin typeface="한컴 윤고딕 230" pitchFamily="18" charset="-127"/>
                <a:ea typeface="한컴 윤고딕 230" pitchFamily="18" charset="-127"/>
              </a:rPr>
              <a:t>    - </a:t>
            </a:r>
            <a:r>
              <a:rPr lang="ko-KR" altLang="en-US" sz="1800" dirty="0">
                <a:latin typeface="한컴 윤고딕 230" pitchFamily="18" charset="-127"/>
                <a:ea typeface="한컴 윤고딕 230" pitchFamily="18" charset="-127"/>
              </a:rPr>
              <a:t>원천 스토리는 출판 분야의 미래 경쟁조건</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동시에 콘텐츠 산업의</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성장 기반</a:t>
            </a:r>
            <a:endParaRPr lang="en-US" altLang="ko-KR" sz="1800" dirty="0">
              <a:latin typeface="한컴 윤고딕 230" pitchFamily="18" charset="-127"/>
              <a:ea typeface="한컴 윤고딕 230" pitchFamily="18" charset="-127"/>
            </a:endParaRPr>
          </a:p>
          <a:p>
            <a:pPr latinLnBrk="0">
              <a:lnSpc>
                <a:spcPct val="150000"/>
              </a:lnSpc>
              <a:spcBef>
                <a:spcPct val="0"/>
              </a:spcBef>
              <a:buFont typeface="Arial" pitchFamily="34" charset="0"/>
              <a:buNone/>
            </a:pPr>
            <a:r>
              <a:rPr lang="en-US" altLang="ko-KR" sz="1800" dirty="0">
                <a:latin typeface="한컴 윤고딕 230" pitchFamily="18" charset="-127"/>
                <a:ea typeface="한컴 윤고딕 230" pitchFamily="18" charset="-127"/>
              </a:rPr>
              <a:t> </a:t>
            </a:r>
            <a:r>
              <a:rPr lang="en-US" altLang="ko-KR" sz="1800" dirty="0">
                <a:solidFill>
                  <a:srgbClr val="0070C0"/>
                </a:solidFill>
                <a:latin typeface="한컴 윤고딕 230" pitchFamily="18" charset="-127"/>
                <a:ea typeface="한컴 윤고딕 230" pitchFamily="18" charset="-127"/>
              </a:rPr>
              <a:t>04 </a:t>
            </a:r>
            <a:r>
              <a:rPr lang="ko-KR" altLang="en-US" sz="1800" dirty="0" err="1">
                <a:solidFill>
                  <a:srgbClr val="0070C0"/>
                </a:solidFill>
                <a:latin typeface="한컴 윤고딕 230" pitchFamily="18" charset="-127"/>
                <a:ea typeface="한컴 윤고딕 230" pitchFamily="18" charset="-127"/>
              </a:rPr>
              <a:t>전자책</a:t>
            </a:r>
            <a:r>
              <a:rPr lang="ko-KR" altLang="en-US" sz="1800" dirty="0">
                <a:solidFill>
                  <a:srgbClr val="0070C0"/>
                </a:solidFill>
                <a:latin typeface="한컴 윤고딕 230" pitchFamily="18" charset="-127"/>
                <a:ea typeface="한컴 윤고딕 230" pitchFamily="18" charset="-127"/>
              </a:rPr>
              <a:t> 시장의 미래 결정할 </a:t>
            </a:r>
            <a:r>
              <a:rPr lang="en-US" altLang="ko-KR" sz="1800" dirty="0">
                <a:solidFill>
                  <a:srgbClr val="0070C0"/>
                </a:solidFill>
                <a:latin typeface="한컴 윤고딕 230" pitchFamily="18" charset="-127"/>
                <a:ea typeface="한컴 윤고딕 230" pitchFamily="18" charset="-127"/>
              </a:rPr>
              <a:t>3</a:t>
            </a:r>
            <a:r>
              <a:rPr lang="ko-KR" altLang="en-US" sz="1800" dirty="0">
                <a:solidFill>
                  <a:srgbClr val="0070C0"/>
                </a:solidFill>
                <a:latin typeface="한컴 윤고딕 230" pitchFamily="18" charset="-127"/>
                <a:ea typeface="한컴 윤고딕 230" pitchFamily="18" charset="-127"/>
              </a:rPr>
              <a:t>가지 이슈</a:t>
            </a:r>
            <a:endParaRPr lang="en-US" altLang="ko-KR" sz="1800" dirty="0">
              <a:solidFill>
                <a:srgbClr val="0070C0"/>
              </a:solidFill>
              <a:latin typeface="한컴 윤고딕 230" pitchFamily="18" charset="-127"/>
              <a:ea typeface="한컴 윤고딕 230" pitchFamily="18" charset="-127"/>
            </a:endParaRPr>
          </a:p>
          <a:p>
            <a:pPr latinLnBrk="0">
              <a:lnSpc>
                <a:spcPct val="150000"/>
              </a:lnSpc>
              <a:spcBef>
                <a:spcPct val="0"/>
              </a:spcBef>
              <a:buFont typeface="Arial" pitchFamily="34" charset="0"/>
              <a:buNone/>
            </a:pP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첫째</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공통 파일 포맷의 확산</a:t>
            </a:r>
            <a:endParaRPr lang="en-US" altLang="ko-KR" sz="1800" dirty="0">
              <a:latin typeface="한컴 윤고딕 230" pitchFamily="18" charset="-127"/>
              <a:ea typeface="한컴 윤고딕 230" pitchFamily="18" charset="-127"/>
            </a:endParaRPr>
          </a:p>
          <a:p>
            <a:pPr latinLnBrk="0">
              <a:lnSpc>
                <a:spcPct val="150000"/>
              </a:lnSpc>
              <a:spcBef>
                <a:spcPct val="0"/>
              </a:spcBef>
              <a:buFont typeface="Arial" pitchFamily="34" charset="0"/>
              <a:buNone/>
            </a:pP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둘째</a:t>
            </a:r>
            <a:r>
              <a:rPr lang="en-US" altLang="ko-KR" sz="1800" dirty="0">
                <a:latin typeface="한컴 윤고딕 230" pitchFamily="18" charset="-127"/>
                <a:ea typeface="한컴 윤고딕 230" pitchFamily="18" charset="-127"/>
              </a:rPr>
              <a:t>, DRM</a:t>
            </a:r>
            <a:r>
              <a:rPr lang="ko-KR" altLang="en-US" sz="1800" dirty="0">
                <a:latin typeface="한컴 윤고딕 230" pitchFamily="18" charset="-127"/>
                <a:ea typeface="한컴 윤고딕 230" pitchFamily="18" charset="-127"/>
              </a:rPr>
              <a:t>을 대체할 보안 기술의 도입</a:t>
            </a:r>
            <a:endParaRPr lang="en-US" altLang="ko-KR" sz="1800" dirty="0">
              <a:latin typeface="한컴 윤고딕 230" pitchFamily="18" charset="-127"/>
              <a:ea typeface="한컴 윤고딕 230" pitchFamily="18" charset="-127"/>
            </a:endParaRPr>
          </a:p>
          <a:p>
            <a:pPr latinLnBrk="0">
              <a:lnSpc>
                <a:spcPct val="150000"/>
              </a:lnSpc>
              <a:spcBef>
                <a:spcPct val="0"/>
              </a:spcBef>
              <a:buFont typeface="Arial" pitchFamily="34" charset="0"/>
              <a:buNone/>
            </a:pP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셋째</a:t>
            </a:r>
            <a:r>
              <a:rPr lang="en-US" altLang="ko-KR" sz="1800" dirty="0">
                <a:latin typeface="한컴 윤고딕 230" pitchFamily="18" charset="-127"/>
                <a:ea typeface="한컴 윤고딕 230" pitchFamily="18" charset="-127"/>
              </a:rPr>
              <a:t>, </a:t>
            </a:r>
            <a:r>
              <a:rPr lang="ko-KR" altLang="en-US" sz="1800" dirty="0" err="1">
                <a:latin typeface="한컴 윤고딕 230" pitchFamily="18" charset="-127"/>
                <a:ea typeface="한컴 윤고딕 230" pitchFamily="18" charset="-127"/>
              </a:rPr>
              <a:t>콘텐츠</a:t>
            </a:r>
            <a:r>
              <a:rPr lang="ko-KR" altLang="en-US" sz="1800" dirty="0">
                <a:latin typeface="한컴 윤고딕 230" pitchFamily="18" charset="-127"/>
                <a:ea typeface="한컴 윤고딕 230" pitchFamily="18" charset="-127"/>
              </a:rPr>
              <a:t> 무료 제공 전략  </a:t>
            </a:r>
            <a:endParaRPr lang="en-US" altLang="ko-KR" sz="1800" dirty="0">
              <a:latin typeface="한컴 윤고딕 230" pitchFamily="18" charset="-127"/>
              <a:ea typeface="한컴 윤고딕 230" pitchFamily="18" charset="-127"/>
            </a:endParaRPr>
          </a:p>
        </p:txBody>
      </p:sp>
    </p:spTree>
    <p:extLst>
      <p:ext uri="{BB962C8B-B14F-4D97-AF65-F5344CB8AC3E}">
        <p14:creationId xmlns:p14="http://schemas.microsoft.com/office/powerpoint/2010/main" val="43742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13" name="Rectangle 85"/>
          <p:cNvSpPr>
            <a:spLocks noChangeArrowheads="1"/>
          </p:cNvSpPr>
          <p:nvPr/>
        </p:nvSpPr>
        <p:spPr bwMode="auto">
          <a:xfrm>
            <a:off x="323528" y="980727"/>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dirty="0">
                <a:solidFill>
                  <a:schemeClr val="bg1"/>
                </a:solidFill>
                <a:latin typeface="한컴 윤고딕 230" pitchFamily="18" charset="-127"/>
                <a:ea typeface="한컴 윤고딕 230" pitchFamily="18" charset="-127"/>
              </a:rPr>
              <a:t>&lt;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?&gt; - </a:t>
            </a:r>
            <a:r>
              <a:rPr lang="ko-KR" altLang="en-US" dirty="0">
                <a:solidFill>
                  <a:schemeClr val="bg1"/>
                </a:solidFill>
                <a:latin typeface="한컴 윤고딕 230" pitchFamily="18" charset="-127"/>
                <a:ea typeface="한컴 윤고딕 230" pitchFamily="18" charset="-127"/>
              </a:rPr>
              <a:t>류영호</a:t>
            </a:r>
            <a:r>
              <a:rPr lang="en-US" altLang="ko-KR" dirty="0">
                <a:solidFill>
                  <a:schemeClr val="bg1"/>
                </a:solidFill>
                <a:latin typeface="한컴 윤고딕 230" pitchFamily="18" charset="-127"/>
                <a:ea typeface="한컴 윤고딕 230" pitchFamily="18" charset="-127"/>
              </a:rPr>
              <a:t> </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0" name="직사각형 9"/>
          <p:cNvSpPr/>
          <p:nvPr/>
        </p:nvSpPr>
        <p:spPr>
          <a:xfrm>
            <a:off x="-180528" y="719667"/>
            <a:ext cx="9324528" cy="4770537"/>
          </a:xfrm>
          <a:prstGeom prst="rect">
            <a:avLst/>
          </a:prstGeom>
        </p:spPr>
        <p:txBody>
          <a:bodyPr wrap="square">
            <a:spAutoFit/>
          </a:bodyPr>
          <a:lstStyle/>
          <a:p>
            <a:pPr>
              <a:defRPr/>
            </a:pPr>
            <a:r>
              <a:rPr lang="ko-KR" altLang="en-US" sz="1600" b="1" dirty="0">
                <a:solidFill>
                  <a:srgbClr val="C00000"/>
                </a:solidFill>
              </a:rPr>
              <a:t>    </a:t>
            </a:r>
            <a:r>
              <a:rPr lang="en-US" altLang="ko-KR" sz="1600" b="1" dirty="0">
                <a:solidFill>
                  <a:srgbClr val="C00000"/>
                </a:solidFill>
              </a:rPr>
              <a:t>[</a:t>
            </a:r>
            <a:r>
              <a:rPr lang="ko-KR" altLang="en-US" sz="1600" b="1" dirty="0">
                <a:solidFill>
                  <a:srgbClr val="C00000"/>
                </a:solidFill>
              </a:rPr>
              <a:t>책의 세계가 변화하고 있다</a:t>
            </a:r>
            <a:r>
              <a:rPr lang="en-US" altLang="ko-KR" sz="1600" b="1" dirty="0">
                <a:solidFill>
                  <a:srgbClr val="C00000"/>
                </a:solidFill>
              </a:rPr>
              <a:t>] - </a:t>
            </a:r>
            <a:r>
              <a:rPr lang="ko-KR" altLang="en-US" sz="1600" b="1" dirty="0">
                <a:solidFill>
                  <a:srgbClr val="C00000"/>
                </a:solidFill>
              </a:rPr>
              <a:t>머리말</a:t>
            </a:r>
            <a:endParaRPr lang="en-US" altLang="ko-KR" sz="1600" b="1" dirty="0">
              <a:solidFill>
                <a:srgbClr val="C00000"/>
              </a:solidFill>
            </a:endParaRPr>
          </a:p>
          <a:p>
            <a:pPr>
              <a:defRPr/>
            </a:pPr>
            <a:endParaRPr lang="en-US" altLang="ko-KR" sz="1600" dirty="0"/>
          </a:p>
          <a:p>
            <a:pPr marL="285750" indent="-285750">
              <a:buFontTx/>
              <a:buChar char="-"/>
              <a:defRPr/>
            </a:pPr>
            <a:r>
              <a:rPr lang="ko-KR" altLang="en-US" sz="1600" dirty="0" err="1"/>
              <a:t>전자책의</a:t>
            </a:r>
            <a:r>
              <a:rPr lang="ko-KR" altLang="en-US" sz="1600" dirty="0"/>
              <a:t> 출현으로 인해 전통적인 출판환경은 급속하게 변화하고 있다</a:t>
            </a:r>
            <a:r>
              <a:rPr lang="en-US" altLang="ko-KR" sz="1600" dirty="0"/>
              <a:t>.</a:t>
            </a:r>
          </a:p>
          <a:p>
            <a:pPr>
              <a:defRPr/>
            </a:pPr>
            <a:r>
              <a:rPr lang="en-US" altLang="ko-KR" sz="1600" dirty="0"/>
              <a:t>    </a:t>
            </a:r>
            <a:r>
              <a:rPr lang="ko-KR" altLang="en-US" sz="1600" dirty="0"/>
              <a:t>최초의 </a:t>
            </a:r>
            <a:r>
              <a:rPr lang="ko-KR" altLang="en-US" sz="1600" dirty="0" err="1"/>
              <a:t>전자책은</a:t>
            </a:r>
            <a:r>
              <a:rPr lang="ko-KR" altLang="en-US" sz="1600" dirty="0"/>
              <a:t> </a:t>
            </a:r>
            <a:r>
              <a:rPr lang="ko-KR" altLang="en-US" sz="1600" dirty="0" err="1"/>
              <a:t>구텐베르크</a:t>
            </a:r>
            <a:r>
              <a:rPr lang="en-US" altLang="ko-KR" sz="1600" dirty="0"/>
              <a:t> </a:t>
            </a:r>
            <a:r>
              <a:rPr lang="ko-KR" altLang="en-US" sz="1600" dirty="0"/>
              <a:t>프로젝트</a:t>
            </a:r>
            <a:r>
              <a:rPr lang="en-US" altLang="ko-KR" sz="1600" dirty="0"/>
              <a:t>(1971) : </a:t>
            </a:r>
            <a:r>
              <a:rPr lang="ko-KR" altLang="en-US" sz="1600" dirty="0">
                <a:solidFill>
                  <a:srgbClr val="0070C0"/>
                </a:solidFill>
              </a:rPr>
              <a:t>서책의 전자화</a:t>
            </a:r>
            <a:endParaRPr lang="en-US" altLang="ko-KR" sz="1600" dirty="0">
              <a:solidFill>
                <a:srgbClr val="0070C0"/>
              </a:solidFill>
            </a:endParaRPr>
          </a:p>
          <a:p>
            <a:pPr>
              <a:defRPr/>
            </a:pPr>
            <a:r>
              <a:rPr lang="en-US" altLang="ko-KR" sz="1600" dirty="0"/>
              <a:t>    </a:t>
            </a:r>
            <a:r>
              <a:rPr lang="ko-KR" altLang="en-US" sz="1600" dirty="0" err="1"/>
              <a:t>전자책</a:t>
            </a:r>
            <a:r>
              <a:rPr lang="ko-KR" altLang="en-US" sz="1600" dirty="0"/>
              <a:t> 전용 디바이스 </a:t>
            </a:r>
            <a:r>
              <a:rPr lang="en-US" altLang="ko-KR" sz="1600" dirty="0"/>
              <a:t>‘</a:t>
            </a:r>
            <a:r>
              <a:rPr lang="ko-KR" altLang="en-US" sz="1600" dirty="0"/>
              <a:t>킨들</a:t>
            </a:r>
            <a:r>
              <a:rPr lang="en-US" altLang="ko-KR" sz="1600" dirty="0"/>
              <a:t>’ </a:t>
            </a:r>
            <a:r>
              <a:rPr lang="ko-KR" altLang="en-US" sz="1600" dirty="0"/>
              <a:t>출시</a:t>
            </a:r>
            <a:r>
              <a:rPr lang="en-US" altLang="ko-KR" sz="1600" dirty="0"/>
              <a:t>(2007)  : </a:t>
            </a:r>
            <a:r>
              <a:rPr lang="ko-KR" altLang="en-US" sz="1600" dirty="0" err="1">
                <a:solidFill>
                  <a:srgbClr val="0070C0"/>
                </a:solidFill>
              </a:rPr>
              <a:t>콘텐츠</a:t>
            </a:r>
            <a:r>
              <a:rPr lang="ko-KR" altLang="en-US" sz="1600" dirty="0">
                <a:solidFill>
                  <a:srgbClr val="0070C0"/>
                </a:solidFill>
              </a:rPr>
              <a:t> </a:t>
            </a:r>
            <a:r>
              <a:rPr lang="en-US" altLang="ko-KR" sz="1600" dirty="0">
                <a:solidFill>
                  <a:srgbClr val="0070C0"/>
                </a:solidFill>
              </a:rPr>
              <a:t>– </a:t>
            </a:r>
            <a:r>
              <a:rPr lang="ko-KR" altLang="en-US" sz="1600" dirty="0">
                <a:solidFill>
                  <a:srgbClr val="0070C0"/>
                </a:solidFill>
              </a:rPr>
              <a:t>플랫폼 </a:t>
            </a:r>
            <a:r>
              <a:rPr lang="en-US" altLang="ko-KR" sz="1600" dirty="0">
                <a:solidFill>
                  <a:srgbClr val="0070C0"/>
                </a:solidFill>
              </a:rPr>
              <a:t>– </a:t>
            </a:r>
            <a:r>
              <a:rPr lang="ko-KR" altLang="en-US" sz="1600" dirty="0">
                <a:solidFill>
                  <a:srgbClr val="0070C0"/>
                </a:solidFill>
              </a:rPr>
              <a:t>네트워크 </a:t>
            </a:r>
            <a:r>
              <a:rPr lang="en-US" altLang="ko-KR" sz="1600" dirty="0">
                <a:solidFill>
                  <a:srgbClr val="0070C0"/>
                </a:solidFill>
              </a:rPr>
              <a:t>– </a:t>
            </a:r>
            <a:r>
              <a:rPr lang="ko-KR" altLang="en-US" sz="1600" dirty="0">
                <a:solidFill>
                  <a:srgbClr val="0070C0"/>
                </a:solidFill>
              </a:rPr>
              <a:t>디바이스 생태계 </a:t>
            </a:r>
            <a:endParaRPr lang="en-US" altLang="ko-KR" sz="1600" dirty="0">
              <a:solidFill>
                <a:srgbClr val="0070C0"/>
              </a:solidFill>
            </a:endParaRPr>
          </a:p>
          <a:p>
            <a:pPr>
              <a:defRPr/>
            </a:pPr>
            <a:r>
              <a:rPr lang="en-US" altLang="ko-KR" sz="1600" dirty="0">
                <a:solidFill>
                  <a:srgbClr val="0070C0"/>
                </a:solidFill>
              </a:rPr>
              <a:t>    </a:t>
            </a:r>
            <a:r>
              <a:rPr lang="ko-KR" altLang="en-US" sz="1600" dirty="0">
                <a:solidFill>
                  <a:srgbClr val="0070C0"/>
                </a:solidFill>
              </a:rPr>
              <a:t>구현</a:t>
            </a:r>
            <a:endParaRPr lang="en-US" altLang="ko-KR" sz="1600" dirty="0">
              <a:solidFill>
                <a:srgbClr val="0070C0"/>
              </a:solidFill>
            </a:endParaRPr>
          </a:p>
          <a:p>
            <a:pPr>
              <a:defRPr/>
            </a:pPr>
            <a:r>
              <a:rPr lang="en-US" altLang="ko-KR" sz="1600" dirty="0"/>
              <a:t>    </a:t>
            </a:r>
          </a:p>
          <a:p>
            <a:pPr marL="285750" indent="-285750">
              <a:buFontTx/>
              <a:buChar char="-"/>
              <a:defRPr/>
            </a:pPr>
            <a:r>
              <a:rPr lang="ko-KR" altLang="en-US" sz="1600" dirty="0" err="1"/>
              <a:t>전자책은</a:t>
            </a:r>
            <a:r>
              <a:rPr lang="ko-KR" altLang="en-US" sz="1600" dirty="0"/>
              <a:t> 새로운 </a:t>
            </a:r>
            <a:r>
              <a:rPr lang="ko-KR" altLang="en-US" sz="1600" dirty="0" err="1"/>
              <a:t>출판콘텐츠</a:t>
            </a:r>
            <a:r>
              <a:rPr lang="ko-KR" altLang="en-US" sz="1600" dirty="0"/>
              <a:t> 제작과 유통 모델을 만들고</a:t>
            </a:r>
            <a:r>
              <a:rPr lang="en-US" altLang="ko-KR" sz="1600" dirty="0"/>
              <a:t>, </a:t>
            </a:r>
            <a:r>
              <a:rPr lang="ko-KR" altLang="en-US" sz="1600" dirty="0"/>
              <a:t>독자들의 읽기 관습에도 큰 영향을 미치고 있다</a:t>
            </a:r>
            <a:r>
              <a:rPr lang="en-US" altLang="ko-KR" sz="1600" dirty="0"/>
              <a:t>.</a:t>
            </a:r>
          </a:p>
          <a:p>
            <a:pPr marL="285750" indent="-285750">
              <a:buFontTx/>
              <a:buChar char="-"/>
              <a:defRPr/>
            </a:pPr>
            <a:endParaRPr lang="en-US" altLang="ko-KR" sz="1600" dirty="0"/>
          </a:p>
          <a:p>
            <a:pPr marL="285750" indent="-285750">
              <a:buFontTx/>
              <a:buChar char="-"/>
              <a:defRPr/>
            </a:pPr>
            <a:r>
              <a:rPr lang="ko-KR" altLang="en-US" sz="1600" dirty="0" err="1"/>
              <a:t>전자책은</a:t>
            </a:r>
            <a:r>
              <a:rPr lang="ko-KR" altLang="en-US" sz="1600" dirty="0"/>
              <a:t> 출판과 기술이 결합된 </a:t>
            </a:r>
            <a:r>
              <a:rPr lang="ko-KR" altLang="en-US" sz="1600" dirty="0" err="1"/>
              <a:t>콘텐츠로</a:t>
            </a:r>
            <a:r>
              <a:rPr lang="en-US" altLang="ko-KR" sz="1600" dirty="0"/>
              <a:t>, </a:t>
            </a:r>
            <a:r>
              <a:rPr lang="ko-KR" altLang="en-US" sz="1600" dirty="0"/>
              <a:t>비즈니스 모델은 진화하고 있다</a:t>
            </a:r>
            <a:r>
              <a:rPr lang="en-US" altLang="ko-KR" sz="1600" dirty="0"/>
              <a:t>. – </a:t>
            </a:r>
            <a:r>
              <a:rPr lang="ko-KR" altLang="en-US" sz="1600" dirty="0"/>
              <a:t>기술에</a:t>
            </a:r>
            <a:r>
              <a:rPr lang="en-US" altLang="ko-KR" sz="1600" dirty="0"/>
              <a:t> </a:t>
            </a:r>
            <a:r>
              <a:rPr lang="ko-KR" altLang="en-US" sz="1600" dirty="0"/>
              <a:t>대한 이해와 결합이 반드시 필요하다</a:t>
            </a:r>
            <a:r>
              <a:rPr lang="en-US" altLang="ko-KR" sz="1600" dirty="0"/>
              <a:t>.</a:t>
            </a:r>
          </a:p>
          <a:p>
            <a:pPr marL="285750" indent="-285750">
              <a:buFontTx/>
              <a:buChar char="-"/>
              <a:defRPr/>
            </a:pPr>
            <a:endParaRPr lang="en-US" altLang="ko-KR" sz="1600" dirty="0"/>
          </a:p>
          <a:p>
            <a:pPr marL="285750" indent="-285750">
              <a:buFontTx/>
              <a:buChar char="-"/>
              <a:defRPr/>
            </a:pPr>
            <a:r>
              <a:rPr lang="ko-KR" altLang="en-US" sz="1600" dirty="0"/>
              <a:t>이러한 변화는 출판에 위기일까</a:t>
            </a:r>
            <a:r>
              <a:rPr lang="en-US" altLang="ko-KR" sz="1600" dirty="0"/>
              <a:t>, </a:t>
            </a:r>
            <a:r>
              <a:rPr lang="ko-KR" altLang="en-US" sz="1600" dirty="0"/>
              <a:t>기회일까</a:t>
            </a:r>
            <a:r>
              <a:rPr lang="en-US" altLang="ko-KR" sz="1600" dirty="0"/>
              <a:t>? </a:t>
            </a:r>
            <a:r>
              <a:rPr lang="ko-KR" altLang="en-US" sz="1600" dirty="0"/>
              <a:t>과연 </a:t>
            </a:r>
            <a:r>
              <a:rPr lang="ko-KR" altLang="en-US" sz="1600" dirty="0" err="1"/>
              <a:t>전자책은</a:t>
            </a:r>
            <a:r>
              <a:rPr lang="ko-KR" altLang="en-US" sz="1600" dirty="0"/>
              <a:t> </a:t>
            </a:r>
            <a:r>
              <a:rPr lang="ko-KR" altLang="en-US" sz="1600" dirty="0" err="1"/>
              <a:t>종이책을</a:t>
            </a:r>
            <a:r>
              <a:rPr lang="ko-KR" altLang="en-US" sz="1600" dirty="0"/>
              <a:t> 죽일까</a:t>
            </a:r>
            <a:r>
              <a:rPr lang="en-US" altLang="ko-KR" sz="1600" dirty="0"/>
              <a:t>? </a:t>
            </a:r>
            <a:r>
              <a:rPr lang="ko-KR" altLang="en-US" sz="1600" dirty="0"/>
              <a:t>작가</a:t>
            </a:r>
            <a:r>
              <a:rPr lang="en-US" altLang="ko-KR" sz="1600" dirty="0"/>
              <a:t>, </a:t>
            </a:r>
            <a:r>
              <a:rPr lang="ko-KR" altLang="en-US" sz="1600" dirty="0"/>
              <a:t>출판사</a:t>
            </a:r>
            <a:r>
              <a:rPr lang="en-US" altLang="ko-KR" sz="1600" dirty="0"/>
              <a:t>, </a:t>
            </a:r>
            <a:r>
              <a:rPr lang="ko-KR" altLang="en-US" sz="1600" dirty="0"/>
              <a:t>서점을 비롯한 시장 참여자들은 어떤 목적을 가지고 </a:t>
            </a:r>
            <a:r>
              <a:rPr lang="ko-KR" altLang="en-US" sz="1600" dirty="0" err="1"/>
              <a:t>출판콘텐츠를</a:t>
            </a:r>
            <a:r>
              <a:rPr lang="ko-KR" altLang="en-US" sz="1600" dirty="0"/>
              <a:t> 기획하고 제작해야 할까</a:t>
            </a:r>
            <a:r>
              <a:rPr lang="en-US" altLang="ko-KR" sz="1600" dirty="0"/>
              <a:t>?</a:t>
            </a:r>
          </a:p>
          <a:p>
            <a:pPr>
              <a:defRPr/>
            </a:pPr>
            <a:r>
              <a:rPr lang="en-US" altLang="ko-KR" sz="1600" dirty="0"/>
              <a:t>    </a:t>
            </a:r>
          </a:p>
          <a:p>
            <a:pPr>
              <a:defRPr/>
            </a:pPr>
            <a:r>
              <a:rPr lang="en-US" altLang="ko-KR" sz="1600" dirty="0"/>
              <a:t>   </a:t>
            </a:r>
            <a:r>
              <a:rPr lang="ko-KR" altLang="en-US" sz="1600" dirty="0">
                <a:solidFill>
                  <a:srgbClr val="C00000"/>
                </a:solidFill>
              </a:rPr>
              <a:t>세계 </a:t>
            </a:r>
            <a:r>
              <a:rPr lang="ko-KR" altLang="en-US" sz="1600" dirty="0" err="1">
                <a:solidFill>
                  <a:srgbClr val="C00000"/>
                </a:solidFill>
              </a:rPr>
              <a:t>전자책</a:t>
            </a:r>
            <a:r>
              <a:rPr lang="ko-KR" altLang="en-US" sz="1600" dirty="0">
                <a:solidFill>
                  <a:srgbClr val="C00000"/>
                </a:solidFill>
              </a:rPr>
              <a:t> 시장을 둘러싼 제반 환경 분석</a:t>
            </a:r>
            <a:r>
              <a:rPr lang="en-US" altLang="ko-KR" sz="1600" dirty="0">
                <a:solidFill>
                  <a:srgbClr val="C00000"/>
                </a:solidFill>
              </a:rPr>
              <a:t>, </a:t>
            </a:r>
            <a:r>
              <a:rPr lang="ko-KR" altLang="en-US" sz="1600" dirty="0">
                <a:solidFill>
                  <a:srgbClr val="C00000"/>
                </a:solidFill>
              </a:rPr>
              <a:t>전자출판과 연결된 인접 미디어 산업의 현황</a:t>
            </a:r>
            <a:endParaRPr lang="en-US" altLang="ko-KR" sz="1600" dirty="0">
              <a:solidFill>
                <a:srgbClr val="C00000"/>
              </a:solidFill>
            </a:endParaRPr>
          </a:p>
          <a:p>
            <a:pPr>
              <a:defRPr/>
            </a:pPr>
            <a:r>
              <a:rPr lang="en-US" altLang="ko-KR" sz="1600" dirty="0">
                <a:solidFill>
                  <a:srgbClr val="C00000"/>
                </a:solidFill>
              </a:rPr>
              <a:t>   </a:t>
            </a:r>
            <a:r>
              <a:rPr lang="ko-KR" altLang="en-US" sz="1600" dirty="0">
                <a:solidFill>
                  <a:srgbClr val="C00000"/>
                </a:solidFill>
              </a:rPr>
              <a:t>과 전망 </a:t>
            </a:r>
            <a:r>
              <a:rPr lang="en-US" altLang="ko-KR" sz="1600" dirty="0">
                <a:solidFill>
                  <a:srgbClr val="C00000"/>
                </a:solidFill>
              </a:rPr>
              <a:t>&amp; </a:t>
            </a:r>
            <a:r>
              <a:rPr lang="ko-KR" altLang="en-US" sz="1600" dirty="0">
                <a:solidFill>
                  <a:srgbClr val="C00000"/>
                </a:solidFill>
              </a:rPr>
              <a:t>해외 </a:t>
            </a:r>
            <a:r>
              <a:rPr lang="ko-KR" altLang="en-US" sz="1600" dirty="0" err="1">
                <a:solidFill>
                  <a:srgbClr val="C00000"/>
                </a:solidFill>
              </a:rPr>
              <a:t>전자책</a:t>
            </a:r>
            <a:r>
              <a:rPr lang="ko-KR" altLang="en-US" sz="1600" dirty="0">
                <a:solidFill>
                  <a:srgbClr val="C00000"/>
                </a:solidFill>
              </a:rPr>
              <a:t> 사업 전략과 마케팅 성공 사례를 다룸 </a:t>
            </a:r>
            <a:endParaRPr lang="en-US" altLang="ko-KR" sz="1600" dirty="0">
              <a:solidFill>
                <a:srgbClr val="C00000"/>
              </a:solidFill>
            </a:endParaRPr>
          </a:p>
          <a:p>
            <a:pPr>
              <a:defRPr/>
            </a:pPr>
            <a:r>
              <a:rPr lang="en-US" altLang="ko-KR" sz="1600" b="1" dirty="0">
                <a:solidFill>
                  <a:srgbClr val="C00000"/>
                </a:solidFill>
              </a:rPr>
              <a:t>   – </a:t>
            </a:r>
            <a:r>
              <a:rPr lang="ko-KR" altLang="en-US" sz="1600" b="1" dirty="0">
                <a:solidFill>
                  <a:srgbClr val="C00000"/>
                </a:solidFill>
              </a:rPr>
              <a:t>미래 출판시장에서의 지속적인 성장 열쇠</a:t>
            </a:r>
            <a:r>
              <a:rPr lang="en-US" altLang="ko-KR" sz="1600" b="1" dirty="0">
                <a:solidFill>
                  <a:srgbClr val="C00000"/>
                </a:solidFill>
              </a:rPr>
              <a:t>?</a:t>
            </a:r>
            <a:endParaRPr lang="ko-KR" altLang="en-US" sz="1600" b="1" dirty="0">
              <a:solidFill>
                <a:srgbClr val="C00000"/>
              </a:solidFill>
            </a:endParaRPr>
          </a:p>
        </p:txBody>
      </p:sp>
      <p:sp>
        <p:nvSpPr>
          <p:cNvPr id="11" name="AutoShape 30" descr="어두운 상향 대각선"/>
          <p:cNvSpPr>
            <a:spLocks noChangeArrowheads="1"/>
          </p:cNvSpPr>
          <p:nvPr/>
        </p:nvSpPr>
        <p:spPr bwMode="auto">
          <a:xfrm flipH="1" flipV="1">
            <a:off x="149707" y="299744"/>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4" name="Rectangle 85"/>
          <p:cNvSpPr>
            <a:spLocks noChangeArrowheads="1"/>
          </p:cNvSpPr>
          <p:nvPr/>
        </p:nvSpPr>
        <p:spPr bwMode="auto">
          <a:xfrm>
            <a:off x="108389" y="328189"/>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699129"/>
            <a:ext cx="142875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49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185103" y="283837"/>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137716" y="343206"/>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1" name="직사각형 3"/>
          <p:cNvSpPr>
            <a:spLocks noChangeArrowheads="1"/>
          </p:cNvSpPr>
          <p:nvPr/>
        </p:nvSpPr>
        <p:spPr bwMode="auto">
          <a:xfrm>
            <a:off x="323528" y="1329134"/>
            <a:ext cx="832039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b="1" dirty="0">
                <a:solidFill>
                  <a:schemeClr val="accent6">
                    <a:lumMod val="50000"/>
                  </a:schemeClr>
                </a:solidFill>
                <a:latin typeface="한컴 윤고딕 230" panose="02020603020101020101" pitchFamily="18" charset="-127"/>
                <a:ea typeface="한컴 윤고딕 230" panose="02020603020101020101" pitchFamily="18" charset="-127"/>
              </a:rPr>
              <a:t>01</a:t>
            </a:r>
            <a:r>
              <a:rPr lang="en-US" altLang="ko-KR" sz="1800" b="1" dirty="0">
                <a:solidFill>
                  <a:srgbClr val="FF0000"/>
                </a:solidFill>
                <a:latin typeface="한컴 윤고딕 230" panose="02020603020101020101" pitchFamily="18" charset="-127"/>
                <a:ea typeface="한컴 윤고딕 230" panose="02020603020101020101" pitchFamily="18" charset="-127"/>
              </a:rPr>
              <a:t> </a:t>
            </a:r>
            <a:r>
              <a:rPr lang="ko-KR" altLang="en-US" sz="2000" b="1" dirty="0">
                <a:solidFill>
                  <a:srgbClr val="C00000"/>
                </a:solidFill>
                <a:latin typeface="한컴 윤고딕 230" panose="02020603020101020101" pitchFamily="18" charset="-127"/>
                <a:ea typeface="한컴 윤고딕 230" panose="02020603020101020101" pitchFamily="18" charset="-127"/>
              </a:rPr>
              <a:t>미디어</a:t>
            </a:r>
            <a:r>
              <a:rPr lang="en-US" altLang="ko-KR" sz="2000" b="1" dirty="0">
                <a:solidFill>
                  <a:srgbClr val="C00000"/>
                </a:solidFill>
                <a:latin typeface="한컴 윤고딕 230" panose="02020603020101020101" pitchFamily="18" charset="-127"/>
                <a:ea typeface="한컴 윤고딕 230" panose="02020603020101020101" pitchFamily="18" charset="-127"/>
              </a:rPr>
              <a:t>, </a:t>
            </a:r>
            <a:r>
              <a:rPr lang="ko-KR" altLang="en-US" sz="2000" b="1" dirty="0">
                <a:solidFill>
                  <a:srgbClr val="C00000"/>
                </a:solidFill>
                <a:latin typeface="한컴 윤고딕 230" panose="02020603020101020101" pitchFamily="18" charset="-127"/>
                <a:ea typeface="한컴 윤고딕 230" panose="02020603020101020101" pitchFamily="18" charset="-127"/>
              </a:rPr>
              <a:t>독서</a:t>
            </a:r>
            <a:r>
              <a:rPr lang="en-US" altLang="ko-KR" sz="2000" b="1" dirty="0">
                <a:solidFill>
                  <a:srgbClr val="C00000"/>
                </a:solidFill>
                <a:latin typeface="한컴 윤고딕 230" panose="02020603020101020101" pitchFamily="18" charset="-127"/>
                <a:ea typeface="한컴 윤고딕 230" panose="02020603020101020101" pitchFamily="18" charset="-127"/>
              </a:rPr>
              <a:t>, </a:t>
            </a:r>
            <a:r>
              <a:rPr lang="ko-KR" altLang="en-US" sz="2000" b="1" dirty="0">
                <a:solidFill>
                  <a:srgbClr val="C00000"/>
                </a:solidFill>
                <a:latin typeface="한컴 윤고딕 230" panose="02020603020101020101" pitchFamily="18" charset="-127"/>
                <a:ea typeface="한컴 윤고딕 230" panose="02020603020101020101" pitchFamily="18" charset="-127"/>
              </a:rPr>
              <a:t>출판의 변화</a:t>
            </a:r>
            <a:endParaRPr lang="ko-KR" altLang="en-US" sz="2000" dirty="0">
              <a:solidFill>
                <a:srgbClr val="C00000"/>
              </a:solidFill>
              <a:latin typeface="한컴 윤고딕 230" panose="02020603020101020101" pitchFamily="18" charset="-127"/>
              <a:ea typeface="한컴 윤고딕 230" panose="02020603020101020101" pitchFamily="18" charset="-127"/>
            </a:endParaRPr>
          </a:p>
        </p:txBody>
      </p:sp>
      <p:sp>
        <p:nvSpPr>
          <p:cNvPr id="14" name="직사각형 3"/>
          <p:cNvSpPr>
            <a:spLocks noChangeArrowheads="1"/>
          </p:cNvSpPr>
          <p:nvPr/>
        </p:nvSpPr>
        <p:spPr bwMode="auto">
          <a:xfrm>
            <a:off x="323528" y="1953121"/>
            <a:ext cx="8496944"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dirty="0">
                <a:solidFill>
                  <a:srgbClr val="C00000"/>
                </a:solidFill>
                <a:latin typeface="맑은 고딕" panose="020B0503020000020004" pitchFamily="50" charset="-127"/>
                <a:ea typeface="맑은 고딕" panose="020B0503020000020004" pitchFamily="50" charset="-127"/>
              </a:rPr>
              <a:t>• </a:t>
            </a:r>
            <a:r>
              <a:rPr lang="ko-KR" altLang="en-US" sz="1800" dirty="0">
                <a:solidFill>
                  <a:srgbClr val="C00000"/>
                </a:solidFill>
                <a:latin typeface="한컴 윤고딕 230" panose="02020603020101020101" pitchFamily="18" charset="-127"/>
                <a:ea typeface="한컴 윤고딕 230" panose="02020603020101020101" pitchFamily="18" charset="-127"/>
              </a:rPr>
              <a:t>미디어와 읽기의 변화</a:t>
            </a:r>
            <a:endParaRPr lang="en-US" altLang="ko-KR" sz="1800" dirty="0">
              <a:solidFill>
                <a:srgbClr val="C00000"/>
              </a:solidFill>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en-US" altLang="ko-KR" sz="1800" dirty="0">
                <a:latin typeface="한컴 윤고딕 230" panose="02020603020101020101" pitchFamily="18" charset="-127"/>
                <a:ea typeface="한컴 윤고딕 230" panose="02020603020101020101" pitchFamily="18" charset="-127"/>
              </a:rPr>
              <a:t>‘Analogue</a:t>
            </a:r>
            <a:r>
              <a:rPr lang="ko-KR" altLang="en-US" sz="1800" dirty="0">
                <a:latin typeface="한컴 윤고딕 230" panose="02020603020101020101" pitchFamily="18" charset="-127"/>
                <a:ea typeface="한컴 윤고딕 230" panose="02020603020101020101" pitchFamily="18" charset="-127"/>
              </a:rPr>
              <a:t>에서 </a:t>
            </a:r>
            <a:r>
              <a:rPr lang="en-US" altLang="ko-KR" sz="1800" dirty="0">
                <a:latin typeface="한컴 윤고딕 230" panose="02020603020101020101" pitchFamily="18" charset="-127"/>
                <a:ea typeface="한컴 윤고딕 230" panose="02020603020101020101" pitchFamily="18" charset="-127"/>
              </a:rPr>
              <a:t>Digital</a:t>
            </a:r>
            <a:r>
              <a:rPr lang="ko-KR" altLang="en-US" sz="1800" dirty="0">
                <a:latin typeface="한컴 윤고딕 230" panose="02020603020101020101" pitchFamily="18" charset="-127"/>
                <a:ea typeface="한컴 윤고딕 230" panose="02020603020101020101" pitchFamily="18" charset="-127"/>
              </a:rPr>
              <a:t>로 변화</a:t>
            </a:r>
            <a:r>
              <a:rPr lang="en-US" altLang="ko-KR" sz="1800" dirty="0">
                <a:latin typeface="한컴 윤고딕 230" panose="02020603020101020101" pitchFamily="18" charset="-127"/>
                <a:ea typeface="한컴 윤고딕 230" panose="02020603020101020101" pitchFamily="18" charset="-127"/>
              </a:rPr>
              <a:t>’ – </a:t>
            </a:r>
            <a:r>
              <a:rPr lang="ko-KR" altLang="en-US" sz="1800" dirty="0">
                <a:latin typeface="한컴 윤고딕 230" panose="02020603020101020101" pitchFamily="18" charset="-127"/>
                <a:ea typeface="한컴 윤고딕 230" panose="02020603020101020101" pitchFamily="18" charset="-127"/>
              </a:rPr>
              <a:t>모든 산업 분야에서 변화와 혁신의 필요성 대두</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출판산업도 예외는 아님</a:t>
            </a:r>
            <a:endParaRPr lang="en-US" altLang="ko-KR" sz="1800" dirty="0">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다양한 형태의 </a:t>
            </a:r>
            <a:r>
              <a:rPr lang="ko-KR" altLang="en-US" sz="1800" dirty="0" err="1">
                <a:latin typeface="한컴 윤고딕 230" panose="02020603020101020101" pitchFamily="18" charset="-127"/>
                <a:ea typeface="한컴 윤고딕 230" panose="02020603020101020101" pitchFamily="18" charset="-127"/>
              </a:rPr>
              <a:t>전자책</a:t>
            </a:r>
            <a:r>
              <a:rPr lang="ko-KR" altLang="en-US" sz="1800" dirty="0">
                <a:latin typeface="한컴 윤고딕 230" panose="02020603020101020101" pitchFamily="18" charset="-127"/>
                <a:ea typeface="한컴 윤고딕 230" panose="02020603020101020101" pitchFamily="18" charset="-127"/>
              </a:rPr>
              <a:t> 확산 </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책을 접할 수 있는 환경의 다채널화와</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책을 멀리하는 측면</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동시 제공</a:t>
            </a:r>
            <a:endParaRPr lang="en-US" altLang="ko-KR" sz="1800" dirty="0">
              <a:latin typeface="한컴 윤고딕 230" panose="02020603020101020101" pitchFamily="18" charset="-127"/>
              <a:ea typeface="한컴 윤고딕 230" panose="02020603020101020101" pitchFamily="18" charset="-127"/>
            </a:endParaRPr>
          </a:p>
          <a:p>
            <a:pPr latinLnBrk="0">
              <a:lnSpc>
                <a:spcPct val="150000"/>
              </a:lnSpc>
              <a:spcBef>
                <a:spcPct val="0"/>
              </a:spcBef>
              <a:buFont typeface="Arial" panose="020B0604020202020204" pitchFamily="34" charset="0"/>
              <a:buNone/>
              <a:defRPr/>
            </a:pPr>
            <a:endParaRPr lang="en-US" altLang="ko-KR" sz="1600" dirty="0">
              <a:solidFill>
                <a:srgbClr val="002060"/>
              </a:solidFill>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ko-KR" altLang="en-US" sz="1600" dirty="0">
                <a:solidFill>
                  <a:srgbClr val="002060"/>
                </a:solidFill>
                <a:latin typeface="한컴 윤고딕 230" panose="02020603020101020101" pitchFamily="18" charset="-127"/>
                <a:ea typeface="한컴 윤고딕 230" panose="02020603020101020101" pitchFamily="18" charset="-127"/>
              </a:rPr>
              <a:t>    ☞ </a:t>
            </a:r>
            <a:r>
              <a:rPr lang="en-US" altLang="ko-KR" sz="1600" dirty="0">
                <a:solidFill>
                  <a:srgbClr val="002060"/>
                </a:solidFill>
                <a:latin typeface="한컴 윤고딕 230" panose="02020603020101020101" pitchFamily="18" charset="-127"/>
                <a:ea typeface="한컴 윤고딕 230" panose="02020603020101020101" pitchFamily="18" charset="-127"/>
              </a:rPr>
              <a:t>“</a:t>
            </a:r>
            <a:r>
              <a:rPr lang="ko-KR" altLang="en-US" sz="1600" dirty="0">
                <a:solidFill>
                  <a:srgbClr val="002060"/>
                </a:solidFill>
                <a:latin typeface="한컴 윤고딕 230" panose="02020603020101020101" pitchFamily="18" charset="-127"/>
                <a:ea typeface="한컴 윤고딕 230" panose="02020603020101020101" pitchFamily="18" charset="-127"/>
              </a:rPr>
              <a:t>종이미디어에서 스크린미디어로 전환되면서 </a:t>
            </a:r>
            <a:r>
              <a:rPr lang="ko-KR" altLang="en-US" sz="1600" dirty="0" err="1">
                <a:solidFill>
                  <a:srgbClr val="002060"/>
                </a:solidFill>
                <a:latin typeface="한컴 윤고딕 230" panose="02020603020101020101" pitchFamily="18" charset="-127"/>
                <a:ea typeface="한컴 윤고딕 230" panose="02020603020101020101" pitchFamily="18" charset="-127"/>
              </a:rPr>
              <a:t>전자책은</a:t>
            </a:r>
            <a:r>
              <a:rPr lang="ko-KR" altLang="en-US" sz="1600" dirty="0">
                <a:solidFill>
                  <a:srgbClr val="002060"/>
                </a:solidFill>
                <a:latin typeface="한컴 윤고딕 230" panose="02020603020101020101" pitchFamily="18" charset="-127"/>
                <a:ea typeface="한컴 윤고딕 230" panose="02020603020101020101" pitchFamily="18" charset="-127"/>
              </a:rPr>
              <a:t> </a:t>
            </a:r>
            <a:r>
              <a:rPr lang="en-US" altLang="ko-KR" sz="1600" dirty="0">
                <a:solidFill>
                  <a:srgbClr val="002060"/>
                </a:solidFill>
                <a:latin typeface="한컴 윤고딕 230" panose="02020603020101020101" pitchFamily="18" charset="-127"/>
                <a:ea typeface="한컴 윤고딕 230" panose="02020603020101020101" pitchFamily="18" charset="-127"/>
              </a:rPr>
              <a:t>TV, </a:t>
            </a:r>
            <a:r>
              <a:rPr lang="ko-KR" altLang="en-US" sz="1600" dirty="0">
                <a:solidFill>
                  <a:srgbClr val="002060"/>
                </a:solidFill>
                <a:latin typeface="한컴 윤고딕 230" panose="02020603020101020101" pitchFamily="18" charset="-127"/>
                <a:ea typeface="한컴 윤고딕 230" panose="02020603020101020101" pitchFamily="18" charset="-127"/>
              </a:rPr>
              <a:t>데스크톱</a:t>
            </a:r>
            <a:r>
              <a:rPr lang="en-US" altLang="ko-KR" sz="1600" dirty="0">
                <a:solidFill>
                  <a:srgbClr val="002060"/>
                </a:solidFill>
                <a:latin typeface="한컴 윤고딕 230" panose="02020603020101020101" pitchFamily="18" charset="-127"/>
                <a:ea typeface="한컴 윤고딕 230" panose="02020603020101020101" pitchFamily="18" charset="-127"/>
              </a:rPr>
              <a:t>PC, </a:t>
            </a:r>
            <a:r>
              <a:rPr lang="ko-KR" altLang="en-US" sz="1600" dirty="0">
                <a:solidFill>
                  <a:srgbClr val="002060"/>
                </a:solidFill>
                <a:latin typeface="한컴 윤고딕 230" panose="02020603020101020101" pitchFamily="18" charset="-127"/>
                <a:ea typeface="한컴 윤고딕 230" panose="02020603020101020101" pitchFamily="18" charset="-127"/>
              </a:rPr>
              <a:t>휴대전화에</a:t>
            </a:r>
            <a:r>
              <a:rPr lang="en-US" altLang="ko-KR" sz="1600" dirty="0">
                <a:solidFill>
                  <a:srgbClr val="002060"/>
                </a:solidFill>
                <a:latin typeface="한컴 윤고딕 230" panose="02020603020101020101" pitchFamily="18" charset="-127"/>
                <a:ea typeface="한컴 윤고딕 230" panose="02020603020101020101" pitchFamily="18" charset="-127"/>
              </a:rPr>
              <a:t> </a:t>
            </a:r>
            <a:r>
              <a:rPr lang="ko-KR" altLang="en-US" sz="1600" dirty="0">
                <a:solidFill>
                  <a:srgbClr val="002060"/>
                </a:solidFill>
                <a:latin typeface="한컴 윤고딕 230" panose="02020603020101020101" pitchFamily="18" charset="-127"/>
                <a:ea typeface="한컴 윤고딕 230" panose="02020603020101020101" pitchFamily="18" charset="-127"/>
              </a:rPr>
              <a:t>이은 </a:t>
            </a:r>
            <a:endParaRPr lang="en-US" altLang="ko-KR" sz="1600" dirty="0">
              <a:solidFill>
                <a:srgbClr val="002060"/>
              </a:solidFill>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600" dirty="0">
                <a:solidFill>
                  <a:srgbClr val="002060"/>
                </a:solidFill>
                <a:latin typeface="한컴 윤고딕 230" panose="02020603020101020101" pitchFamily="18" charset="-127"/>
                <a:ea typeface="한컴 윤고딕 230" panose="02020603020101020101" pitchFamily="18" charset="-127"/>
              </a:rPr>
              <a:t>       </a:t>
            </a:r>
            <a:r>
              <a:rPr lang="ko-KR" altLang="en-US" sz="1600" dirty="0">
                <a:solidFill>
                  <a:srgbClr val="002060"/>
                </a:solidFill>
                <a:latin typeface="한컴 윤고딕 230" panose="02020603020101020101" pitchFamily="18" charset="-127"/>
                <a:ea typeface="한컴 윤고딕 230" panose="02020603020101020101" pitchFamily="18" charset="-127"/>
              </a:rPr>
              <a:t>제</a:t>
            </a:r>
            <a:r>
              <a:rPr lang="en-US" altLang="ko-KR" sz="1600" dirty="0">
                <a:solidFill>
                  <a:srgbClr val="002060"/>
                </a:solidFill>
                <a:latin typeface="한컴 윤고딕 230" panose="02020603020101020101" pitchFamily="18" charset="-127"/>
                <a:ea typeface="한컴 윤고딕 230" panose="02020603020101020101" pitchFamily="18" charset="-127"/>
              </a:rPr>
              <a:t>4</a:t>
            </a:r>
            <a:r>
              <a:rPr lang="ko-KR" altLang="en-US" sz="1600" dirty="0">
                <a:solidFill>
                  <a:srgbClr val="002060"/>
                </a:solidFill>
                <a:latin typeface="한컴 윤고딕 230" panose="02020603020101020101" pitchFamily="18" charset="-127"/>
                <a:ea typeface="한컴 윤고딕 230" panose="02020603020101020101" pitchFamily="18" charset="-127"/>
              </a:rPr>
              <a:t>의 스크린이 된다</a:t>
            </a:r>
            <a:r>
              <a:rPr lang="en-US" altLang="ko-KR" sz="1600" dirty="0">
                <a:solidFill>
                  <a:srgbClr val="002060"/>
                </a:solidFill>
                <a:latin typeface="한컴 윤고딕 230" panose="02020603020101020101" pitchFamily="18" charset="-127"/>
                <a:ea typeface="한컴 윤고딕 230" panose="02020603020101020101" pitchFamily="18" charset="-127"/>
              </a:rPr>
              <a:t>. </a:t>
            </a:r>
            <a:r>
              <a:rPr lang="ko-KR" altLang="en-US" sz="1600" dirty="0">
                <a:solidFill>
                  <a:srgbClr val="002060"/>
                </a:solidFill>
                <a:latin typeface="한컴 윤고딕 230" panose="02020603020101020101" pitchFamily="18" charset="-127"/>
                <a:ea typeface="한컴 윤고딕 230" panose="02020603020101020101" pitchFamily="18" charset="-127"/>
              </a:rPr>
              <a:t>이른바 </a:t>
            </a:r>
            <a:r>
              <a:rPr lang="en-US" altLang="ko-KR" sz="1600" dirty="0">
                <a:solidFill>
                  <a:srgbClr val="002060"/>
                </a:solidFill>
                <a:latin typeface="한컴 윤고딕 230" panose="02020603020101020101" pitchFamily="18" charset="-127"/>
                <a:ea typeface="한컴 윤고딕 230" panose="02020603020101020101" pitchFamily="18" charset="-127"/>
              </a:rPr>
              <a:t>‘</a:t>
            </a:r>
            <a:r>
              <a:rPr lang="ko-KR" altLang="en-US" sz="1600" dirty="0">
                <a:solidFill>
                  <a:srgbClr val="002060"/>
                </a:solidFill>
                <a:latin typeface="한컴 윤고딕 230" panose="02020603020101020101" pitchFamily="18" charset="-127"/>
                <a:ea typeface="한컴 윤고딕 230" panose="02020603020101020101" pitchFamily="18" charset="-127"/>
              </a:rPr>
              <a:t>페이지에서 스크린으로의 전환</a:t>
            </a:r>
            <a:r>
              <a:rPr lang="en-US" altLang="ko-KR" sz="1600" dirty="0">
                <a:solidFill>
                  <a:srgbClr val="002060"/>
                </a:solidFill>
                <a:latin typeface="한컴 윤고딕 230" panose="02020603020101020101" pitchFamily="18" charset="-127"/>
                <a:ea typeface="한컴 윤고딕 230" panose="02020603020101020101" pitchFamily="18" charset="-127"/>
              </a:rPr>
              <a:t>＇</a:t>
            </a:r>
            <a:r>
              <a:rPr lang="ko-KR" altLang="en-US" sz="1600" dirty="0">
                <a:solidFill>
                  <a:srgbClr val="002060"/>
                </a:solidFill>
                <a:latin typeface="한컴 윤고딕 230" panose="02020603020101020101" pitchFamily="18" charset="-127"/>
                <a:ea typeface="한컴 윤고딕 230" panose="02020603020101020101" pitchFamily="18" charset="-127"/>
              </a:rPr>
              <a:t>은 이용자와 미디어 사이의 </a:t>
            </a:r>
            <a:endParaRPr lang="en-US" altLang="ko-KR" sz="1600" dirty="0">
              <a:solidFill>
                <a:srgbClr val="002060"/>
              </a:solidFill>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600" dirty="0">
                <a:solidFill>
                  <a:srgbClr val="002060"/>
                </a:solidFill>
                <a:latin typeface="한컴 윤고딕 230" panose="02020603020101020101" pitchFamily="18" charset="-127"/>
                <a:ea typeface="한컴 윤고딕 230" panose="02020603020101020101" pitchFamily="18" charset="-127"/>
              </a:rPr>
              <a:t>       </a:t>
            </a:r>
            <a:r>
              <a:rPr lang="ko-KR" altLang="en-US" sz="1600" dirty="0">
                <a:solidFill>
                  <a:srgbClr val="002060"/>
                </a:solidFill>
                <a:latin typeface="한컴 윤고딕 230" panose="02020603020101020101" pitchFamily="18" charset="-127"/>
                <a:ea typeface="한컴 윤고딕 230" panose="02020603020101020101" pitchFamily="18" charset="-127"/>
              </a:rPr>
              <a:t>관계의 변화</a:t>
            </a:r>
            <a:r>
              <a:rPr lang="en-US" altLang="ko-KR" sz="1600" dirty="0">
                <a:solidFill>
                  <a:srgbClr val="002060"/>
                </a:solidFill>
                <a:latin typeface="한컴 윤고딕 230" panose="02020603020101020101" pitchFamily="18" charset="-127"/>
                <a:ea typeface="한컴 윤고딕 230" panose="02020603020101020101" pitchFamily="18" charset="-127"/>
              </a:rPr>
              <a:t>, </a:t>
            </a:r>
            <a:r>
              <a:rPr lang="ko-KR" altLang="en-US" sz="1600" dirty="0">
                <a:solidFill>
                  <a:srgbClr val="002060"/>
                </a:solidFill>
                <a:latin typeface="한컴 윤고딕 230" panose="02020603020101020101" pitchFamily="18" charset="-127"/>
                <a:ea typeface="한컴 윤고딕 230" panose="02020603020101020101" pitchFamily="18" charset="-127"/>
              </a:rPr>
              <a:t>즉 독서에서 관람으로의 전환을 의미한다</a:t>
            </a:r>
            <a:r>
              <a:rPr lang="en-US" altLang="ko-KR" sz="1600" dirty="0">
                <a:solidFill>
                  <a:srgbClr val="002060"/>
                </a:solidFill>
                <a:latin typeface="한컴 윤고딕 230" panose="02020603020101020101" pitchFamily="18" charset="-127"/>
                <a:ea typeface="한컴 윤고딕 230" panose="02020603020101020101" pitchFamily="18" charset="-127"/>
              </a:rPr>
              <a:t>.”</a:t>
            </a:r>
          </a:p>
          <a:p>
            <a:pPr algn="ctr" latinLnBrk="0">
              <a:lnSpc>
                <a:spcPct val="150000"/>
              </a:lnSpc>
              <a:spcBef>
                <a:spcPct val="0"/>
              </a:spcBef>
              <a:buFont typeface="Arial" panose="020B0604020202020204" pitchFamily="34" charset="0"/>
              <a:buNone/>
              <a:defRPr/>
            </a:pPr>
            <a:r>
              <a:rPr lang="en-US" altLang="ko-KR" sz="1400" dirty="0">
                <a:latin typeface="한컴 윤고딕 230" panose="02020603020101020101" pitchFamily="18" charset="-127"/>
                <a:ea typeface="한컴 윤고딕 230" panose="02020603020101020101" pitchFamily="18" charset="-127"/>
              </a:rPr>
              <a:t>                               &lt;</a:t>
            </a:r>
            <a:r>
              <a:rPr lang="ko-KR" altLang="en-US" sz="1400" dirty="0">
                <a:latin typeface="한컴 윤고딕 230" panose="02020603020101020101" pitchFamily="18" charset="-127"/>
                <a:ea typeface="한컴 윤고딕 230" panose="02020603020101020101" pitchFamily="18" charset="-127"/>
              </a:rPr>
              <a:t>일라나 </a:t>
            </a:r>
            <a:r>
              <a:rPr lang="ko-KR" altLang="en-US" sz="1400" dirty="0" err="1">
                <a:latin typeface="한컴 윤고딕 230" panose="02020603020101020101" pitchFamily="18" charset="-127"/>
                <a:ea typeface="한컴 윤고딕 230" panose="02020603020101020101" pitchFamily="18" charset="-127"/>
              </a:rPr>
              <a:t>스나이더</a:t>
            </a:r>
            <a:r>
              <a:rPr lang="en-US" altLang="ko-KR" sz="1400" dirty="0">
                <a:latin typeface="한컴 윤고딕 230" panose="02020603020101020101" pitchFamily="18" charset="-127"/>
                <a:ea typeface="한컴 윤고딕 230" panose="02020603020101020101" pitchFamily="18" charset="-127"/>
              </a:rPr>
              <a:t>, 『</a:t>
            </a:r>
            <a:r>
              <a:rPr lang="ko-KR" altLang="en-US" sz="1400" dirty="0">
                <a:latin typeface="한컴 윤고딕 230" panose="02020603020101020101" pitchFamily="18" charset="-127"/>
                <a:ea typeface="한컴 윤고딕 230" panose="02020603020101020101" pitchFamily="18" charset="-127"/>
              </a:rPr>
              <a:t>종이에서 스크린으로</a:t>
            </a:r>
            <a:r>
              <a:rPr lang="en-US" altLang="ko-KR" sz="1400" dirty="0">
                <a:latin typeface="한컴 윤고딕 230" panose="02020603020101020101" pitchFamily="18" charset="-127"/>
                <a:ea typeface="한컴 윤고딕 230" panose="02020603020101020101" pitchFamily="18" charset="-127"/>
              </a:rPr>
              <a:t>-</a:t>
            </a:r>
            <a:r>
              <a:rPr lang="ko-KR" altLang="en-US" sz="1400" dirty="0">
                <a:latin typeface="한컴 윤고딕 230" panose="02020603020101020101" pitchFamily="18" charset="-127"/>
                <a:ea typeface="한컴 윤고딕 230" panose="02020603020101020101" pitchFamily="18" charset="-127"/>
              </a:rPr>
              <a:t>전자시대의 읽기와 쓰기</a:t>
            </a:r>
            <a:r>
              <a:rPr lang="en-US" altLang="ko-KR" sz="1400" dirty="0">
                <a:latin typeface="한컴 윤고딕 230" panose="02020603020101020101" pitchFamily="18" charset="-127"/>
                <a:ea typeface="한컴 윤고딕 230" panose="02020603020101020101" pitchFamily="18" charset="-127"/>
              </a:rPr>
              <a:t>』. 1997&gt;</a:t>
            </a:r>
            <a:r>
              <a:rPr lang="ko-KR" altLang="en-US" sz="1400" dirty="0">
                <a:latin typeface="한컴 윤고딕 230" panose="02020603020101020101" pitchFamily="18" charset="-127"/>
                <a:ea typeface="한컴 윤고딕 230" panose="02020603020101020101" pitchFamily="18" charset="-127"/>
              </a:rPr>
              <a:t> </a:t>
            </a:r>
            <a:endParaRPr lang="en-US" altLang="ko-KR" sz="1400" dirty="0">
              <a:latin typeface="한컴 윤고딕 230" panose="02020603020101020101" pitchFamily="18" charset="-127"/>
              <a:ea typeface="한컴 윤고딕 230" panose="02020603020101020101" pitchFamily="18" charset="-127"/>
            </a:endParaRPr>
          </a:p>
          <a:p>
            <a:pPr algn="ctr" latinLnBrk="0">
              <a:lnSpc>
                <a:spcPct val="150000"/>
              </a:lnSpc>
              <a:spcBef>
                <a:spcPct val="0"/>
              </a:spcBef>
              <a:buFont typeface="Arial" panose="020B0604020202020204" pitchFamily="34" charset="0"/>
              <a:buNone/>
              <a:defRPr/>
            </a:pPr>
            <a:endParaRPr lang="en-US" altLang="ko-KR" sz="1400" dirty="0">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음독</a:t>
            </a:r>
            <a:r>
              <a:rPr lang="en-US" altLang="ko-KR" sz="1800" dirty="0">
                <a:latin typeface="한컴 윤고딕 230" panose="02020603020101020101" pitchFamily="18" charset="-127"/>
                <a:ea typeface="한컴 윤고딕 230" panose="02020603020101020101" pitchFamily="18" charset="-127"/>
              </a:rPr>
              <a:t>(vocalized reading)</a:t>
            </a:r>
            <a:r>
              <a:rPr lang="ko-KR" altLang="en-US" sz="1800" dirty="0">
                <a:latin typeface="한컴 윤고딕 230" panose="02020603020101020101" pitchFamily="18" charset="-127"/>
                <a:ea typeface="한컴 윤고딕 230" panose="02020603020101020101" pitchFamily="18" charset="-127"/>
              </a:rPr>
              <a:t>과 묵독</a:t>
            </a:r>
            <a:r>
              <a:rPr lang="en-US" altLang="ko-KR" sz="1800" dirty="0">
                <a:latin typeface="한컴 윤고딕 230" panose="02020603020101020101" pitchFamily="18" charset="-127"/>
                <a:ea typeface="한컴 윤고딕 230" panose="02020603020101020101" pitchFamily="18" charset="-127"/>
              </a:rPr>
              <a:t>(silent reading)</a:t>
            </a:r>
            <a:r>
              <a:rPr lang="ko-KR" altLang="en-US" sz="1800" dirty="0">
                <a:latin typeface="한컴 윤고딕 230" panose="02020603020101020101" pitchFamily="18" charset="-127"/>
                <a:ea typeface="한컴 윤고딕 230" panose="02020603020101020101" pitchFamily="18" charset="-127"/>
              </a:rPr>
              <a:t>에서</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새로운 읽기 방식인 </a:t>
            </a:r>
            <a:r>
              <a:rPr lang="en-US" altLang="ko-KR" sz="1800" dirty="0">
                <a:latin typeface="한컴 윤고딕 230" panose="02020603020101020101" pitchFamily="18" charset="-127"/>
                <a:ea typeface="한컴 윤고딕 230" panose="02020603020101020101" pitchFamily="18" charset="-127"/>
              </a:rPr>
              <a:t>‘</a:t>
            </a:r>
            <a:r>
              <a:rPr lang="ko-KR" altLang="en-US" sz="1800" dirty="0" err="1">
                <a:latin typeface="한컴 윤고딕 230" panose="02020603020101020101" pitchFamily="18" charset="-127"/>
                <a:ea typeface="한컴 윤고딕 230" panose="02020603020101020101" pitchFamily="18" charset="-127"/>
              </a:rPr>
              <a:t>소셜리딩</a:t>
            </a:r>
            <a:r>
              <a:rPr lang="en-US" altLang="ko-KR" sz="1800" dirty="0">
                <a:latin typeface="한컴 윤고딕 230" panose="02020603020101020101" pitchFamily="18" charset="-127"/>
                <a:ea typeface="한컴 윤고딕 230" panose="02020603020101020101" pitchFamily="18" charset="-127"/>
              </a:rPr>
              <a:t>(social</a:t>
            </a:r>
            <a:r>
              <a:rPr lang="ko-KR" altLang="en-US" sz="1800" dirty="0">
                <a:latin typeface="한컴 윤고딕 230" panose="02020603020101020101" pitchFamily="18" charset="-127"/>
                <a:ea typeface="한컴 윤고딕 230" panose="02020603020101020101" pitchFamily="18" charset="-127"/>
              </a:rPr>
              <a:t> </a:t>
            </a:r>
            <a:r>
              <a:rPr lang="en-US" altLang="ko-KR" sz="1800" dirty="0">
                <a:latin typeface="한컴 윤고딕 230" panose="02020603020101020101" pitchFamily="18" charset="-127"/>
                <a:ea typeface="한컴 윤고딕 230" panose="02020603020101020101" pitchFamily="18" charset="-127"/>
              </a:rPr>
              <a:t>reading)’</a:t>
            </a:r>
            <a:r>
              <a:rPr lang="ko-KR" altLang="en-US" sz="1800" dirty="0">
                <a:latin typeface="한컴 윤고딕 230" panose="02020603020101020101" pitchFamily="18" charset="-127"/>
                <a:ea typeface="한컴 윤고딕 230" panose="02020603020101020101" pitchFamily="18" charset="-127"/>
              </a:rPr>
              <a:t>과</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멀티미디어 관람</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이</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탄생할 것</a:t>
            </a:r>
            <a:r>
              <a:rPr lang="en-US" altLang="ko-KR" sz="1800" dirty="0">
                <a:latin typeface="한컴 윤고딕 230" panose="02020603020101020101" pitchFamily="18" charset="-127"/>
                <a:ea typeface="한컴 윤고딕 230" panose="02020603020101020101" pitchFamily="18" charset="-127"/>
              </a:rPr>
              <a:t>!</a:t>
            </a:r>
            <a:endParaRPr lang="en-US" altLang="ko-KR" sz="1400" dirty="0">
              <a:latin typeface="한컴 윤고딕 230" panose="02020603020101020101" pitchFamily="18" charset="-127"/>
              <a:ea typeface="한컴 윤고딕 230" panose="02020603020101020101" pitchFamily="18" charset="-127"/>
            </a:endParaRPr>
          </a:p>
        </p:txBody>
      </p:sp>
    </p:spTree>
    <p:extLst>
      <p:ext uri="{BB962C8B-B14F-4D97-AF65-F5344CB8AC3E}">
        <p14:creationId xmlns:p14="http://schemas.microsoft.com/office/powerpoint/2010/main" val="390267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5" name="직사각형 3"/>
          <p:cNvSpPr>
            <a:spLocks noChangeArrowheads="1"/>
          </p:cNvSpPr>
          <p:nvPr/>
        </p:nvSpPr>
        <p:spPr bwMode="auto">
          <a:xfrm>
            <a:off x="323528" y="1352947"/>
            <a:ext cx="856895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marL="285750" indent="-285750" latinLnBrk="0">
              <a:lnSpc>
                <a:spcPct val="150000"/>
              </a:lnSpc>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기성세대와 달리</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디지털 세대는 종이보다는 디지털 디바이스를 통한 읽기에 </a:t>
            </a:r>
            <a:endParaRPr lang="en-US" altLang="ko-KR" sz="1800" dirty="0">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ko-KR" altLang="en-US" sz="1800" dirty="0">
                <a:latin typeface="한컴 윤고딕 230" panose="02020603020101020101" pitchFamily="18" charset="-127"/>
                <a:ea typeface="한컴 윤고딕 230" panose="02020603020101020101" pitchFamily="18" charset="-127"/>
              </a:rPr>
              <a:t>   익숙하고 </a:t>
            </a:r>
            <a:r>
              <a:rPr lang="ko-KR" altLang="en-US" sz="1800" dirty="0" err="1">
                <a:latin typeface="한컴 윤고딕 230" panose="02020603020101020101" pitchFamily="18" charset="-127"/>
                <a:ea typeface="한컴 윤고딕 230" panose="02020603020101020101" pitchFamily="18" charset="-127"/>
              </a:rPr>
              <a:t>전자책에</a:t>
            </a:r>
            <a:r>
              <a:rPr lang="ko-KR" altLang="en-US" sz="1800" dirty="0">
                <a:latin typeface="한컴 윤고딕 230" panose="02020603020101020101" pitchFamily="18" charset="-127"/>
                <a:ea typeface="한컴 윤고딕 230" panose="02020603020101020101" pitchFamily="18" charset="-127"/>
              </a:rPr>
              <a:t> 대한 거부감은 상대적으로 낮아</a:t>
            </a:r>
            <a:endParaRPr lang="en-US" altLang="ko-KR" sz="1400" dirty="0">
              <a:latin typeface="한컴 윤고딕 230" panose="02020603020101020101" pitchFamily="18" charset="-127"/>
              <a:ea typeface="한컴 윤고딕 230" panose="02020603020101020101" pitchFamily="18" charset="-127"/>
            </a:endParaRPr>
          </a:p>
        </p:txBody>
      </p:sp>
      <p:sp>
        <p:nvSpPr>
          <p:cNvPr id="2" name="직사각형 1"/>
          <p:cNvSpPr/>
          <p:nvPr/>
        </p:nvSpPr>
        <p:spPr>
          <a:xfrm>
            <a:off x="338457" y="2381979"/>
            <a:ext cx="8410007" cy="1077218"/>
          </a:xfrm>
          <a:prstGeom prst="rect">
            <a:avLst/>
          </a:prstGeom>
        </p:spPr>
        <p:txBody>
          <a:bodyPr wrap="square">
            <a:spAutoFit/>
          </a:bodyPr>
          <a:lstStyle/>
          <a:p>
            <a:pPr latinLnBrk="0">
              <a:spcBef>
                <a:spcPct val="0"/>
              </a:spcBef>
              <a:buFont typeface="Arial" pitchFamily="34" charset="0"/>
              <a:buNone/>
            </a:pPr>
            <a:r>
              <a:rPr lang="en-US" altLang="ko-KR" sz="1600" dirty="0">
                <a:solidFill>
                  <a:srgbClr val="0070C0"/>
                </a:solidFill>
                <a:latin typeface="한컴 윤고딕 250" pitchFamily="18" charset="-127"/>
                <a:ea typeface="한컴 윤고딕 250" pitchFamily="18" charset="-127"/>
              </a:rPr>
              <a:t>    ☞ 2045</a:t>
            </a:r>
            <a:r>
              <a:rPr lang="ko-KR" altLang="en-US" sz="1600" dirty="0">
                <a:solidFill>
                  <a:srgbClr val="0070C0"/>
                </a:solidFill>
                <a:latin typeface="한컴 윤고딕 250" pitchFamily="18" charset="-127"/>
                <a:ea typeface="한컴 윤고딕 250" pitchFamily="18" charset="-127"/>
              </a:rPr>
              <a:t>년은 인류에게 큰 분기점이 되는 시점</a:t>
            </a:r>
            <a:r>
              <a:rPr lang="en-US" altLang="ko-KR" sz="1600" dirty="0">
                <a:solidFill>
                  <a:srgbClr val="0070C0"/>
                </a:solidFill>
                <a:latin typeface="한컴 윤고딕 250" pitchFamily="18" charset="-127"/>
                <a:ea typeface="한컴 윤고딕 250" pitchFamily="18" charset="-127"/>
              </a:rPr>
              <a:t>. </a:t>
            </a:r>
            <a:r>
              <a:rPr lang="ko-KR" altLang="en-US" sz="1600" dirty="0">
                <a:solidFill>
                  <a:srgbClr val="0070C0"/>
                </a:solidFill>
                <a:latin typeface="한컴 윤고딕 250" pitchFamily="18" charset="-127"/>
                <a:ea typeface="한컴 윤고딕 250" pitchFamily="18" charset="-127"/>
              </a:rPr>
              <a:t>인공지능을 필두로 첨단 과학 기술이 인류  </a:t>
            </a:r>
            <a:endParaRPr lang="en-US" altLang="ko-KR" sz="1600" dirty="0">
              <a:solidFill>
                <a:srgbClr val="0070C0"/>
              </a:solidFill>
              <a:latin typeface="한컴 윤고딕 250" pitchFamily="18" charset="-127"/>
              <a:ea typeface="한컴 윤고딕 250" pitchFamily="18" charset="-127"/>
            </a:endParaRPr>
          </a:p>
          <a:p>
            <a:pPr latinLnBrk="0">
              <a:spcBef>
                <a:spcPct val="0"/>
              </a:spcBef>
              <a:buFont typeface="Arial" pitchFamily="34" charset="0"/>
              <a:buNone/>
            </a:pPr>
            <a:r>
              <a:rPr lang="en-US" altLang="ko-KR" sz="1600" dirty="0">
                <a:solidFill>
                  <a:srgbClr val="0070C0"/>
                </a:solidFill>
                <a:latin typeface="한컴 윤고딕 250" pitchFamily="18" charset="-127"/>
                <a:ea typeface="한컴 윤고딕 250" pitchFamily="18" charset="-127"/>
              </a:rPr>
              <a:t>        </a:t>
            </a:r>
            <a:r>
              <a:rPr lang="ko-KR" altLang="en-US" sz="1600" dirty="0">
                <a:solidFill>
                  <a:srgbClr val="0070C0"/>
                </a:solidFill>
                <a:latin typeface="한컴 윤고딕 250" pitchFamily="18" charset="-127"/>
                <a:ea typeface="한컴 윤고딕 250" pitchFamily="18" charset="-127"/>
              </a:rPr>
              <a:t>기술 발전의 역사를 통한 예측이 불가능할 정도로 발달하는 시점이 되기 때문</a:t>
            </a:r>
            <a:r>
              <a:rPr lang="en-US" altLang="ko-KR" sz="1600" dirty="0">
                <a:solidFill>
                  <a:srgbClr val="0070C0"/>
                </a:solidFill>
                <a:latin typeface="한컴 윤고딕 250" pitchFamily="18" charset="-127"/>
                <a:ea typeface="한컴 윤고딕 250" pitchFamily="18" charset="-127"/>
              </a:rPr>
              <a:t>. </a:t>
            </a:r>
            <a:r>
              <a:rPr lang="ko-KR" altLang="en-US" sz="1600" dirty="0">
                <a:solidFill>
                  <a:srgbClr val="0070C0"/>
                </a:solidFill>
                <a:latin typeface="한컴 윤고딕 250" pitchFamily="18" charset="-127"/>
                <a:ea typeface="한컴 윤고딕 250" pitchFamily="18" charset="-127"/>
              </a:rPr>
              <a:t>이후의 </a:t>
            </a:r>
            <a:endParaRPr lang="en-US" altLang="ko-KR" sz="1600" dirty="0">
              <a:solidFill>
                <a:srgbClr val="0070C0"/>
              </a:solidFill>
              <a:latin typeface="한컴 윤고딕 250" pitchFamily="18" charset="-127"/>
              <a:ea typeface="한컴 윤고딕 250" pitchFamily="18" charset="-127"/>
            </a:endParaRPr>
          </a:p>
          <a:p>
            <a:pPr latinLnBrk="0">
              <a:spcBef>
                <a:spcPct val="0"/>
              </a:spcBef>
              <a:buFont typeface="Arial" pitchFamily="34" charset="0"/>
              <a:buNone/>
            </a:pPr>
            <a:r>
              <a:rPr lang="en-US" altLang="ko-KR" sz="1600" dirty="0">
                <a:solidFill>
                  <a:srgbClr val="0070C0"/>
                </a:solidFill>
                <a:latin typeface="한컴 윤고딕 250" pitchFamily="18" charset="-127"/>
                <a:ea typeface="한컴 윤고딕 250" pitchFamily="18" charset="-127"/>
              </a:rPr>
              <a:t>        </a:t>
            </a:r>
            <a:r>
              <a:rPr lang="ko-KR" altLang="en-US" sz="1600" dirty="0">
                <a:solidFill>
                  <a:srgbClr val="0070C0"/>
                </a:solidFill>
                <a:latin typeface="한컴 윤고딕 250" pitchFamily="18" charset="-127"/>
                <a:ea typeface="한컴 윤고딕 250" pitchFamily="18" charset="-127"/>
              </a:rPr>
              <a:t>미래는 우리가 어떻게 준비하고 대처하느냐에 따라 낙원을 맞이하거나 재앙을 맞이하게 될 </a:t>
            </a:r>
            <a:endParaRPr lang="en-US" altLang="ko-KR" sz="1600" dirty="0">
              <a:solidFill>
                <a:srgbClr val="0070C0"/>
              </a:solidFill>
              <a:latin typeface="한컴 윤고딕 250" pitchFamily="18" charset="-127"/>
              <a:ea typeface="한컴 윤고딕 250" pitchFamily="18" charset="-127"/>
            </a:endParaRPr>
          </a:p>
          <a:p>
            <a:pPr latinLnBrk="0">
              <a:spcBef>
                <a:spcPct val="0"/>
              </a:spcBef>
              <a:buFont typeface="Arial" pitchFamily="34" charset="0"/>
              <a:buNone/>
            </a:pPr>
            <a:r>
              <a:rPr lang="en-US" altLang="ko-KR" sz="1600" dirty="0">
                <a:solidFill>
                  <a:srgbClr val="0070C0"/>
                </a:solidFill>
                <a:latin typeface="한컴 윤고딕 250" pitchFamily="18" charset="-127"/>
                <a:ea typeface="한컴 윤고딕 250" pitchFamily="18" charset="-127"/>
              </a:rPr>
              <a:t>        </a:t>
            </a:r>
            <a:r>
              <a:rPr lang="ko-KR" altLang="en-US" sz="1600" dirty="0">
                <a:solidFill>
                  <a:srgbClr val="0070C0"/>
                </a:solidFill>
                <a:latin typeface="한컴 윤고딕 250" pitchFamily="18" charset="-127"/>
                <a:ea typeface="한컴 윤고딕 250" pitchFamily="18" charset="-127"/>
              </a:rPr>
              <a:t>것이다</a:t>
            </a:r>
            <a:r>
              <a:rPr lang="en-US" altLang="ko-KR" sz="1600" dirty="0">
                <a:solidFill>
                  <a:srgbClr val="0070C0"/>
                </a:solidFill>
                <a:latin typeface="한컴 윤고딕 250" pitchFamily="18" charset="-127"/>
                <a:ea typeface="한컴 윤고딕 250" pitchFamily="18" charset="-127"/>
              </a:rPr>
              <a:t>.&lt;</a:t>
            </a:r>
            <a:r>
              <a:rPr lang="ko-KR" altLang="en-US" sz="1600" dirty="0">
                <a:solidFill>
                  <a:srgbClr val="0070C0"/>
                </a:solidFill>
                <a:latin typeface="한컴 윤고딕 250" pitchFamily="18" charset="-127"/>
                <a:ea typeface="한컴 윤고딕 250" pitchFamily="18" charset="-127"/>
              </a:rPr>
              <a:t>유엔미래 보고서 </a:t>
            </a:r>
            <a:r>
              <a:rPr lang="en-US" altLang="ko-KR" sz="1600" dirty="0">
                <a:solidFill>
                  <a:srgbClr val="0070C0"/>
                </a:solidFill>
                <a:latin typeface="한컴 윤고딕 250" pitchFamily="18" charset="-127"/>
                <a:ea typeface="한컴 윤고딕 250" pitchFamily="18" charset="-127"/>
              </a:rPr>
              <a:t>2045&gt;</a:t>
            </a:r>
            <a:endParaRPr lang="en-US" altLang="ko-KR" sz="1600" dirty="0">
              <a:solidFill>
                <a:srgbClr val="0070C0"/>
              </a:solidFill>
              <a:latin typeface="한컴 윤고딕 230" pitchFamily="18" charset="-127"/>
              <a:ea typeface="한컴 윤고딕 230" pitchFamily="18" charset="-127"/>
            </a:endParaRPr>
          </a:p>
        </p:txBody>
      </p:sp>
      <p:grpSp>
        <p:nvGrpSpPr>
          <p:cNvPr id="16" name="그룹 7"/>
          <p:cNvGrpSpPr>
            <a:grpSpLocks/>
          </p:cNvGrpSpPr>
          <p:nvPr/>
        </p:nvGrpSpPr>
        <p:grpSpPr bwMode="auto">
          <a:xfrm>
            <a:off x="2123728" y="3561109"/>
            <a:ext cx="5256212" cy="2316163"/>
            <a:chOff x="2483768" y="4426984"/>
            <a:chExt cx="5256584" cy="2314800"/>
          </a:xfrm>
        </p:grpSpPr>
        <p:grpSp>
          <p:nvGrpSpPr>
            <p:cNvPr id="17" name="그룹 6"/>
            <p:cNvGrpSpPr>
              <a:grpSpLocks/>
            </p:cNvGrpSpPr>
            <p:nvPr/>
          </p:nvGrpSpPr>
          <p:grpSpPr bwMode="auto">
            <a:xfrm>
              <a:off x="2483768" y="4426984"/>
              <a:ext cx="3444416" cy="2314800"/>
              <a:chOff x="2483768" y="4426984"/>
              <a:chExt cx="3444416" cy="2314800"/>
            </a:xfrm>
          </p:grpSpPr>
          <p:pic>
            <p:nvPicPr>
              <p:cNvPr id="19" name="그림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426984"/>
                <a:ext cx="1578651" cy="231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그림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426984"/>
                <a:ext cx="1572208" cy="23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그림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52266" y="4426984"/>
              <a:ext cx="1488086" cy="23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AutoShape 30" descr="어두운 상향 대각선"/>
          <p:cNvSpPr>
            <a:spLocks noChangeArrowheads="1"/>
          </p:cNvSpPr>
          <p:nvPr/>
        </p:nvSpPr>
        <p:spPr bwMode="auto">
          <a:xfrm flipH="1" flipV="1">
            <a:off x="475928" y="980728"/>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22" name="Rectangle 85"/>
          <p:cNvSpPr>
            <a:spLocks noChangeArrowheads="1"/>
          </p:cNvSpPr>
          <p:nvPr/>
        </p:nvSpPr>
        <p:spPr bwMode="auto">
          <a:xfrm>
            <a:off x="475928" y="1026832"/>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1107373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33140" y="802899"/>
            <a:ext cx="911086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spcBef>
                <a:spcPct val="0"/>
              </a:spcBef>
              <a:buFont typeface="Arial" panose="020B0604020202020204" pitchFamily="34" charset="0"/>
              <a:buNone/>
              <a:defRPr/>
            </a:pPr>
            <a:r>
              <a:rPr lang="en-US" altLang="ko-KR" sz="1800" dirty="0">
                <a:solidFill>
                  <a:srgbClr val="C00000"/>
                </a:solidFill>
                <a:latin typeface="맑은 고딕" panose="020B0503020000020004" pitchFamily="50" charset="-127"/>
                <a:ea typeface="맑은 고딕" panose="020B0503020000020004" pitchFamily="50" charset="-127"/>
              </a:rPr>
              <a:t>• </a:t>
            </a:r>
            <a:r>
              <a:rPr lang="ko-KR" altLang="en-US" sz="1800" dirty="0">
                <a:solidFill>
                  <a:srgbClr val="C00000"/>
                </a:solidFill>
                <a:latin typeface="한컴 윤고딕 230" panose="02020603020101020101" pitchFamily="18" charset="-127"/>
                <a:ea typeface="한컴 윤고딕 230" panose="02020603020101020101" pitchFamily="18" charset="-127"/>
              </a:rPr>
              <a:t>출판시장의 변화</a:t>
            </a:r>
            <a:endParaRPr lang="en-US" altLang="ko-KR" sz="1800" dirty="0">
              <a:solidFill>
                <a:srgbClr val="C00000"/>
              </a:solidFill>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endParaRPr lang="en-US" altLang="ko-KR" sz="1800" dirty="0">
              <a:solidFill>
                <a:srgbClr val="C00000"/>
              </a:solidFill>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미국 </a:t>
            </a:r>
            <a:r>
              <a:rPr lang="ko-KR" altLang="en-US" sz="1800" dirty="0" err="1">
                <a:latin typeface="한컴 윤고딕 230" panose="02020603020101020101" pitchFamily="18" charset="-127"/>
                <a:ea typeface="한컴 윤고딕 230" panose="02020603020101020101" pitchFamily="18" charset="-127"/>
              </a:rPr>
              <a:t>전자책</a:t>
            </a:r>
            <a:r>
              <a:rPr lang="ko-KR" altLang="en-US" sz="1800" dirty="0">
                <a:latin typeface="한컴 윤고딕 230" panose="02020603020101020101" pitchFamily="18" charset="-127"/>
                <a:ea typeface="한컴 윤고딕 230" panose="02020603020101020101" pitchFamily="18" charset="-127"/>
              </a:rPr>
              <a:t> 시장 </a:t>
            </a:r>
            <a:r>
              <a:rPr lang="en-US" altLang="ko-KR" sz="1800" dirty="0">
                <a:latin typeface="한컴 윤고딕 230" panose="02020603020101020101" pitchFamily="18" charset="-127"/>
                <a:ea typeface="한컴 윤고딕 230" panose="02020603020101020101" pitchFamily="18" charset="-127"/>
              </a:rPr>
              <a:t>20% </a:t>
            </a:r>
            <a:r>
              <a:rPr lang="ko-KR" altLang="en-US" sz="1800" dirty="0">
                <a:latin typeface="한컴 윤고딕 230" panose="02020603020101020101" pitchFamily="18" charset="-127"/>
                <a:ea typeface="한컴 윤고딕 230" panose="02020603020101020101" pitchFamily="18" charset="-127"/>
              </a:rPr>
              <a:t>점유율 확보</a:t>
            </a:r>
            <a:r>
              <a:rPr lang="en-US" altLang="ko-KR" sz="1800" dirty="0">
                <a:latin typeface="한컴 윤고딕 230" panose="02020603020101020101" pitchFamily="18" charset="-127"/>
                <a:ea typeface="한컴 윤고딕 230" panose="02020603020101020101" pitchFamily="18" charset="-127"/>
              </a:rPr>
              <a:t>(2012), 2013</a:t>
            </a:r>
            <a:r>
              <a:rPr lang="ko-KR" altLang="en-US" sz="1800" dirty="0">
                <a:latin typeface="한컴 윤고딕 230" panose="02020603020101020101" pitchFamily="18" charset="-127"/>
                <a:ea typeface="한컴 윤고딕 230" panose="02020603020101020101" pitchFamily="18" charset="-127"/>
              </a:rPr>
              <a:t>년 정체</a:t>
            </a:r>
            <a:r>
              <a:rPr lang="en-US" altLang="ko-KR" sz="1800" dirty="0">
                <a:latin typeface="한컴 윤고딕 230" panose="02020603020101020101" pitchFamily="18" charset="-127"/>
                <a:ea typeface="한컴 윤고딕 230" panose="02020603020101020101" pitchFamily="18" charset="-127"/>
              </a:rPr>
              <a:t> </a:t>
            </a:r>
            <a:r>
              <a:rPr lang="en-US" altLang="ko-KR" sz="1800" dirty="0">
                <a:solidFill>
                  <a:srgbClr val="0070C0"/>
                </a:solidFill>
                <a:latin typeface="한컴 윤고딕 230" panose="02020603020101020101" pitchFamily="18" charset="-127"/>
                <a:ea typeface="한컴 윤고딕 230" panose="02020603020101020101" pitchFamily="18" charset="-127"/>
              </a:rPr>
              <a:t>(</a:t>
            </a:r>
            <a:r>
              <a:rPr lang="ko-KR" altLang="en-US" sz="1800" dirty="0">
                <a:solidFill>
                  <a:srgbClr val="0070C0"/>
                </a:solidFill>
                <a:latin typeface="한컴 윤고딕 230" panose="02020603020101020101" pitchFamily="18" charset="-127"/>
                <a:ea typeface="한컴 윤고딕 230" panose="02020603020101020101" pitchFamily="18" charset="-127"/>
              </a:rPr>
              <a:t>이유 </a:t>
            </a:r>
            <a:r>
              <a:rPr lang="en-US" altLang="ko-KR" sz="1800" dirty="0">
                <a:solidFill>
                  <a:srgbClr val="0070C0"/>
                </a:solidFill>
                <a:latin typeface="한컴 윤고딕 230" panose="02020603020101020101" pitchFamily="18" charset="-127"/>
                <a:ea typeface="한컴 윤고딕 230" panose="02020603020101020101" pitchFamily="18" charset="-127"/>
              </a:rPr>
              <a:t>: </a:t>
            </a:r>
            <a:r>
              <a:rPr lang="ko-KR" altLang="en-US" sz="1800" dirty="0" err="1">
                <a:solidFill>
                  <a:srgbClr val="0070C0"/>
                </a:solidFill>
                <a:latin typeface="한컴 윤고딕 230" panose="02020603020101020101" pitchFamily="18" charset="-127"/>
                <a:ea typeface="한컴 윤고딕 230" panose="02020603020101020101" pitchFamily="18" charset="-127"/>
              </a:rPr>
              <a:t>전자책</a:t>
            </a:r>
            <a:r>
              <a:rPr lang="ko-KR" altLang="en-US" sz="1800" dirty="0">
                <a:solidFill>
                  <a:srgbClr val="0070C0"/>
                </a:solidFill>
                <a:latin typeface="한컴 윤고딕 230" panose="02020603020101020101" pitchFamily="18" charset="-127"/>
                <a:ea typeface="한컴 윤고딕 230" panose="02020603020101020101" pitchFamily="18" charset="-127"/>
              </a:rPr>
              <a:t> 디바이스 판매량 감소</a:t>
            </a:r>
            <a:r>
              <a:rPr lang="en-US" altLang="ko-KR" sz="1800" dirty="0">
                <a:solidFill>
                  <a:srgbClr val="0070C0"/>
                </a:solidFill>
                <a:latin typeface="한컴 윤고딕 230" panose="02020603020101020101" pitchFamily="18" charset="-127"/>
                <a:ea typeface="한컴 윤고딕 230" panose="02020603020101020101" pitchFamily="18" charset="-127"/>
              </a:rPr>
              <a:t>, </a:t>
            </a:r>
            <a:r>
              <a:rPr lang="ko-KR" altLang="en-US" sz="1800" dirty="0" err="1">
                <a:solidFill>
                  <a:srgbClr val="0070C0"/>
                </a:solidFill>
                <a:latin typeface="한컴 윤고딕 230" panose="02020603020101020101" pitchFamily="18" charset="-127"/>
                <a:ea typeface="한컴 윤고딕 230" panose="02020603020101020101" pitchFamily="18" charset="-127"/>
              </a:rPr>
              <a:t>전자책을</a:t>
            </a:r>
            <a:r>
              <a:rPr lang="ko-KR" altLang="en-US" sz="1800" dirty="0">
                <a:solidFill>
                  <a:srgbClr val="0070C0"/>
                </a:solidFill>
                <a:latin typeface="한컴 윤고딕 230" panose="02020603020101020101" pitchFamily="18" charset="-127"/>
                <a:ea typeface="한컴 윤고딕 230" panose="02020603020101020101" pitchFamily="18" charset="-127"/>
              </a:rPr>
              <a:t> 제외한 엔터테인먼트 </a:t>
            </a:r>
            <a:r>
              <a:rPr lang="ko-KR" altLang="en-US" sz="1800" dirty="0" err="1">
                <a:solidFill>
                  <a:srgbClr val="0070C0"/>
                </a:solidFill>
                <a:latin typeface="한컴 윤고딕 230" panose="02020603020101020101" pitchFamily="18" charset="-127"/>
                <a:ea typeface="한컴 윤고딕 230" panose="02020603020101020101" pitchFamily="18" charset="-127"/>
              </a:rPr>
              <a:t>콘텐츠</a:t>
            </a:r>
            <a:r>
              <a:rPr lang="ko-KR" altLang="en-US" sz="1800" dirty="0">
                <a:solidFill>
                  <a:srgbClr val="0070C0"/>
                </a:solidFill>
                <a:latin typeface="한컴 윤고딕 230" panose="02020603020101020101" pitchFamily="18" charset="-127"/>
                <a:ea typeface="한컴 윤고딕 230" panose="02020603020101020101" pitchFamily="18" charset="-127"/>
              </a:rPr>
              <a:t> 증가</a:t>
            </a:r>
            <a:endParaRPr lang="en-US" altLang="ko-KR" sz="1800" dirty="0">
              <a:solidFill>
                <a:srgbClr val="0070C0"/>
              </a:solidFill>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err="1">
                <a:latin typeface="한컴 윤고딕 230" panose="02020603020101020101" pitchFamily="18" charset="-127"/>
                <a:ea typeface="한컴 윤고딕 230" panose="02020603020101020101" pitchFamily="18" charset="-127"/>
              </a:rPr>
              <a:t>전자책은</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음원</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게임</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드라마 등과 전면적인 경쟁 구도 형성</a:t>
            </a:r>
            <a:endParaRPr lang="en-US" altLang="ko-KR" sz="1800" dirty="0">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그러나</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전자책의</a:t>
            </a:r>
            <a:r>
              <a:rPr lang="ko-KR" altLang="en-US" sz="1800" dirty="0">
                <a:latin typeface="한컴 윤고딕 230" panose="02020603020101020101" pitchFamily="18" charset="-127"/>
                <a:ea typeface="한컴 윤고딕 230" panose="02020603020101020101" pitchFamily="18" charset="-127"/>
              </a:rPr>
              <a:t> 성장세는 </a:t>
            </a:r>
            <a:r>
              <a:rPr lang="ko-KR" altLang="en-US" sz="1800" dirty="0" err="1">
                <a:latin typeface="한컴 윤고딕 230" panose="02020603020101020101" pitchFamily="18" charset="-127"/>
                <a:ea typeface="한컴 윤고딕 230" panose="02020603020101020101" pitchFamily="18" charset="-127"/>
              </a:rPr>
              <a:t>종이책의</a:t>
            </a:r>
            <a:r>
              <a:rPr lang="ko-KR" altLang="en-US" sz="1800" dirty="0">
                <a:latin typeface="한컴 윤고딕 230" panose="02020603020101020101" pitchFamily="18" charset="-127"/>
                <a:ea typeface="한컴 윤고딕 230" panose="02020603020101020101" pitchFamily="18" charset="-127"/>
              </a:rPr>
              <a:t> 감소율을 넘어서는 현상 지속됨</a:t>
            </a:r>
            <a:endParaRPr lang="en-US" altLang="ko-KR" sz="1800" dirty="0">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err="1">
                <a:latin typeface="한컴 윤고딕 230" panose="02020603020101020101" pitchFamily="18" charset="-127"/>
                <a:ea typeface="한컴 윤고딕 230" panose="02020603020101020101" pitchFamily="18" charset="-127"/>
              </a:rPr>
              <a:t>전자책</a:t>
            </a:r>
            <a:r>
              <a:rPr lang="ko-KR" altLang="en-US" sz="1800" dirty="0">
                <a:latin typeface="한컴 윤고딕 230" panose="02020603020101020101" pitchFamily="18" charset="-127"/>
                <a:ea typeface="한컴 윤고딕 230" panose="02020603020101020101" pitchFamily="18" charset="-127"/>
              </a:rPr>
              <a:t> 시장의 성장 추세는 실제보다 더디게 진행 </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종이책의 쇠락이 언론보다 실재 현장에서 더딘 이유 </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종이책의 가치</a:t>
            </a:r>
            <a:endParaRPr lang="en-US" altLang="ko-KR" sz="1800" dirty="0">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ko-KR" sz="1600" dirty="0">
                <a:solidFill>
                  <a:srgbClr val="0070C0"/>
                </a:solidFill>
                <a:latin typeface="한컴 윤고딕 230" panose="02020603020101020101" pitchFamily="18" charset="-127"/>
                <a:ea typeface="한컴 윤고딕 230" panose="02020603020101020101" pitchFamily="18" charset="-127"/>
              </a:rPr>
              <a:t>☞</a:t>
            </a:r>
            <a:r>
              <a:rPr lang="ko-KR" altLang="en-US" sz="1600" dirty="0">
                <a:solidFill>
                  <a:srgbClr val="0070C0"/>
                </a:solidFill>
                <a:latin typeface="한컴 윤고딕 230" panose="02020603020101020101" pitchFamily="18" charset="-127"/>
                <a:ea typeface="한컴 윤고딕 230" panose="02020603020101020101" pitchFamily="18" charset="-127"/>
              </a:rPr>
              <a:t> 더딘 이유는 </a:t>
            </a:r>
            <a:r>
              <a:rPr lang="en-US" altLang="ko-KR" sz="1600" dirty="0">
                <a:solidFill>
                  <a:srgbClr val="0070C0"/>
                </a:solidFill>
                <a:latin typeface="한컴 윤고딕 230" panose="02020603020101020101" pitchFamily="18" charset="-127"/>
                <a:ea typeface="한컴 윤고딕 230" panose="02020603020101020101" pitchFamily="18" charset="-127"/>
              </a:rPr>
              <a:t>“</a:t>
            </a:r>
            <a:r>
              <a:rPr lang="ko-KR" altLang="en-US" sz="1600" dirty="0" err="1">
                <a:solidFill>
                  <a:srgbClr val="0070C0"/>
                </a:solidFill>
                <a:latin typeface="한컴 윤고딕 230" panose="02020603020101020101" pitchFamily="18" charset="-127"/>
                <a:ea typeface="한컴 윤고딕 230" panose="02020603020101020101" pitchFamily="18" charset="-127"/>
              </a:rPr>
              <a:t>종이책은</a:t>
            </a:r>
            <a:r>
              <a:rPr lang="ko-KR" altLang="en-US" sz="1600" dirty="0">
                <a:solidFill>
                  <a:srgbClr val="0070C0"/>
                </a:solidFill>
                <a:latin typeface="한컴 윤고딕 230" panose="02020603020101020101" pitchFamily="18" charset="-127"/>
                <a:ea typeface="한컴 윤고딕 230" panose="02020603020101020101" pitchFamily="18" charset="-127"/>
              </a:rPr>
              <a:t> 읽는 도중에 생각의 지도를 만들어 둘 수 있는 우수한 매체</a:t>
            </a:r>
            <a:r>
              <a:rPr lang="en-US" altLang="ko-KR" sz="1600" dirty="0">
                <a:solidFill>
                  <a:srgbClr val="0070C0"/>
                </a:solidFill>
                <a:latin typeface="한컴 윤고딕 230" panose="02020603020101020101" pitchFamily="18" charset="-127"/>
                <a:ea typeface="한컴 윤고딕 230" panose="02020603020101020101" pitchFamily="18" charset="-127"/>
              </a:rPr>
              <a:t>” </a:t>
            </a:r>
          </a:p>
          <a:p>
            <a:pPr algn="ctr" latinLnBrk="0">
              <a:spcBef>
                <a:spcPct val="0"/>
              </a:spcBef>
              <a:buFont typeface="Arial" panose="020B0604020202020204" pitchFamily="34" charset="0"/>
              <a:buNone/>
              <a:defRPr/>
            </a:pPr>
            <a:r>
              <a:rPr lang="en-US" altLang="ko-KR" sz="1600" dirty="0">
                <a:latin typeface="한컴 윤고딕 230" panose="02020603020101020101" pitchFamily="18" charset="-127"/>
                <a:ea typeface="한컴 윤고딕 230" panose="02020603020101020101" pitchFamily="18" charset="-127"/>
              </a:rPr>
              <a:t>&lt;</a:t>
            </a:r>
            <a:r>
              <a:rPr lang="ko-KR" altLang="en-US" sz="1600" dirty="0" err="1">
                <a:latin typeface="한컴 윤고딕 230" panose="02020603020101020101" pitchFamily="18" charset="-127"/>
                <a:ea typeface="한컴 윤고딕 230" panose="02020603020101020101" pitchFamily="18" charset="-127"/>
              </a:rPr>
              <a:t>매리언</a:t>
            </a:r>
            <a:r>
              <a:rPr lang="ko-KR" altLang="en-US" sz="1600" dirty="0">
                <a:latin typeface="한컴 윤고딕 230" panose="02020603020101020101" pitchFamily="18" charset="-127"/>
                <a:ea typeface="한컴 윤고딕 230" panose="02020603020101020101" pitchFamily="18" charset="-127"/>
              </a:rPr>
              <a:t> </a:t>
            </a:r>
            <a:r>
              <a:rPr lang="ko-KR" altLang="en-US" sz="1600" dirty="0" err="1">
                <a:latin typeface="한컴 윤고딕 230" panose="02020603020101020101" pitchFamily="18" charset="-127"/>
                <a:ea typeface="한컴 윤고딕 230" panose="02020603020101020101" pitchFamily="18" charset="-127"/>
              </a:rPr>
              <a:t>울프</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이희수 역</a:t>
            </a:r>
            <a:r>
              <a:rPr lang="en-US" altLang="ko-KR" sz="1600" dirty="0">
                <a:latin typeface="한컴 윤고딕 230" panose="02020603020101020101" pitchFamily="18" charset="-127"/>
                <a:ea typeface="한컴 윤고딕 230" panose="02020603020101020101" pitchFamily="18" charset="-127"/>
              </a:rPr>
              <a:t>(2009). 『</a:t>
            </a:r>
            <a:r>
              <a:rPr lang="ko-KR" altLang="en-US" sz="1600" dirty="0">
                <a:latin typeface="한컴 윤고딕 230" panose="02020603020101020101" pitchFamily="18" charset="-127"/>
                <a:ea typeface="한컴 윤고딕 230" panose="02020603020101020101" pitchFamily="18" charset="-127"/>
              </a:rPr>
              <a:t>책 읽는 뇌</a:t>
            </a:r>
            <a:r>
              <a:rPr lang="en-US" altLang="ko-KR" sz="1600" dirty="0">
                <a:latin typeface="한컴 윤고딕 230" panose="02020603020101020101" pitchFamily="18" charset="-127"/>
                <a:ea typeface="한컴 윤고딕 230" panose="02020603020101020101" pitchFamily="18" charset="-127"/>
              </a:rPr>
              <a:t> 』. </a:t>
            </a:r>
            <a:r>
              <a:rPr lang="ko-KR" altLang="en-US" sz="1600" dirty="0">
                <a:latin typeface="한컴 윤고딕 230" panose="02020603020101020101" pitchFamily="18" charset="-127"/>
                <a:ea typeface="한컴 윤고딕 230" panose="02020603020101020101" pitchFamily="18" charset="-127"/>
              </a:rPr>
              <a:t>살림</a:t>
            </a:r>
            <a:r>
              <a:rPr lang="en-US" altLang="ko-KR" sz="1600" dirty="0">
                <a:latin typeface="한컴 윤고딕 230" panose="02020603020101020101" pitchFamily="18" charset="-127"/>
                <a:ea typeface="한컴 윤고딕 230" panose="02020603020101020101" pitchFamily="18" charset="-127"/>
              </a:rPr>
              <a:t>&gt; </a:t>
            </a:r>
          </a:p>
          <a:p>
            <a:pPr algn="ctr" latinLnBrk="0">
              <a:spcBef>
                <a:spcPct val="0"/>
              </a:spcBef>
              <a:buFont typeface="Arial" panose="020B0604020202020204" pitchFamily="34" charset="0"/>
              <a:buNone/>
              <a:defRPr/>
            </a:pPr>
            <a:endParaRPr lang="en-US" altLang="ko-KR" sz="1600" dirty="0">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이제 </a:t>
            </a:r>
            <a:r>
              <a:rPr lang="ko-KR" altLang="en-US" sz="1800" dirty="0" err="1">
                <a:latin typeface="한컴 윤고딕 230" panose="02020603020101020101" pitchFamily="18" charset="-127"/>
                <a:ea typeface="한컴 윤고딕 230" panose="02020603020101020101" pitchFamily="18" charset="-127"/>
              </a:rPr>
              <a:t>전자책은</a:t>
            </a:r>
            <a:r>
              <a:rPr lang="ko-KR" altLang="en-US" sz="1800" dirty="0">
                <a:latin typeface="한컴 윤고딕 230" panose="02020603020101020101" pitchFamily="18" charset="-127"/>
                <a:ea typeface="한컴 윤고딕 230" panose="02020603020101020101" pitchFamily="18" charset="-127"/>
              </a:rPr>
              <a:t> 출판사와 서점에서만 제작하고 유통하는 시대가 아니다</a:t>
            </a:r>
            <a:r>
              <a:rPr lang="en-US" altLang="ko-KR" sz="1800" dirty="0">
                <a:latin typeface="한컴 윤고딕 230" panose="02020603020101020101" pitchFamily="18" charset="-127"/>
                <a:ea typeface="한컴 윤고딕 230" panose="02020603020101020101" pitchFamily="18" charset="-127"/>
              </a:rPr>
              <a:t>.</a:t>
            </a: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작가도 변화하고 있다</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편리하게 책을 제작하고 유통할 수 있는 각종 플랫폼 등장으로 </a:t>
            </a:r>
            <a:r>
              <a:rPr lang="en-US" altLang="ko-KR" sz="1800" dirty="0">
                <a:latin typeface="한컴 윤고딕 230" panose="02020603020101020101" pitchFamily="18" charset="-127"/>
                <a:ea typeface="한컴 윤고딕 230" panose="02020603020101020101" pitchFamily="18" charset="-127"/>
              </a:rPr>
              <a:t>‘</a:t>
            </a:r>
            <a:r>
              <a:rPr lang="ko-KR" altLang="en-US" sz="1800" dirty="0" err="1">
                <a:latin typeface="한컴 윤고딕 230" panose="02020603020101020101" pitchFamily="18" charset="-127"/>
                <a:ea typeface="한컴 윤고딕 230" panose="02020603020101020101" pitchFamily="18" charset="-127"/>
              </a:rPr>
              <a:t>셀프</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퍼블리싱</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 일반화와 </a:t>
            </a:r>
            <a:r>
              <a:rPr lang="en-US" altLang="ko-KR" sz="1800" dirty="0">
                <a:latin typeface="한컴 윤고딕 230" panose="02020603020101020101" pitchFamily="18" charset="-127"/>
                <a:ea typeface="한컴 윤고딕 230" panose="02020603020101020101" pitchFamily="18" charset="-127"/>
              </a:rPr>
              <a:t>‘</a:t>
            </a:r>
            <a:r>
              <a:rPr lang="ko-KR" altLang="en-US" sz="1800" dirty="0" err="1">
                <a:latin typeface="한컴 윤고딕 230" panose="02020603020101020101" pitchFamily="18" charset="-127"/>
                <a:ea typeface="한컴 윤고딕 230" panose="02020603020101020101" pitchFamily="18" charset="-127"/>
              </a:rPr>
              <a:t>크라우드</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펀딩</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출판 등장</a:t>
            </a:r>
            <a:endParaRPr lang="en-US" altLang="ko-KR" sz="1800" dirty="0">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800" dirty="0">
                <a:solidFill>
                  <a:srgbClr val="0070C0"/>
                </a:solidFill>
                <a:latin typeface="한컴 윤고딕 230" panose="02020603020101020101" pitchFamily="18" charset="-127"/>
                <a:ea typeface="한컴 윤고딕 230" panose="02020603020101020101" pitchFamily="18" charset="-127"/>
              </a:rPr>
              <a:t>    </a:t>
            </a:r>
            <a:r>
              <a:rPr lang="en-US" altLang="ko-KR" sz="1600" dirty="0">
                <a:solidFill>
                  <a:srgbClr val="0070C0"/>
                </a:solidFill>
                <a:latin typeface="한컴 윤고딕 230" panose="02020603020101020101" pitchFamily="18" charset="-127"/>
                <a:ea typeface="한컴 윤고딕 230" panose="02020603020101020101" pitchFamily="18" charset="-127"/>
              </a:rPr>
              <a:t>(E. L. </a:t>
            </a:r>
            <a:r>
              <a:rPr lang="ko-KR" altLang="en-US" sz="1600" dirty="0" err="1">
                <a:solidFill>
                  <a:srgbClr val="0070C0"/>
                </a:solidFill>
                <a:latin typeface="한컴 윤고딕 230" panose="02020603020101020101" pitchFamily="18" charset="-127"/>
                <a:ea typeface="한컴 윤고딕 230" panose="02020603020101020101" pitchFamily="18" charset="-127"/>
              </a:rPr>
              <a:t>제임스</a:t>
            </a:r>
            <a:r>
              <a:rPr lang="en-US" altLang="ko-KR" sz="1600" dirty="0">
                <a:solidFill>
                  <a:srgbClr val="0070C0"/>
                </a:solidFill>
                <a:latin typeface="한컴 윤고딕 230" panose="02020603020101020101" pitchFamily="18" charset="-127"/>
                <a:ea typeface="한컴 윤고딕 230" panose="02020603020101020101" pitchFamily="18" charset="-127"/>
              </a:rPr>
              <a:t>(2012).</a:t>
            </a:r>
            <a:r>
              <a:rPr lang="ko-KR" altLang="en-US" sz="1600" dirty="0">
                <a:solidFill>
                  <a:srgbClr val="0070C0"/>
                </a:solidFill>
                <a:latin typeface="한컴 윤고딕 230" panose="02020603020101020101" pitchFamily="18" charset="-127"/>
                <a:ea typeface="한컴 윤고딕 230" panose="02020603020101020101" pitchFamily="18" charset="-127"/>
              </a:rPr>
              <a:t> </a:t>
            </a:r>
            <a:r>
              <a:rPr lang="en-US" altLang="ko-KR" sz="1600" dirty="0">
                <a:solidFill>
                  <a:srgbClr val="0070C0"/>
                </a:solidFill>
                <a:latin typeface="한컴 윤고딕 230" panose="02020603020101020101" pitchFamily="18" charset="-127"/>
                <a:ea typeface="한컴 윤고딕 230" panose="02020603020101020101" pitchFamily="18" charset="-127"/>
              </a:rPr>
              <a:t>‘</a:t>
            </a:r>
            <a:r>
              <a:rPr lang="ko-KR" altLang="en-US" sz="1600" dirty="0" err="1">
                <a:solidFill>
                  <a:srgbClr val="0070C0"/>
                </a:solidFill>
                <a:latin typeface="한컴 윤고딕 230" panose="02020603020101020101" pitchFamily="18" charset="-127"/>
                <a:ea typeface="한컴 윤고딕 230" panose="02020603020101020101" pitchFamily="18" charset="-127"/>
              </a:rPr>
              <a:t>그레이의</a:t>
            </a:r>
            <a:r>
              <a:rPr lang="en-US" altLang="ko-KR" sz="1600" dirty="0">
                <a:solidFill>
                  <a:srgbClr val="0070C0"/>
                </a:solidFill>
                <a:latin typeface="한컴 윤고딕 230" panose="02020603020101020101" pitchFamily="18" charset="-127"/>
                <a:ea typeface="한컴 윤고딕 230" panose="02020603020101020101" pitchFamily="18" charset="-127"/>
              </a:rPr>
              <a:t> 50</a:t>
            </a:r>
            <a:r>
              <a:rPr lang="ko-KR" altLang="en-US" sz="1600" dirty="0">
                <a:solidFill>
                  <a:srgbClr val="0070C0"/>
                </a:solidFill>
                <a:latin typeface="한컴 윤고딕 230" panose="02020603020101020101" pitchFamily="18" charset="-127"/>
                <a:ea typeface="한컴 윤고딕 230" panose="02020603020101020101" pitchFamily="18" charset="-127"/>
              </a:rPr>
              <a:t>가지 그림자</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시리즈</a:t>
            </a:r>
            <a:r>
              <a:rPr lang="en-US" altLang="ko-KR" sz="1600" dirty="0">
                <a:solidFill>
                  <a:srgbClr val="0070C0"/>
                </a:solidFill>
                <a:latin typeface="한컴 윤고딕 230" panose="02020603020101020101" pitchFamily="18" charset="-127"/>
                <a:ea typeface="한컴 윤고딕 230" panose="02020603020101020101" pitchFamily="18" charset="-127"/>
              </a:rPr>
              <a:t>(</a:t>
            </a:r>
            <a:r>
              <a:rPr lang="ko-KR" altLang="en-US" sz="1600" dirty="0">
                <a:solidFill>
                  <a:srgbClr val="0070C0"/>
                </a:solidFill>
                <a:latin typeface="한컴 윤고딕 230" panose="02020603020101020101" pitchFamily="18" charset="-127"/>
                <a:ea typeface="한컴 윤고딕 230" panose="02020603020101020101" pitchFamily="18" charset="-127"/>
              </a:rPr>
              <a:t>자비출판</a:t>
            </a:r>
            <a:r>
              <a:rPr lang="en-US" altLang="ko-KR" sz="1600" dirty="0">
                <a:solidFill>
                  <a:srgbClr val="0070C0"/>
                </a:solidFill>
                <a:latin typeface="한컴 윤고딕 230" panose="02020603020101020101" pitchFamily="18" charset="-127"/>
                <a:ea typeface="한컴 윤고딕 230" panose="02020603020101020101" pitchFamily="18" charset="-127"/>
              </a:rPr>
              <a:t>) - 1</a:t>
            </a:r>
            <a:r>
              <a:rPr lang="ko-KR" altLang="en-US" sz="1600" dirty="0">
                <a:solidFill>
                  <a:srgbClr val="0070C0"/>
                </a:solidFill>
                <a:latin typeface="한컴 윤고딕 230" panose="02020603020101020101" pitchFamily="18" charset="-127"/>
                <a:ea typeface="한컴 윤고딕 230" panose="02020603020101020101" pitchFamily="18" charset="-127"/>
              </a:rPr>
              <a:t>억 부 판매</a:t>
            </a:r>
            <a:r>
              <a:rPr lang="en-US" altLang="ko-KR" sz="1600" dirty="0">
                <a:solidFill>
                  <a:srgbClr val="0070C0"/>
                </a:solidFill>
                <a:latin typeface="한컴 윤고딕 230" panose="02020603020101020101" pitchFamily="18" charset="-127"/>
                <a:ea typeface="한컴 윤고딕 230" panose="02020603020101020101" pitchFamily="18" charset="-127"/>
              </a:rPr>
              <a:t>, </a:t>
            </a:r>
          </a:p>
          <a:p>
            <a:pPr latinLnBrk="0">
              <a:spcBef>
                <a:spcPct val="0"/>
              </a:spcBef>
              <a:buFont typeface="Arial" panose="020B0604020202020204" pitchFamily="34" charset="0"/>
              <a:buNone/>
              <a:defRPr/>
            </a:pP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미국 </a:t>
            </a:r>
            <a:r>
              <a:rPr lang="ko-KR" altLang="en-US" sz="1600" dirty="0" err="1">
                <a:solidFill>
                  <a:srgbClr val="0070C0"/>
                </a:solidFill>
                <a:latin typeface="한컴 윤고딕 230" panose="02020603020101020101" pitchFamily="18" charset="-127"/>
                <a:ea typeface="한컴 윤고딕 230" panose="02020603020101020101" pitchFamily="18" charset="-127"/>
              </a:rPr>
              <a:t>빈티지북스</a:t>
            </a:r>
            <a:r>
              <a:rPr lang="ko-KR" altLang="en-US" sz="1600" dirty="0">
                <a:solidFill>
                  <a:srgbClr val="0070C0"/>
                </a:solidFill>
                <a:latin typeface="한컴 윤고딕 230" panose="02020603020101020101" pitchFamily="18" charset="-127"/>
                <a:ea typeface="한컴 윤고딕 230" panose="02020603020101020101" pitchFamily="18" charset="-127"/>
              </a:rPr>
              <a:t> </a:t>
            </a:r>
            <a:r>
              <a:rPr lang="en-US" altLang="ko-KR" sz="1600" dirty="0">
                <a:solidFill>
                  <a:srgbClr val="0070C0"/>
                </a:solidFill>
                <a:latin typeface="한컴 윤고딕 230" panose="02020603020101020101" pitchFamily="18" charset="-127"/>
                <a:ea typeface="한컴 윤고딕 230" panose="02020603020101020101" pitchFamily="18" charset="-127"/>
              </a:rPr>
              <a:t>3</a:t>
            </a:r>
            <a:r>
              <a:rPr lang="ko-KR" altLang="en-US" sz="1600" dirty="0">
                <a:solidFill>
                  <a:srgbClr val="0070C0"/>
                </a:solidFill>
                <a:latin typeface="한컴 윤고딕 230" panose="02020603020101020101" pitchFamily="18" charset="-127"/>
                <a:ea typeface="한컴 윤고딕 230" panose="02020603020101020101" pitchFamily="18" charset="-127"/>
              </a:rPr>
              <a:t>부작으로 출간</a:t>
            </a:r>
            <a:r>
              <a:rPr lang="en-US" altLang="ko-KR" sz="1600" dirty="0">
                <a:solidFill>
                  <a:srgbClr val="0070C0"/>
                </a:solidFill>
                <a:latin typeface="한컴 윤고딕 230" panose="02020603020101020101" pitchFamily="18" charset="-127"/>
                <a:ea typeface="한컴 윤고딕 230" panose="02020603020101020101" pitchFamily="18" charset="-127"/>
              </a:rPr>
              <a:t>(</a:t>
            </a:r>
            <a:r>
              <a:rPr lang="ko-KR" altLang="en-US" sz="1600" dirty="0">
                <a:solidFill>
                  <a:srgbClr val="0070C0"/>
                </a:solidFill>
                <a:latin typeface="한컴 윤고딕 230" panose="02020603020101020101" pitchFamily="18" charset="-127"/>
                <a:ea typeface="한컴 윤고딕 230" panose="02020603020101020101" pitchFamily="18" charset="-127"/>
              </a:rPr>
              <a:t>전 세계 </a:t>
            </a:r>
            <a:r>
              <a:rPr lang="en-US" altLang="ko-KR" sz="1600" dirty="0">
                <a:solidFill>
                  <a:srgbClr val="0070C0"/>
                </a:solidFill>
                <a:latin typeface="한컴 윤고딕 230" panose="02020603020101020101" pitchFamily="18" charset="-127"/>
                <a:ea typeface="한컴 윤고딕 230" panose="02020603020101020101" pitchFamily="18" charset="-127"/>
              </a:rPr>
              <a:t>51</a:t>
            </a:r>
            <a:r>
              <a:rPr lang="ko-KR" altLang="en-US" sz="1600" dirty="0">
                <a:solidFill>
                  <a:srgbClr val="0070C0"/>
                </a:solidFill>
                <a:latin typeface="한컴 윤고딕 230" panose="02020603020101020101" pitchFamily="18" charset="-127"/>
                <a:ea typeface="한컴 윤고딕 230" panose="02020603020101020101" pitchFamily="18" charset="-127"/>
              </a:rPr>
              <a:t>개 언어로 수출</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아마존 최초의 </a:t>
            </a:r>
            <a:r>
              <a:rPr lang="ko-KR" altLang="en-US" sz="1600" dirty="0" err="1">
                <a:solidFill>
                  <a:srgbClr val="0070C0"/>
                </a:solidFill>
                <a:latin typeface="한컴 윤고딕 230" panose="02020603020101020101" pitchFamily="18" charset="-127"/>
                <a:ea typeface="한컴 윤고딕 230" panose="02020603020101020101" pitchFamily="18" charset="-127"/>
              </a:rPr>
              <a:t>밀리언</a:t>
            </a:r>
            <a:r>
              <a:rPr lang="ko-KR" altLang="en-US" sz="1600" dirty="0">
                <a:solidFill>
                  <a:srgbClr val="0070C0"/>
                </a:solidFill>
                <a:latin typeface="한컴 윤고딕 230" panose="02020603020101020101" pitchFamily="18" charset="-127"/>
                <a:ea typeface="한컴 윤고딕 230" panose="02020603020101020101" pitchFamily="18" charset="-127"/>
              </a:rPr>
              <a:t> 셀러 기록</a:t>
            </a:r>
            <a:r>
              <a:rPr lang="en-US" altLang="ko-KR" sz="1600" dirty="0">
                <a:solidFill>
                  <a:srgbClr val="0070C0"/>
                </a:solidFill>
                <a:latin typeface="한컴 윤고딕 230" panose="02020603020101020101" pitchFamily="18" charset="-127"/>
                <a:ea typeface="한컴 윤고딕 230" panose="02020603020101020101" pitchFamily="18" charset="-127"/>
              </a:rPr>
              <a:t>, </a:t>
            </a:r>
          </a:p>
          <a:p>
            <a:pPr latinLnBrk="0">
              <a:spcBef>
                <a:spcPct val="0"/>
              </a:spcBef>
              <a:buFont typeface="Arial" panose="020B0604020202020204" pitchFamily="34" charset="0"/>
              <a:buNone/>
              <a:defRPr/>
            </a:pP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미국에서만 </a:t>
            </a:r>
            <a:r>
              <a:rPr lang="en-US" altLang="ko-KR" sz="1600" dirty="0">
                <a:solidFill>
                  <a:srgbClr val="0070C0"/>
                </a:solidFill>
                <a:latin typeface="한컴 윤고딕 230" panose="02020603020101020101" pitchFamily="18" charset="-127"/>
                <a:ea typeface="한컴 윤고딕 230" panose="02020603020101020101" pitchFamily="18" charset="-127"/>
              </a:rPr>
              <a:t>4,500</a:t>
            </a:r>
            <a:r>
              <a:rPr lang="ko-KR" altLang="en-US" sz="1600" dirty="0">
                <a:solidFill>
                  <a:srgbClr val="0070C0"/>
                </a:solidFill>
                <a:latin typeface="한컴 윤고딕 230" panose="02020603020101020101" pitchFamily="18" charset="-127"/>
                <a:ea typeface="한컴 윤고딕 230" panose="02020603020101020101" pitchFamily="18" charset="-127"/>
              </a:rPr>
              <a:t>만 부 판매</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기록</a:t>
            </a:r>
            <a:r>
              <a:rPr lang="en-US" altLang="ko-KR" sz="1600" dirty="0">
                <a:solidFill>
                  <a:srgbClr val="0070C0"/>
                </a:solidFill>
                <a:latin typeface="한컴 윤고딕 230" panose="02020603020101020101" pitchFamily="18" charset="-127"/>
                <a:ea typeface="한컴 윤고딕 230" panose="02020603020101020101" pitchFamily="18" charset="-127"/>
              </a:rPr>
              <a:t>)   </a:t>
            </a:r>
            <a:endParaRPr lang="en-US" altLang="ko-KR" sz="1800" dirty="0">
              <a:solidFill>
                <a:srgbClr val="0070C0"/>
              </a:solidFill>
              <a:latin typeface="한컴 윤고딕 230" panose="02020603020101020101" pitchFamily="18" charset="-127"/>
              <a:ea typeface="한컴 윤고딕 230" panose="02020603020101020101" pitchFamily="18" charset="-127"/>
            </a:endParaRPr>
          </a:p>
        </p:txBody>
      </p:sp>
      <p:sp>
        <p:nvSpPr>
          <p:cNvPr id="10" name="AutoShape 30" descr="어두운 상향 대각선"/>
          <p:cNvSpPr>
            <a:spLocks noChangeArrowheads="1"/>
          </p:cNvSpPr>
          <p:nvPr/>
        </p:nvSpPr>
        <p:spPr bwMode="auto">
          <a:xfrm flipH="1" flipV="1">
            <a:off x="206281" y="293013"/>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1" name="Rectangle 85"/>
          <p:cNvSpPr>
            <a:spLocks noChangeArrowheads="1"/>
          </p:cNvSpPr>
          <p:nvPr/>
        </p:nvSpPr>
        <p:spPr bwMode="auto">
          <a:xfrm>
            <a:off x="55960" y="312089"/>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177665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10369" y="619142"/>
            <a:ext cx="9143999"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600" dirty="0">
                <a:solidFill>
                  <a:srgbClr val="C00000"/>
                </a:solidFill>
                <a:latin typeface="맑은 고딕" panose="020B0503020000020004" pitchFamily="50" charset="-127"/>
                <a:ea typeface="맑은 고딕" panose="020B0503020000020004" pitchFamily="50" charset="-127"/>
              </a:rPr>
              <a:t>• </a:t>
            </a:r>
            <a:r>
              <a:rPr lang="ko-KR" altLang="en-US" sz="1600" dirty="0">
                <a:solidFill>
                  <a:srgbClr val="C00000"/>
                </a:solidFill>
                <a:latin typeface="한컴 윤고딕 230" panose="02020603020101020101" pitchFamily="18" charset="-127"/>
                <a:ea typeface="한컴 윤고딕 230" panose="02020603020101020101" pitchFamily="18" charset="-127"/>
              </a:rPr>
              <a:t>독자의 변화</a:t>
            </a:r>
            <a:endParaRPr lang="en-US" altLang="ko-KR" sz="1600" dirty="0">
              <a:solidFill>
                <a:srgbClr val="C00000"/>
              </a:solidFill>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600" dirty="0">
                <a:latin typeface="한컴 윤고딕 230" panose="02020603020101020101" pitchFamily="18" charset="-127"/>
                <a:ea typeface="한컴 윤고딕 230" panose="02020603020101020101" pitchFamily="18" charset="-127"/>
              </a:rPr>
              <a:t>출판생태계를 변화시키는 동인은 독자들의 </a:t>
            </a:r>
            <a:r>
              <a:rPr lang="ko-KR" altLang="en-US" sz="1600" dirty="0" err="1">
                <a:latin typeface="한컴 윤고딕 230" panose="02020603020101020101" pitchFamily="18" charset="-127"/>
                <a:ea typeface="한컴 윤고딕 230" panose="02020603020101020101" pitchFamily="18" charset="-127"/>
              </a:rPr>
              <a:t>콘텐츠</a:t>
            </a:r>
            <a:r>
              <a:rPr lang="ko-KR" altLang="en-US" sz="1600" dirty="0">
                <a:latin typeface="한컴 윤고딕 230" panose="02020603020101020101" pitchFamily="18" charset="-127"/>
                <a:ea typeface="한컴 윤고딕 230" panose="02020603020101020101" pitchFamily="18" charset="-127"/>
              </a:rPr>
              <a:t> 소비 방식의 변화 </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이제  대부분의 </a:t>
            </a:r>
            <a:r>
              <a:rPr lang="ko-KR" altLang="en-US" sz="1600" dirty="0" err="1">
                <a:latin typeface="한컴 윤고딕 230" panose="02020603020101020101" pitchFamily="18" charset="-127"/>
                <a:ea typeface="한컴 윤고딕 230" panose="02020603020101020101" pitchFamily="18" charset="-127"/>
              </a:rPr>
              <a:t>콘텐츠는</a:t>
            </a:r>
            <a:r>
              <a:rPr lang="ko-KR" altLang="en-US" sz="1600" dirty="0">
                <a:latin typeface="한컴 윤고딕 230" panose="02020603020101020101" pitchFamily="18" charset="-127"/>
                <a:ea typeface="한컴 윤고딕 230" panose="02020603020101020101" pitchFamily="18" charset="-127"/>
              </a:rPr>
              <a:t> 종이가 아닌 스크린을 통해 소비되는 상황 →</a:t>
            </a:r>
            <a:r>
              <a:rPr lang="en-US" altLang="ko-KR" sz="1600" dirty="0">
                <a:latin typeface="한컴 윤고딕 230" panose="02020603020101020101" pitchFamily="18" charset="-127"/>
                <a:ea typeface="한컴 윤고딕 230" panose="02020603020101020101" pitchFamily="18" charset="-127"/>
              </a:rPr>
              <a:t> </a:t>
            </a:r>
            <a:r>
              <a:rPr lang="ko-KR" altLang="en-US" sz="1600" dirty="0" err="1">
                <a:solidFill>
                  <a:srgbClr val="0070C0"/>
                </a:solidFill>
                <a:latin typeface="한컴 윤고딕 230" panose="02020603020101020101" pitchFamily="18" charset="-127"/>
                <a:ea typeface="한컴 윤고딕 230" panose="02020603020101020101" pitchFamily="18" charset="-127"/>
              </a:rPr>
              <a:t>종이책</a:t>
            </a:r>
            <a:r>
              <a:rPr lang="ko-KR" altLang="en-US" sz="1600" dirty="0">
                <a:solidFill>
                  <a:srgbClr val="0070C0"/>
                </a:solidFill>
                <a:latin typeface="한컴 윤고딕 230" panose="02020603020101020101" pitchFamily="18" charset="-127"/>
                <a:ea typeface="한컴 윤고딕 230" panose="02020603020101020101" pitchFamily="18" charset="-127"/>
              </a:rPr>
              <a:t> 시장의 정체와 감소세가 두드러지는 이유 </a:t>
            </a:r>
            <a:endParaRPr lang="en-US" altLang="ko-KR" sz="1600" dirty="0">
              <a:solidFill>
                <a:srgbClr val="0070C0"/>
              </a:solidFill>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600" dirty="0">
                <a:latin typeface="한컴 윤고딕 230" panose="02020603020101020101" pitchFamily="18" charset="-127"/>
                <a:ea typeface="한컴 윤고딕 230" panose="02020603020101020101" pitchFamily="18" charset="-127"/>
              </a:rPr>
              <a:t>전자책 독서와 </a:t>
            </a:r>
            <a:r>
              <a:rPr lang="ko-KR" altLang="en-US" sz="1600" dirty="0" err="1">
                <a:latin typeface="한컴 윤고딕 230" panose="02020603020101020101" pitchFamily="18" charset="-127"/>
                <a:ea typeface="한컴 윤고딕 230" panose="02020603020101020101" pitchFamily="18" charset="-127"/>
              </a:rPr>
              <a:t>종이책</a:t>
            </a:r>
            <a:r>
              <a:rPr lang="ko-KR" altLang="en-US" sz="1600" dirty="0">
                <a:latin typeface="한컴 윤고딕 230" panose="02020603020101020101" pitchFamily="18" charset="-127"/>
                <a:ea typeface="한컴 윤고딕 230" panose="02020603020101020101" pitchFamily="18" charset="-127"/>
              </a:rPr>
              <a:t> 독서의 차이점을 조사한 연구에서</a:t>
            </a:r>
            <a:r>
              <a:rPr lang="en-US" altLang="ko-KR" sz="1600" dirty="0">
                <a:latin typeface="한컴 윤고딕 230" panose="02020603020101020101" pitchFamily="18" charset="-127"/>
                <a:ea typeface="한컴 윤고딕 230" panose="02020603020101020101" pitchFamily="18" charset="-127"/>
              </a:rPr>
              <a:t>(</a:t>
            </a:r>
            <a:r>
              <a:rPr lang="ko-KR" altLang="en-US" sz="1600" dirty="0">
                <a:latin typeface="한컴 윤고딕 230" panose="02020603020101020101" pitchFamily="18" charset="-127"/>
                <a:ea typeface="한컴 윤고딕 230" panose="02020603020101020101" pitchFamily="18" charset="-127"/>
              </a:rPr>
              <a:t>대부분 종이책이 우세</a:t>
            </a:r>
            <a:r>
              <a:rPr lang="en-US" altLang="ko-KR" sz="1600" dirty="0">
                <a:latin typeface="한컴 윤고딕 230" panose="02020603020101020101" pitchFamily="18" charset="-127"/>
                <a:ea typeface="한컴 윤고딕 230" panose="02020603020101020101" pitchFamily="18" charset="-127"/>
              </a:rPr>
              <a:t>)</a:t>
            </a:r>
          </a:p>
          <a:p>
            <a:pPr latinLnBrk="0">
              <a:spcBef>
                <a:spcPct val="0"/>
              </a:spcBef>
              <a:buFont typeface="Arial" panose="020B0604020202020204" pitchFamily="34" charset="0"/>
              <a:buNone/>
              <a:defRPr/>
            </a:pPr>
            <a:r>
              <a:rPr lang="en-US" altLang="ko-KR" sz="1600" dirty="0">
                <a:latin typeface="한컴 윤고딕 230" panose="02020603020101020101" pitchFamily="18" charset="-127"/>
                <a:ea typeface="한컴 윤고딕 230" panose="02020603020101020101" pitchFamily="18" charset="-127"/>
              </a:rPr>
              <a:t>   </a:t>
            </a:r>
            <a:r>
              <a:rPr lang="ko-KR" altLang="ko-KR" sz="1600" dirty="0">
                <a:latin typeface="한컴 윤고딕 230" panose="02020603020101020101" pitchFamily="18" charset="-127"/>
                <a:ea typeface="한컴 윤고딕 230" panose="02020603020101020101" pitchFamily="18" charset="-127"/>
              </a:rPr>
              <a:t>·</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이야기 배경이나 등장인물</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줄거리</a:t>
            </a:r>
            <a:r>
              <a:rPr lang="en-US" altLang="ko-KR" sz="1600" dirty="0">
                <a:latin typeface="한컴 윤고딕 230" panose="02020603020101020101" pitchFamily="18" charset="-127"/>
                <a:ea typeface="한컴 윤고딕 230" panose="02020603020101020101" pitchFamily="18" charset="-127"/>
              </a:rPr>
              <a:t>’</a:t>
            </a:r>
            <a:r>
              <a:rPr lang="ko-KR" altLang="en-US" sz="1600" dirty="0">
                <a:latin typeface="한컴 윤고딕 230" panose="02020603020101020101" pitchFamily="18" charset="-127"/>
                <a:ea typeface="한컴 윤고딕 230" panose="02020603020101020101" pitchFamily="18" charset="-127"/>
              </a:rPr>
              <a:t>를 묻는 항목에서는 모두 비슷한 정답 수준을 보임</a:t>
            </a:r>
            <a:endParaRPr lang="en-US" altLang="ko-KR" sz="1600" dirty="0">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600" dirty="0">
                <a:solidFill>
                  <a:srgbClr val="0070C0"/>
                </a:solidFill>
                <a:latin typeface="한컴 윤고딕 230" panose="02020603020101020101" pitchFamily="18" charset="-127"/>
                <a:ea typeface="한컴 윤고딕 230" panose="02020603020101020101" pitchFamily="18" charset="-127"/>
              </a:rPr>
              <a:t>     - </a:t>
            </a:r>
            <a:r>
              <a:rPr lang="ko-KR" altLang="en-US" sz="1600" dirty="0">
                <a:solidFill>
                  <a:srgbClr val="0070C0"/>
                </a:solidFill>
                <a:latin typeface="한컴 윤고딕 230" panose="02020603020101020101" pitchFamily="18" charset="-127"/>
                <a:ea typeface="한컴 윤고딕 230" panose="02020603020101020101" pitchFamily="18" charset="-127"/>
              </a:rPr>
              <a:t>노르웨이 </a:t>
            </a:r>
            <a:r>
              <a:rPr lang="ko-KR" altLang="en-US" sz="1600" dirty="0" err="1">
                <a:solidFill>
                  <a:srgbClr val="0070C0"/>
                </a:solidFill>
                <a:latin typeface="한컴 윤고딕 230" panose="02020603020101020101" pitchFamily="18" charset="-127"/>
                <a:ea typeface="한컴 윤고딕 230" panose="02020603020101020101" pitchFamily="18" charset="-127"/>
              </a:rPr>
              <a:t>스타방에르대학과</a:t>
            </a:r>
            <a:r>
              <a:rPr lang="ko-KR" altLang="en-US" sz="1600" dirty="0">
                <a:solidFill>
                  <a:srgbClr val="0070C0"/>
                </a:solidFill>
                <a:latin typeface="한컴 윤고딕 230" panose="02020603020101020101" pitchFamily="18" charset="-127"/>
                <a:ea typeface="한컴 윤고딕 230" panose="02020603020101020101" pitchFamily="18" charset="-127"/>
              </a:rPr>
              <a:t> 프랑스 </a:t>
            </a:r>
            <a:r>
              <a:rPr lang="ko-KR" altLang="en-US" sz="1600" dirty="0" err="1">
                <a:solidFill>
                  <a:srgbClr val="0070C0"/>
                </a:solidFill>
                <a:latin typeface="한컴 윤고딕 230" panose="02020603020101020101" pitchFamily="18" charset="-127"/>
                <a:ea typeface="한컴 윤고딕 230" panose="02020603020101020101" pitchFamily="18" charset="-127"/>
              </a:rPr>
              <a:t>엣스마르세이유대학</a:t>
            </a:r>
            <a:r>
              <a:rPr lang="ko-KR" altLang="en-US" sz="1600" dirty="0">
                <a:solidFill>
                  <a:srgbClr val="0070C0"/>
                </a:solidFill>
                <a:latin typeface="한컴 윤고딕 230" panose="02020603020101020101" pitchFamily="18" charset="-127"/>
                <a:ea typeface="한컴 윤고딕 230" panose="02020603020101020101" pitchFamily="18" charset="-127"/>
              </a:rPr>
              <a:t> 연구</a:t>
            </a:r>
            <a:endParaRPr lang="en-US" altLang="ko-KR" sz="1600" dirty="0">
              <a:solidFill>
                <a:srgbClr val="0070C0"/>
              </a:solidFill>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600" dirty="0">
                <a:latin typeface="한컴 윤고딕 230" panose="02020603020101020101" pitchFamily="18" charset="-127"/>
                <a:ea typeface="한컴 윤고딕 230" panose="02020603020101020101" pitchFamily="18" charset="-127"/>
              </a:rPr>
              <a:t>   · ‘</a:t>
            </a:r>
            <a:r>
              <a:rPr lang="ko-KR" altLang="en-US" sz="1600" dirty="0">
                <a:latin typeface="한컴 윤고딕 230" panose="02020603020101020101" pitchFamily="18" charset="-127"/>
                <a:ea typeface="한컴 윤고딕 230" panose="02020603020101020101" pitchFamily="18" charset="-127"/>
              </a:rPr>
              <a:t>사건 발생 시점과 이야기 순서를 정렬</a:t>
            </a:r>
            <a:r>
              <a:rPr lang="en-US" altLang="ko-KR" sz="1600" dirty="0">
                <a:latin typeface="한컴 윤고딕 230" panose="02020603020101020101" pitchFamily="18" charset="-127"/>
                <a:ea typeface="한컴 윤고딕 230" panose="02020603020101020101" pitchFamily="18" charset="-127"/>
              </a:rPr>
              <a:t>’</a:t>
            </a:r>
            <a:r>
              <a:rPr lang="ko-KR" altLang="en-US" sz="1600" dirty="0">
                <a:latin typeface="한컴 윤고딕 230" panose="02020603020101020101" pitchFamily="18" charset="-127"/>
                <a:ea typeface="한컴 윤고딕 230" panose="02020603020101020101" pitchFamily="18" charset="-127"/>
              </a:rPr>
              <a:t>하는 질문에서</a:t>
            </a:r>
            <a:r>
              <a:rPr lang="en-US" altLang="ko-KR" sz="1600" dirty="0">
                <a:latin typeface="한컴 윤고딕 230" panose="02020603020101020101" pitchFamily="18" charset="-127"/>
                <a:ea typeface="한컴 윤고딕 230" panose="02020603020101020101" pitchFamily="18" charset="-127"/>
              </a:rPr>
              <a:t> </a:t>
            </a:r>
            <a:r>
              <a:rPr lang="ko-KR" altLang="en-US" sz="1600" dirty="0" err="1">
                <a:solidFill>
                  <a:srgbClr val="FF0000"/>
                </a:solidFill>
                <a:latin typeface="한컴 윤고딕 230" panose="02020603020101020101" pitchFamily="18" charset="-127"/>
                <a:ea typeface="한컴 윤고딕 230" panose="02020603020101020101" pitchFamily="18" charset="-127"/>
              </a:rPr>
              <a:t>전자책을</a:t>
            </a:r>
            <a:r>
              <a:rPr lang="ko-KR" altLang="en-US" sz="1600" dirty="0">
                <a:solidFill>
                  <a:srgbClr val="FF0000"/>
                </a:solidFill>
                <a:latin typeface="한컴 윤고딕 230" panose="02020603020101020101" pitchFamily="18" charset="-127"/>
                <a:ea typeface="한컴 윤고딕 230" panose="02020603020101020101" pitchFamily="18" charset="-127"/>
              </a:rPr>
              <a:t> 읽은 그룹이</a:t>
            </a:r>
            <a:r>
              <a:rPr lang="en-US" altLang="ko-KR" sz="1600" dirty="0">
                <a:solidFill>
                  <a:srgbClr val="FF0000"/>
                </a:solidFill>
                <a:latin typeface="한컴 윤고딕 230" panose="02020603020101020101" pitchFamily="18" charset="-127"/>
                <a:ea typeface="한컴 윤고딕 230" panose="02020603020101020101" pitchFamily="18" charset="-127"/>
              </a:rPr>
              <a:t> </a:t>
            </a:r>
            <a:r>
              <a:rPr lang="ko-KR" altLang="en-US" sz="1600" dirty="0">
                <a:solidFill>
                  <a:srgbClr val="FF0000"/>
                </a:solidFill>
                <a:latin typeface="한컴 윤고딕 230" panose="02020603020101020101" pitchFamily="18" charset="-127"/>
                <a:ea typeface="한컴 윤고딕 230" panose="02020603020101020101" pitchFamily="18" charset="-127"/>
              </a:rPr>
              <a:t>낮은 </a:t>
            </a:r>
            <a:r>
              <a:rPr lang="ko-KR" altLang="en-US" sz="1600" dirty="0" err="1">
                <a:solidFill>
                  <a:srgbClr val="FF0000"/>
                </a:solidFill>
                <a:latin typeface="한컴 윤고딕 230" panose="02020603020101020101" pitchFamily="18" charset="-127"/>
                <a:ea typeface="한컴 윤고딕 230" panose="02020603020101020101" pitchFamily="18" charset="-127"/>
              </a:rPr>
              <a:t>정답률을</a:t>
            </a:r>
            <a:r>
              <a:rPr lang="ko-KR" altLang="en-US" sz="1600" dirty="0">
                <a:solidFill>
                  <a:srgbClr val="FF0000"/>
                </a:solidFill>
                <a:latin typeface="한컴 윤고딕 230" panose="02020603020101020101" pitchFamily="18" charset="-127"/>
                <a:ea typeface="한컴 윤고딕 230" panose="02020603020101020101" pitchFamily="18" charset="-127"/>
              </a:rPr>
              <a:t>          </a:t>
            </a:r>
            <a:endParaRPr lang="en-US" altLang="ko-KR" sz="1600" dirty="0">
              <a:solidFill>
                <a:srgbClr val="FF0000"/>
              </a:solidFill>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600" dirty="0">
                <a:solidFill>
                  <a:srgbClr val="FF0000"/>
                </a:solidFill>
                <a:latin typeface="한컴 윤고딕 230" panose="02020603020101020101" pitchFamily="18" charset="-127"/>
                <a:ea typeface="한컴 윤고딕 230" panose="02020603020101020101" pitchFamily="18" charset="-127"/>
              </a:rPr>
              <a:t>     </a:t>
            </a:r>
            <a:r>
              <a:rPr lang="ko-KR" altLang="en-US" sz="1600" dirty="0">
                <a:solidFill>
                  <a:srgbClr val="FF0000"/>
                </a:solidFill>
                <a:latin typeface="한컴 윤고딕 230" panose="02020603020101020101" pitchFamily="18" charset="-127"/>
                <a:ea typeface="한컴 윤고딕 230" panose="02020603020101020101" pitchFamily="18" charset="-127"/>
              </a:rPr>
              <a:t>보임 </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노르웨이 </a:t>
            </a:r>
            <a:r>
              <a:rPr lang="ko-KR" altLang="en-US" sz="1600" dirty="0" err="1">
                <a:solidFill>
                  <a:srgbClr val="0070C0"/>
                </a:solidFill>
                <a:latin typeface="한컴 윤고딕 230" panose="02020603020101020101" pitchFamily="18" charset="-127"/>
                <a:ea typeface="한컴 윤고딕 230" panose="02020603020101020101" pitchFamily="18" charset="-127"/>
              </a:rPr>
              <a:t>스타방에르대학과</a:t>
            </a:r>
            <a:r>
              <a:rPr lang="ko-KR" altLang="en-US" sz="1600" dirty="0">
                <a:solidFill>
                  <a:srgbClr val="0070C0"/>
                </a:solidFill>
                <a:latin typeface="한컴 윤고딕 230" panose="02020603020101020101" pitchFamily="18" charset="-127"/>
                <a:ea typeface="한컴 윤고딕 230" panose="02020603020101020101" pitchFamily="18" charset="-127"/>
              </a:rPr>
              <a:t> 프랑스 </a:t>
            </a:r>
            <a:r>
              <a:rPr lang="ko-KR" altLang="en-US" sz="1600" dirty="0" err="1">
                <a:solidFill>
                  <a:srgbClr val="0070C0"/>
                </a:solidFill>
                <a:latin typeface="한컴 윤고딕 230" panose="02020603020101020101" pitchFamily="18" charset="-127"/>
                <a:ea typeface="한컴 윤고딕 230" panose="02020603020101020101" pitchFamily="18" charset="-127"/>
              </a:rPr>
              <a:t>엣스마르세이유대학</a:t>
            </a:r>
            <a:r>
              <a:rPr lang="ko-KR" altLang="en-US" sz="1600" dirty="0">
                <a:solidFill>
                  <a:srgbClr val="0070C0"/>
                </a:solidFill>
                <a:latin typeface="한컴 윤고딕 230" panose="02020603020101020101" pitchFamily="18" charset="-127"/>
                <a:ea typeface="한컴 윤고딕 230" panose="02020603020101020101" pitchFamily="18" charset="-127"/>
              </a:rPr>
              <a:t> 연구</a:t>
            </a:r>
            <a:endParaRPr lang="en-US" altLang="ko-KR" sz="1600" dirty="0">
              <a:solidFill>
                <a:srgbClr val="0070C0"/>
              </a:solidFill>
              <a:latin typeface="한컴 윤고딕 230" panose="02020603020101020101" pitchFamily="18" charset="-127"/>
              <a:ea typeface="한컴 윤고딕 230" panose="02020603020101020101" pitchFamily="18" charset="-127"/>
            </a:endParaRPr>
          </a:p>
          <a:p>
            <a:pPr latinLnBrk="0">
              <a:spcBef>
                <a:spcPct val="0"/>
              </a:spcBef>
              <a:buNone/>
              <a:defRPr/>
            </a:pPr>
            <a:r>
              <a:rPr lang="en-US" altLang="ko-KR" sz="1600" dirty="0">
                <a:latin typeface="한컴 윤고딕 230" panose="02020603020101020101" pitchFamily="18" charset="-127"/>
                <a:ea typeface="한컴 윤고딕 230" panose="02020603020101020101" pitchFamily="18" charset="-127"/>
              </a:rPr>
              <a:t>   · </a:t>
            </a:r>
            <a:r>
              <a:rPr lang="ko-KR" altLang="en-US" sz="1600" dirty="0">
                <a:solidFill>
                  <a:srgbClr val="FF0000"/>
                </a:solidFill>
                <a:latin typeface="한컴 윤고딕 230" panose="02020603020101020101" pitchFamily="18" charset="-127"/>
                <a:ea typeface="한컴 윤고딕 230" panose="02020603020101020101" pitchFamily="18" charset="-127"/>
              </a:rPr>
              <a:t>깊이</a:t>
            </a:r>
            <a:r>
              <a:rPr lang="en-US" altLang="ko-KR" sz="1600" dirty="0">
                <a:solidFill>
                  <a:srgbClr val="FF0000"/>
                </a:solidFill>
                <a:latin typeface="한컴 윤고딕 230" panose="02020603020101020101" pitchFamily="18" charset="-127"/>
                <a:ea typeface="한컴 윤고딕 230" panose="02020603020101020101" pitchFamily="18" charset="-127"/>
              </a:rPr>
              <a:t> </a:t>
            </a:r>
            <a:r>
              <a:rPr lang="ko-KR" altLang="en-US" sz="1600" dirty="0">
                <a:solidFill>
                  <a:srgbClr val="FF0000"/>
                </a:solidFill>
                <a:latin typeface="한컴 윤고딕 230" panose="02020603020101020101" pitchFamily="18" charset="-127"/>
                <a:ea typeface="한컴 윤고딕 230" panose="02020603020101020101" pitchFamily="18" charset="-127"/>
              </a:rPr>
              <a:t>있는 독서는 전자책보다 </a:t>
            </a:r>
            <a:r>
              <a:rPr lang="ko-KR" altLang="en-US" sz="1600" dirty="0" err="1">
                <a:solidFill>
                  <a:srgbClr val="FF0000"/>
                </a:solidFill>
                <a:latin typeface="한컴 윤고딕 230" panose="02020603020101020101" pitchFamily="18" charset="-127"/>
                <a:ea typeface="한컴 윤고딕 230" panose="02020603020101020101" pitchFamily="18" charset="-127"/>
              </a:rPr>
              <a:t>종이책이</a:t>
            </a:r>
            <a:r>
              <a:rPr lang="ko-KR" altLang="en-US" sz="1600" dirty="0">
                <a:solidFill>
                  <a:srgbClr val="FF0000"/>
                </a:solidFill>
                <a:latin typeface="한컴 윤고딕 230" panose="02020603020101020101" pitchFamily="18" charset="-127"/>
                <a:ea typeface="한컴 윤고딕 230" panose="02020603020101020101" pitchFamily="18" charset="-127"/>
              </a:rPr>
              <a:t> 더 효과적</a:t>
            </a:r>
            <a:r>
              <a:rPr lang="ko-KR" altLang="en-US" sz="1600" dirty="0">
                <a:latin typeface="한컴 윤고딕 230" panose="02020603020101020101" pitchFamily="18" charset="-127"/>
                <a:ea typeface="한컴 윤고딕 230" panose="02020603020101020101" pitchFamily="18" charset="-127"/>
              </a:rPr>
              <a:t> </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영국 </a:t>
            </a:r>
            <a:r>
              <a:rPr lang="ko-KR" altLang="en-US" sz="1600" dirty="0" err="1">
                <a:solidFill>
                  <a:srgbClr val="0070C0"/>
                </a:solidFill>
                <a:latin typeface="한컴 윤고딕 230" panose="02020603020101020101" pitchFamily="18" charset="-127"/>
                <a:ea typeface="한컴 윤고딕 230" panose="02020603020101020101" pitchFamily="18" charset="-127"/>
              </a:rPr>
              <a:t>파이넨셜타임즈</a:t>
            </a:r>
            <a:endParaRPr lang="en-US" altLang="ko-KR" sz="1600" dirty="0">
              <a:solidFill>
                <a:srgbClr val="0070C0"/>
              </a:solidFill>
              <a:latin typeface="한컴 윤고딕 230" panose="02020603020101020101" pitchFamily="18" charset="-127"/>
              <a:ea typeface="한컴 윤고딕 230" panose="02020603020101020101" pitchFamily="18" charset="-127"/>
            </a:endParaRPr>
          </a:p>
          <a:p>
            <a:pPr latinLnBrk="0">
              <a:spcBef>
                <a:spcPct val="0"/>
              </a:spcBef>
              <a:buNone/>
              <a:defRPr/>
            </a:pPr>
            <a:r>
              <a:rPr lang="en-US" altLang="ko-KR" sz="1600" dirty="0">
                <a:latin typeface="한컴 윤고딕 230" panose="02020603020101020101" pitchFamily="18" charset="-127"/>
                <a:ea typeface="한컴 윤고딕 230" panose="02020603020101020101" pitchFamily="18" charset="-127"/>
              </a:rPr>
              <a:t>   · </a:t>
            </a:r>
            <a:r>
              <a:rPr lang="ko-KR" altLang="en-US" sz="1600" dirty="0" err="1">
                <a:solidFill>
                  <a:srgbClr val="FF0000"/>
                </a:solidFill>
                <a:latin typeface="한컴 윤고딕 230" panose="02020603020101020101" pitchFamily="18" charset="-127"/>
                <a:ea typeface="한컴 윤고딕 230" panose="02020603020101020101" pitchFamily="18" charset="-127"/>
              </a:rPr>
              <a:t>종이책</a:t>
            </a:r>
            <a:r>
              <a:rPr lang="ko-KR" altLang="en-US" sz="1600" dirty="0">
                <a:solidFill>
                  <a:srgbClr val="FF0000"/>
                </a:solidFill>
                <a:latin typeface="한컴 윤고딕 230" panose="02020603020101020101" pitchFamily="18" charset="-127"/>
                <a:ea typeface="한컴 윤고딕 230" panose="02020603020101020101" pitchFamily="18" charset="-127"/>
              </a:rPr>
              <a:t> 독서가 중요한 내용을 이해하고 기억하기에 더 쉽다</a:t>
            </a:r>
            <a:r>
              <a:rPr lang="en-US" altLang="ko-KR" sz="1600" dirty="0">
                <a:solidFill>
                  <a:srgbClr val="FF0000"/>
                </a:solidFill>
                <a:latin typeface="한컴 윤고딕 230" panose="02020603020101020101" pitchFamily="18" charset="-127"/>
                <a:ea typeface="한컴 윤고딕 230" panose="02020603020101020101" pitchFamily="18" charset="-127"/>
              </a:rPr>
              <a:t>.</a:t>
            </a:r>
            <a:r>
              <a:rPr lang="ko-KR" altLang="en-US" sz="1600" dirty="0">
                <a:solidFill>
                  <a:srgbClr val="FF0000"/>
                </a:solidFill>
                <a:latin typeface="한컴 윤고딕 230" panose="02020603020101020101" pitchFamily="18" charset="-127"/>
                <a:ea typeface="한컴 윤고딕 230" panose="02020603020101020101" pitchFamily="18" charset="-127"/>
              </a:rPr>
              <a:t> </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영국 </a:t>
            </a:r>
            <a:r>
              <a:rPr lang="ko-KR" altLang="en-US" sz="1600" dirty="0" err="1">
                <a:solidFill>
                  <a:srgbClr val="0070C0"/>
                </a:solidFill>
                <a:latin typeface="한컴 윤고딕 230" panose="02020603020101020101" pitchFamily="18" charset="-127"/>
                <a:ea typeface="한컴 윤고딕 230" panose="02020603020101020101" pitchFamily="18" charset="-127"/>
              </a:rPr>
              <a:t>파이넨셜타임즈</a:t>
            </a:r>
            <a:endParaRPr lang="en-US" altLang="ko-KR" sz="1600" dirty="0">
              <a:solidFill>
                <a:srgbClr val="0070C0"/>
              </a:solidFill>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endParaRPr lang="en-US" altLang="ko-KR" sz="1600" dirty="0">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600" dirty="0">
                <a:latin typeface="한컴 윤고딕 230" panose="02020603020101020101" pitchFamily="18" charset="-127"/>
                <a:ea typeface="한컴 윤고딕 230" panose="02020603020101020101" pitchFamily="18" charset="-127"/>
              </a:rPr>
              <a:t>그렇지만</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어른들은 막연히 </a:t>
            </a:r>
            <a:r>
              <a:rPr lang="en-US" altLang="ko-KR" sz="1600" dirty="0">
                <a:latin typeface="한컴 윤고딕 230" panose="02020603020101020101" pitchFamily="18" charset="-127"/>
                <a:ea typeface="한컴 윤고딕 230" panose="02020603020101020101" pitchFamily="18" charset="-127"/>
              </a:rPr>
              <a:t>‘</a:t>
            </a:r>
            <a:r>
              <a:rPr lang="ko-KR" altLang="en-US" sz="1600" dirty="0" err="1">
                <a:latin typeface="한컴 윤고딕 230" panose="02020603020101020101" pitchFamily="18" charset="-127"/>
                <a:ea typeface="한컴 윤고딕 230" panose="02020603020101020101" pitchFamily="18" charset="-127"/>
              </a:rPr>
              <a:t>스마트폰</a:t>
            </a:r>
            <a:r>
              <a:rPr lang="ko-KR" altLang="en-US" sz="1600" dirty="0">
                <a:latin typeface="한컴 윤고딕 230" panose="02020603020101020101" pitchFamily="18" charset="-127"/>
                <a:ea typeface="한컴 윤고딕 230" panose="02020603020101020101" pitchFamily="18" charset="-127"/>
              </a:rPr>
              <a:t> 때문에 애들이 독서를 </a:t>
            </a:r>
            <a:r>
              <a:rPr lang="ko-KR" altLang="en-US" sz="1600" dirty="0" err="1">
                <a:latin typeface="한컴 윤고딕 230" panose="02020603020101020101" pitchFamily="18" charset="-127"/>
                <a:ea typeface="한컴 윤고딕 230" panose="02020603020101020101" pitchFamily="18" charset="-127"/>
              </a:rPr>
              <a:t>안한다</a:t>
            </a:r>
            <a:r>
              <a:rPr lang="en-US" altLang="ko-KR" sz="1600" dirty="0">
                <a:latin typeface="한컴 윤고딕 230" panose="02020603020101020101" pitchFamily="18" charset="-127"/>
                <a:ea typeface="한컴 윤고딕 230" panose="02020603020101020101" pitchFamily="18" charset="-127"/>
              </a:rPr>
              <a:t>＇</a:t>
            </a:r>
            <a:r>
              <a:rPr lang="ko-KR" altLang="en-US" sz="1600" dirty="0">
                <a:latin typeface="한컴 윤고딕 230" panose="02020603020101020101" pitchFamily="18" charset="-127"/>
                <a:ea typeface="한컴 윤고딕 230" panose="02020603020101020101" pitchFamily="18" charset="-127"/>
              </a:rPr>
              <a:t>고 여기지만</a:t>
            </a:r>
            <a:r>
              <a:rPr lang="en-US" altLang="ko-KR" sz="1600" dirty="0">
                <a:latin typeface="한컴 윤고딕 230" panose="02020603020101020101" pitchFamily="18" charset="-127"/>
                <a:ea typeface="한컴 윤고딕 230" panose="02020603020101020101" pitchFamily="18" charset="-127"/>
              </a:rPr>
              <a:t>, </a:t>
            </a:r>
          </a:p>
          <a:p>
            <a:pPr latinLnBrk="0">
              <a:spcBef>
                <a:spcPct val="0"/>
              </a:spcBef>
              <a:buNone/>
              <a:defRPr/>
            </a:pP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인터넷을 통해 </a:t>
            </a:r>
            <a:r>
              <a:rPr lang="ko-KR" altLang="en-US" sz="1600" dirty="0" err="1">
                <a:latin typeface="한컴 윤고딕 230" panose="02020603020101020101" pitchFamily="18" charset="-127"/>
                <a:ea typeface="한컴 윤고딕 230" panose="02020603020101020101" pitchFamily="18" charset="-127"/>
              </a:rPr>
              <a:t>블로그나</a:t>
            </a:r>
            <a:r>
              <a:rPr lang="ko-KR" altLang="en-US" sz="1600" dirty="0">
                <a:latin typeface="한컴 윤고딕 230" panose="02020603020101020101" pitchFamily="18" charset="-127"/>
                <a:ea typeface="한컴 윤고딕 230" panose="02020603020101020101" pitchFamily="18" charset="-127"/>
              </a:rPr>
              <a:t> 신문기사 등을 얼마나 많이들 읽고 있는가</a:t>
            </a:r>
            <a:r>
              <a:rPr lang="en-US" altLang="ko-KR" sz="1600" dirty="0">
                <a:latin typeface="한컴 윤고딕 230" panose="02020603020101020101" pitchFamily="18" charset="-127"/>
                <a:ea typeface="한컴 윤고딕 230" panose="02020603020101020101" pitchFamily="18" charset="-127"/>
              </a:rPr>
              <a:t>? </a:t>
            </a:r>
            <a:r>
              <a:rPr lang="ko-KR" altLang="en-US" sz="1600" dirty="0" err="1">
                <a:latin typeface="한컴 윤고딕 230" panose="02020603020101020101" pitchFamily="18" charset="-127"/>
                <a:ea typeface="한컴 윤고딕 230" panose="02020603020101020101" pitchFamily="18" charset="-127"/>
              </a:rPr>
              <a:t>전자책은</a:t>
            </a:r>
            <a:r>
              <a:rPr lang="ko-KR" altLang="en-US" sz="1600" dirty="0">
                <a:latin typeface="한컴 윤고딕 230" panose="02020603020101020101" pitchFamily="18" charset="-127"/>
                <a:ea typeface="한컴 윤고딕 230" panose="02020603020101020101" pitchFamily="18" charset="-127"/>
              </a:rPr>
              <a:t> 또 </a:t>
            </a:r>
            <a:endParaRPr lang="en-US" altLang="ko-KR" sz="1600" dirty="0">
              <a:latin typeface="한컴 윤고딕 230" panose="02020603020101020101" pitchFamily="18" charset="-127"/>
              <a:ea typeface="한컴 윤고딕 230" panose="02020603020101020101" pitchFamily="18" charset="-127"/>
            </a:endParaRPr>
          </a:p>
          <a:p>
            <a:pPr latinLnBrk="0">
              <a:spcBef>
                <a:spcPct val="0"/>
              </a:spcBef>
              <a:buNone/>
              <a:defRPr/>
            </a:pP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어떤가</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그런 것도 다 독서에 해당한다고 본다</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이제는 </a:t>
            </a:r>
            <a:r>
              <a:rPr lang="ko-KR" altLang="en-US" sz="1600" dirty="0" err="1">
                <a:latin typeface="한컴 윤고딕 230" panose="02020603020101020101" pitchFamily="18" charset="-127"/>
                <a:ea typeface="한컴 윤고딕 230" panose="02020603020101020101" pitchFamily="18" charset="-127"/>
              </a:rPr>
              <a:t>종이책에</a:t>
            </a:r>
            <a:r>
              <a:rPr lang="ko-KR" altLang="en-US" sz="1600" dirty="0">
                <a:latin typeface="한컴 윤고딕 230" panose="02020603020101020101" pitchFamily="18" charset="-127"/>
                <a:ea typeface="한컴 윤고딕 230" panose="02020603020101020101" pitchFamily="18" charset="-127"/>
              </a:rPr>
              <a:t> 한정하는 전통적 </a:t>
            </a:r>
            <a:endParaRPr lang="en-US" altLang="ko-KR" sz="1600" dirty="0">
              <a:latin typeface="한컴 윤고딕 230" panose="02020603020101020101" pitchFamily="18" charset="-127"/>
              <a:ea typeface="한컴 윤고딕 230" panose="02020603020101020101" pitchFamily="18" charset="-127"/>
            </a:endParaRPr>
          </a:p>
          <a:p>
            <a:pPr latinLnBrk="0">
              <a:spcBef>
                <a:spcPct val="0"/>
              </a:spcBef>
              <a:buNone/>
              <a:defRPr/>
            </a:pP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독서 개념을 넓혀야 한다고</a:t>
            </a:r>
            <a:r>
              <a:rPr lang="en-US" altLang="ko-KR" sz="1600" dirty="0">
                <a:latin typeface="한컴 윤고딕 230" panose="02020603020101020101" pitchFamily="18" charset="-127"/>
                <a:ea typeface="한컴 윤고딕 230" panose="02020603020101020101" pitchFamily="18" charset="-127"/>
              </a:rPr>
              <a:t> </a:t>
            </a:r>
            <a:r>
              <a:rPr lang="ko-KR" altLang="en-US" sz="1600" dirty="0">
                <a:latin typeface="한컴 윤고딕 230" panose="02020603020101020101" pitchFamily="18" charset="-127"/>
                <a:ea typeface="한컴 윤고딕 230" panose="02020603020101020101" pitchFamily="18" charset="-127"/>
              </a:rPr>
              <a:t>생각한다</a:t>
            </a:r>
            <a:r>
              <a:rPr lang="en-US" altLang="ko-KR" sz="1600" dirty="0">
                <a:latin typeface="한컴 윤고딕 230" panose="02020603020101020101" pitchFamily="18" charset="-127"/>
                <a:ea typeface="한컴 윤고딕 230" panose="02020603020101020101" pitchFamily="18" charset="-127"/>
              </a:rPr>
              <a:t>.” </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사라 </a:t>
            </a:r>
            <a:r>
              <a:rPr lang="ko-KR" altLang="en-US" sz="1600" dirty="0" err="1">
                <a:solidFill>
                  <a:srgbClr val="0070C0"/>
                </a:solidFill>
                <a:latin typeface="한컴 윤고딕 230" panose="02020603020101020101" pitchFamily="18" charset="-127"/>
                <a:ea typeface="한컴 윤고딕 230" panose="02020603020101020101" pitchFamily="18" charset="-127"/>
              </a:rPr>
              <a:t>플라워즈</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미국 청소년도서관협회 전 회장</a:t>
            </a:r>
            <a:endParaRPr lang="en-US" altLang="ko-KR" sz="1600" dirty="0">
              <a:solidFill>
                <a:srgbClr val="0070C0"/>
              </a:solidFill>
              <a:latin typeface="한컴 윤고딕 230" panose="02020603020101020101" pitchFamily="18" charset="-127"/>
              <a:ea typeface="한컴 윤고딕 230" panose="02020603020101020101" pitchFamily="18" charset="-127"/>
            </a:endParaRPr>
          </a:p>
          <a:p>
            <a:pPr latinLnBrk="0">
              <a:spcBef>
                <a:spcPct val="0"/>
              </a:spcBef>
              <a:buNone/>
              <a:defRPr/>
            </a:pPr>
            <a:r>
              <a:rPr lang="ko-KR" altLang="en-US" sz="1600" dirty="0">
                <a:solidFill>
                  <a:srgbClr val="C00000"/>
                </a:solidFill>
                <a:latin typeface="한컴 윤고딕 230" panose="02020603020101020101" pitchFamily="18" charset="-127"/>
                <a:ea typeface="한컴 윤고딕 230" panose="02020603020101020101" pitchFamily="18" charset="-127"/>
              </a:rPr>
              <a:t>    청소년들은 스마트 디바이스와 하이퍼링크를 통해 </a:t>
            </a:r>
            <a:r>
              <a:rPr lang="ko-KR" altLang="en-US" sz="1600" dirty="0" err="1">
                <a:solidFill>
                  <a:srgbClr val="C00000"/>
                </a:solidFill>
                <a:latin typeface="한컴 윤고딕 230" panose="02020603020101020101" pitchFamily="18" charset="-127"/>
                <a:ea typeface="한컴 윤고딕 230" panose="02020603020101020101" pitchFamily="18" charset="-127"/>
              </a:rPr>
              <a:t>전자책</a:t>
            </a:r>
            <a:r>
              <a:rPr lang="ko-KR" altLang="en-US" sz="1600" dirty="0">
                <a:solidFill>
                  <a:srgbClr val="C00000"/>
                </a:solidFill>
                <a:latin typeface="한컴 윤고딕 230" panose="02020603020101020101" pitchFamily="18" charset="-127"/>
                <a:ea typeface="한컴 윤고딕 230" panose="02020603020101020101" pitchFamily="18" charset="-127"/>
              </a:rPr>
              <a:t> 독서로서의 새로운 가치를 </a:t>
            </a:r>
            <a:endParaRPr lang="en-US" altLang="ko-KR" sz="1600" dirty="0">
              <a:solidFill>
                <a:srgbClr val="C00000"/>
              </a:solidFill>
              <a:latin typeface="한컴 윤고딕 230" panose="02020603020101020101" pitchFamily="18" charset="-127"/>
              <a:ea typeface="한컴 윤고딕 230" panose="02020603020101020101" pitchFamily="18" charset="-127"/>
            </a:endParaRPr>
          </a:p>
          <a:p>
            <a:pPr latinLnBrk="0">
              <a:spcBef>
                <a:spcPct val="0"/>
              </a:spcBef>
              <a:buNone/>
              <a:defRPr/>
            </a:pPr>
            <a:r>
              <a:rPr lang="en-US" altLang="ko-KR" sz="1600" dirty="0">
                <a:solidFill>
                  <a:srgbClr val="C00000"/>
                </a:solidFill>
                <a:latin typeface="한컴 윤고딕 230" panose="02020603020101020101" pitchFamily="18" charset="-127"/>
                <a:ea typeface="한컴 윤고딕 230" panose="02020603020101020101" pitchFamily="18" charset="-127"/>
              </a:rPr>
              <a:t>    </a:t>
            </a:r>
            <a:r>
              <a:rPr lang="ko-KR" altLang="en-US" sz="1600" dirty="0">
                <a:solidFill>
                  <a:srgbClr val="C00000"/>
                </a:solidFill>
                <a:latin typeface="한컴 윤고딕 230" panose="02020603020101020101" pitchFamily="18" charset="-127"/>
                <a:ea typeface="한컴 윤고딕 230" panose="02020603020101020101" pitchFamily="18" charset="-127"/>
              </a:rPr>
              <a:t>발견할 가능성이 높다</a:t>
            </a:r>
            <a:r>
              <a:rPr lang="en-US" altLang="ko-KR" sz="1600" dirty="0">
                <a:solidFill>
                  <a:srgbClr val="C00000"/>
                </a:solidFill>
                <a:latin typeface="한컴 윤고딕 230" panose="02020603020101020101" pitchFamily="18" charset="-127"/>
                <a:ea typeface="한컴 윤고딕 230" panose="02020603020101020101" pitchFamily="18" charset="-127"/>
              </a:rPr>
              <a:t>. </a:t>
            </a:r>
          </a:p>
        </p:txBody>
      </p:sp>
      <p:sp>
        <p:nvSpPr>
          <p:cNvPr id="2" name="오른쪽 화살표 1"/>
          <p:cNvSpPr/>
          <p:nvPr/>
        </p:nvSpPr>
        <p:spPr>
          <a:xfrm>
            <a:off x="92365" y="4797152"/>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AutoShape 30" descr="어두운 상향 대각선"/>
          <p:cNvSpPr>
            <a:spLocks noChangeArrowheads="1"/>
          </p:cNvSpPr>
          <p:nvPr/>
        </p:nvSpPr>
        <p:spPr bwMode="auto">
          <a:xfrm flipH="1" flipV="1">
            <a:off x="184731" y="296358"/>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4" name="Rectangle 85"/>
          <p:cNvSpPr>
            <a:spLocks noChangeArrowheads="1"/>
          </p:cNvSpPr>
          <p:nvPr/>
        </p:nvSpPr>
        <p:spPr bwMode="auto">
          <a:xfrm>
            <a:off x="184731" y="342143"/>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177665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텍스트 개체 틀 5"/>
          <p:cNvSpPr>
            <a:spLocks noGrp="1"/>
          </p:cNvSpPr>
          <p:nvPr>
            <p:ph type="body" sz="quarter" idx="11"/>
          </p:nvPr>
        </p:nvSpPr>
        <p:spPr>
          <a:xfrm>
            <a:off x="1187549" y="1844824"/>
            <a:ext cx="6912843" cy="3240360"/>
          </a:xfrm>
        </p:spPr>
        <p:txBody>
          <a:bodyPr/>
          <a:lstStyle/>
          <a:p>
            <a:pPr marL="0" indent="0">
              <a:buNone/>
            </a:pPr>
            <a:r>
              <a:rPr lang="en-US" altLang="ko-KR" sz="2000" dirty="0">
                <a:latin typeface="한컴 윤고딕 230" panose="02020603020101020101" pitchFamily="18" charset="-127"/>
                <a:ea typeface="한컴 윤고딕 230" panose="02020603020101020101" pitchFamily="18" charset="-127"/>
              </a:rPr>
              <a:t>Prologue</a:t>
            </a:r>
          </a:p>
          <a:p>
            <a:r>
              <a:rPr lang="ko-KR" altLang="en-US" sz="2000" dirty="0">
                <a:latin typeface="한컴 윤고딕 230" panose="02020603020101020101" pitchFamily="18" charset="-127"/>
                <a:ea typeface="한컴 윤고딕 230" panose="02020603020101020101" pitchFamily="18" charset="-127"/>
              </a:rPr>
              <a:t>전자출판 정책</a:t>
            </a:r>
            <a:endParaRPr lang="en-US" altLang="ko-KR" sz="2000" dirty="0">
              <a:latin typeface="한컴 윤고딕 230" panose="02020603020101020101" pitchFamily="18" charset="-127"/>
              <a:ea typeface="한컴 윤고딕 230" panose="02020603020101020101" pitchFamily="18" charset="-127"/>
            </a:endParaRPr>
          </a:p>
          <a:p>
            <a:r>
              <a:rPr lang="ko-KR" altLang="en-US" sz="2000" dirty="0">
                <a:latin typeface="한컴 윤고딕 230" panose="02020603020101020101" pitchFamily="18" charset="-127"/>
                <a:ea typeface="한컴 윤고딕 230" panose="02020603020101020101" pitchFamily="18" charset="-127"/>
              </a:rPr>
              <a:t>미래 전망 </a:t>
            </a:r>
            <a:r>
              <a:rPr lang="en-US" altLang="ko-KR" sz="2000" dirty="0">
                <a:latin typeface="한컴 윤고딕 230" panose="02020603020101020101" pitchFamily="18" charset="-127"/>
                <a:ea typeface="한컴 윤고딕 230" panose="02020603020101020101" pitchFamily="18" charset="-127"/>
              </a:rPr>
              <a:t>: </a:t>
            </a:r>
            <a:r>
              <a:rPr lang="ko-KR" altLang="en-US" sz="2000" dirty="0">
                <a:latin typeface="한컴 윤고딕 230" panose="02020603020101020101" pitchFamily="18" charset="-127"/>
                <a:ea typeface="한컴 윤고딕 230" panose="02020603020101020101" pitchFamily="18" charset="-127"/>
              </a:rPr>
              <a:t>출판 </a:t>
            </a:r>
            <a:r>
              <a:rPr lang="en-US" altLang="ko-KR" sz="2000" dirty="0">
                <a:latin typeface="한컴 윤고딕 230" panose="02020603020101020101" pitchFamily="18" charset="-127"/>
                <a:ea typeface="한컴 윤고딕 230" panose="02020603020101020101" pitchFamily="18" charset="-127"/>
              </a:rPr>
              <a:t>3.0</a:t>
            </a:r>
          </a:p>
          <a:p>
            <a:r>
              <a:rPr lang="en-US" altLang="ko-KR" sz="2000" dirty="0">
                <a:latin typeface="한컴 윤고딕 230"/>
                <a:ea typeface="한컴 윤고딕 230"/>
              </a:rPr>
              <a:t>『</a:t>
            </a:r>
            <a:r>
              <a:rPr lang="ko-KR" altLang="en-US" sz="2000" dirty="0">
                <a:latin typeface="한컴 윤고딕 230" pitchFamily="18" charset="-127"/>
                <a:ea typeface="한컴 윤고딕 230" pitchFamily="18" charset="-127"/>
              </a:rPr>
              <a:t>세계 </a:t>
            </a:r>
            <a:r>
              <a:rPr lang="ko-KR" altLang="en-US" sz="2000" dirty="0" err="1">
                <a:latin typeface="한컴 윤고딕 230" pitchFamily="18" charset="-127"/>
                <a:ea typeface="한컴 윤고딕 230" pitchFamily="18" charset="-127"/>
              </a:rPr>
              <a:t>전자책</a:t>
            </a:r>
            <a:r>
              <a:rPr lang="ko-KR" altLang="en-US" sz="2000" dirty="0">
                <a:latin typeface="한컴 윤고딕 230" pitchFamily="18" charset="-127"/>
                <a:ea typeface="한컴 윤고딕 230" pitchFamily="18" charset="-127"/>
              </a:rPr>
              <a:t> 시장은 어떻게 움직이는가</a:t>
            </a:r>
            <a:r>
              <a:rPr lang="en-US" altLang="ko-KR" sz="2000" dirty="0">
                <a:latin typeface="한컴 윤고딕 230"/>
                <a:ea typeface="한컴 윤고딕 230"/>
              </a:rPr>
              <a:t>』</a:t>
            </a:r>
            <a:r>
              <a:rPr lang="en-US" altLang="ko-KR" sz="2000" dirty="0">
                <a:latin typeface="한컴 윤고딕 230" pitchFamily="18" charset="-127"/>
                <a:ea typeface="한컴 윤고딕 230" pitchFamily="18" charset="-127"/>
              </a:rPr>
              <a:t>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류영호</a:t>
            </a:r>
            <a:r>
              <a:rPr lang="en-US" altLang="ko-KR" sz="1600" dirty="0">
                <a:latin typeface="한컴 윤고딕 230" pitchFamily="18" charset="-127"/>
                <a:ea typeface="한컴 윤고딕 230" pitchFamily="18" charset="-127"/>
              </a:rPr>
              <a:t>(2014) </a:t>
            </a:r>
            <a:endParaRPr lang="en-US" altLang="ko-KR" sz="2000" dirty="0">
              <a:latin typeface="한컴 윤고딕 230" pitchFamily="18" charset="-127"/>
              <a:ea typeface="한컴 윤고딕 230" pitchFamily="18" charset="-127"/>
            </a:endParaRPr>
          </a:p>
          <a:p>
            <a:r>
              <a:rPr lang="en-US" altLang="ko-KR" sz="2000" dirty="0">
                <a:latin typeface="한컴 윤고딕 230"/>
                <a:ea typeface="한컴 윤고딕 230"/>
              </a:rPr>
              <a:t>『</a:t>
            </a:r>
            <a:r>
              <a:rPr lang="ko-KR" altLang="en-US" sz="2000" dirty="0">
                <a:latin typeface="한컴 윤고딕 230" pitchFamily="18" charset="-127"/>
                <a:ea typeface="한컴 윤고딕 230" pitchFamily="18" charset="-127"/>
              </a:rPr>
              <a:t>출판혁명</a:t>
            </a:r>
            <a:r>
              <a:rPr lang="en-US" altLang="ko-KR" sz="2000" dirty="0">
                <a:latin typeface="한컴 윤고딕 230"/>
                <a:ea typeface="한컴 윤고딕 230"/>
              </a:rPr>
              <a:t>』</a:t>
            </a:r>
            <a:r>
              <a:rPr lang="en-US" altLang="ko-KR" sz="2000" dirty="0">
                <a:latin typeface="한컴 윤고딕 230" pitchFamily="18" charset="-127"/>
                <a:ea typeface="한컴 윤고딕 230" pitchFamily="18" charset="-127"/>
              </a:rPr>
              <a:t>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류영호</a:t>
            </a:r>
            <a:r>
              <a:rPr lang="en-US" altLang="ko-KR" sz="1600" dirty="0">
                <a:latin typeface="한컴 윤고딕 230" pitchFamily="18" charset="-127"/>
                <a:ea typeface="한컴 윤고딕 230" pitchFamily="18" charset="-127"/>
              </a:rPr>
              <a:t>(2019)</a:t>
            </a:r>
            <a:endParaRPr lang="en-US" altLang="ko-KR" sz="2000" dirty="0">
              <a:latin typeface="한컴 윤고딕 230" pitchFamily="18" charset="-127"/>
              <a:ea typeface="한컴 윤고딕 230" pitchFamily="18" charset="-127"/>
            </a:endParaRPr>
          </a:p>
          <a:p>
            <a:pPr marL="0" indent="0">
              <a:buNone/>
            </a:pPr>
            <a:r>
              <a:rPr lang="en-US" altLang="ko-KR" sz="2200" dirty="0">
                <a:solidFill>
                  <a:schemeClr val="bg2">
                    <a:lumMod val="50000"/>
                  </a:schemeClr>
                </a:solidFill>
                <a:latin typeface="한컴 윤고딕 230" panose="02020603020101020101" pitchFamily="18" charset="-127"/>
                <a:ea typeface="한컴 윤고딕 230" panose="02020603020101020101" pitchFamily="18" charset="-127"/>
              </a:rPr>
              <a:t>Tip.</a:t>
            </a:r>
          </a:p>
        </p:txBody>
      </p:sp>
      <p:sp>
        <p:nvSpPr>
          <p:cNvPr id="4" name="직사각형 3"/>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7"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8"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0" name="직사각형 3"/>
          <p:cNvSpPr>
            <a:spLocks noChangeArrowheads="1"/>
          </p:cNvSpPr>
          <p:nvPr/>
        </p:nvSpPr>
        <p:spPr bwMode="auto">
          <a:xfrm>
            <a:off x="251520" y="715435"/>
            <a:ext cx="8892480" cy="547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dirty="0">
                <a:solidFill>
                  <a:srgbClr val="C00000"/>
                </a:solidFill>
                <a:latin typeface="맑은 고딕" panose="020B0503020000020004" pitchFamily="50" charset="-127"/>
                <a:ea typeface="맑은 고딕" panose="020B0503020000020004" pitchFamily="50" charset="-127"/>
              </a:rPr>
              <a:t>• </a:t>
            </a:r>
            <a:r>
              <a:rPr lang="ko-KR" altLang="en-US" sz="1800" dirty="0" err="1">
                <a:solidFill>
                  <a:srgbClr val="C00000"/>
                </a:solidFill>
                <a:latin typeface="한컴 윤고딕 230" panose="02020603020101020101" pitchFamily="18" charset="-127"/>
                <a:ea typeface="한컴 윤고딕 230" panose="02020603020101020101" pitchFamily="18" charset="-127"/>
              </a:rPr>
              <a:t>전자책과</a:t>
            </a:r>
            <a:r>
              <a:rPr lang="ko-KR" altLang="en-US" sz="1800" dirty="0">
                <a:solidFill>
                  <a:srgbClr val="C00000"/>
                </a:solidFill>
                <a:latin typeface="한컴 윤고딕 230" panose="02020603020101020101" pitchFamily="18" charset="-127"/>
                <a:ea typeface="한컴 윤고딕 230" panose="02020603020101020101" pitchFamily="18" charset="-127"/>
              </a:rPr>
              <a:t> </a:t>
            </a:r>
            <a:r>
              <a:rPr lang="ko-KR" altLang="en-US" sz="1800" dirty="0" err="1">
                <a:solidFill>
                  <a:srgbClr val="C00000"/>
                </a:solidFill>
                <a:latin typeface="한컴 윤고딕 230" panose="02020603020101020101" pitchFamily="18" charset="-127"/>
                <a:ea typeface="한컴 윤고딕 230" panose="02020603020101020101" pitchFamily="18" charset="-127"/>
              </a:rPr>
              <a:t>종이책의</a:t>
            </a:r>
            <a:r>
              <a:rPr lang="ko-KR" altLang="en-US" sz="1800" dirty="0">
                <a:solidFill>
                  <a:srgbClr val="C00000"/>
                </a:solidFill>
                <a:latin typeface="한컴 윤고딕 230" panose="02020603020101020101" pitchFamily="18" charset="-127"/>
                <a:ea typeface="한컴 윤고딕 230" panose="02020603020101020101" pitchFamily="18" charset="-127"/>
              </a:rPr>
              <a:t> 공존</a:t>
            </a:r>
            <a:endParaRPr lang="en-US" altLang="ko-KR" sz="1800" dirty="0">
              <a:solidFill>
                <a:srgbClr val="C00000"/>
              </a:solidFill>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책이 대부분 전자화 될 것이라는 공통적 전망에 대한 반론</a:t>
            </a:r>
            <a:endParaRPr lang="en-US" altLang="ko-KR" sz="1800" dirty="0">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지난 </a:t>
            </a:r>
            <a:r>
              <a:rPr lang="en-US" altLang="ko-KR" sz="1800" dirty="0">
                <a:latin typeface="한컴 윤고딕 230" panose="02020603020101020101" pitchFamily="18" charset="-127"/>
                <a:ea typeface="한컴 윤고딕 230" panose="02020603020101020101" pitchFamily="18" charset="-127"/>
              </a:rPr>
              <a:t>500</a:t>
            </a:r>
            <a:r>
              <a:rPr lang="ko-KR" altLang="en-US" sz="1800" dirty="0">
                <a:latin typeface="한컴 윤고딕 230" panose="02020603020101020101" pitchFamily="18" charset="-127"/>
                <a:ea typeface="한컴 윤고딕 230" panose="02020603020101020101" pitchFamily="18" charset="-127"/>
              </a:rPr>
              <a:t>년 세월 동안 끊임없이 발전해 온 기술에도 불구하고 살아남은</a:t>
            </a:r>
            <a:r>
              <a:rPr lang="en-US" altLang="ko-KR" sz="1800" dirty="0">
                <a:latin typeface="한컴 윤고딕 230" panose="02020603020101020101" pitchFamily="18" charset="-127"/>
                <a:ea typeface="한컴 윤고딕 230" panose="02020603020101020101" pitchFamily="18" charset="-127"/>
              </a:rPr>
              <a:t>, </a:t>
            </a:r>
          </a:p>
          <a:p>
            <a:pPr latinLnBrk="0">
              <a:spcBef>
                <a:spcPct val="0"/>
              </a:spcBef>
              <a:buFont typeface="Arial" panose="020B0604020202020204" pitchFamily="34" charset="0"/>
              <a:buNone/>
              <a:defRPr/>
            </a:pP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구텐베르크가</a:t>
            </a:r>
            <a:r>
              <a:rPr lang="ko-KR" altLang="en-US" sz="1800" dirty="0">
                <a:latin typeface="한컴 윤고딕 230" panose="02020603020101020101" pitchFamily="18" charset="-127"/>
                <a:ea typeface="한컴 윤고딕 230" panose="02020603020101020101" pitchFamily="18" charset="-127"/>
              </a:rPr>
              <a:t> 발명한</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활판 인쇄술로 탄생한</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종이책은</a:t>
            </a:r>
            <a:r>
              <a:rPr lang="ko-KR" altLang="en-US" sz="1800" dirty="0">
                <a:latin typeface="한컴 윤고딕 230" panose="02020603020101020101" pitchFamily="18" charset="-127"/>
                <a:ea typeface="한컴 윤고딕 230" panose="02020603020101020101" pitchFamily="18" charset="-127"/>
              </a:rPr>
              <a:t> 이번에 몰아친 </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디지털 혁명</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의 </a:t>
            </a:r>
            <a:endParaRPr lang="en-US" altLang="ko-KR" sz="1800" dirty="0">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시련도 견뎌낼 것이다</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 </a:t>
            </a:r>
            <a:r>
              <a:rPr lang="en-US" altLang="ko-KR" sz="1600" dirty="0">
                <a:solidFill>
                  <a:srgbClr val="0070C0"/>
                </a:solidFill>
                <a:latin typeface="한컴 윤고딕 230" panose="02020603020101020101" pitchFamily="18" charset="-127"/>
                <a:ea typeface="한컴 윤고딕 230" panose="02020603020101020101" pitchFamily="18" charset="-127"/>
              </a:rPr>
              <a:t>&lt;Nicholas Car. ‘</a:t>
            </a:r>
            <a:r>
              <a:rPr lang="ko-KR" altLang="en-US" sz="1600" dirty="0" err="1">
                <a:solidFill>
                  <a:srgbClr val="0070C0"/>
                </a:solidFill>
                <a:latin typeface="한컴 윤고딕 230" panose="02020603020101020101" pitchFamily="18" charset="-127"/>
                <a:ea typeface="한컴 윤고딕 230" panose="02020603020101020101" pitchFamily="18" charset="-127"/>
              </a:rPr>
              <a:t>종이책이</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살아남을 수밖에 없는 이유</a:t>
            </a:r>
            <a:r>
              <a:rPr lang="en-US" altLang="ko-KR" sz="1600" dirty="0">
                <a:solidFill>
                  <a:srgbClr val="0070C0"/>
                </a:solidFill>
                <a:latin typeface="한컴 윤고딕 230" panose="02020603020101020101" pitchFamily="18" charset="-127"/>
                <a:ea typeface="한컴 윤고딕 230" panose="02020603020101020101" pitchFamily="18" charset="-127"/>
              </a:rPr>
              <a:t>‘,     </a:t>
            </a:r>
          </a:p>
          <a:p>
            <a:pPr latinLnBrk="0">
              <a:spcBef>
                <a:spcPct val="0"/>
              </a:spcBef>
              <a:buFont typeface="Arial" panose="020B0604020202020204" pitchFamily="34" charset="0"/>
              <a:buNone/>
              <a:defRPr/>
            </a:pP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err="1">
                <a:solidFill>
                  <a:srgbClr val="0070C0"/>
                </a:solidFill>
                <a:latin typeface="한컴 윤고딕 230" panose="02020603020101020101" pitchFamily="18" charset="-127"/>
                <a:ea typeface="한컴 윤고딕 230" panose="02020603020101020101" pitchFamily="18" charset="-127"/>
              </a:rPr>
              <a:t>월스트리트저널</a:t>
            </a:r>
            <a:r>
              <a:rPr lang="en-US" altLang="ko-KR" sz="1600" dirty="0">
                <a:solidFill>
                  <a:srgbClr val="0070C0"/>
                </a:solidFill>
                <a:latin typeface="한컴 윤고딕 230" panose="02020603020101020101" pitchFamily="18" charset="-127"/>
                <a:ea typeface="한컴 윤고딕 230" panose="02020603020101020101" pitchFamily="18" charset="-127"/>
              </a:rPr>
              <a:t>(2013.1.5)&gt;</a:t>
            </a: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그럼에도 불구하고</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디지털 </a:t>
            </a:r>
            <a:r>
              <a:rPr lang="ko-KR" altLang="en-US" sz="1800" dirty="0" err="1">
                <a:latin typeface="한컴 윤고딕 230" panose="02020603020101020101" pitchFamily="18" charset="-127"/>
                <a:ea typeface="한컴 윤고딕 230" panose="02020603020101020101" pitchFamily="18" charset="-127"/>
              </a:rPr>
              <a:t>네이티브</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세대들이 성장하고 시대의 중심이 되면 </a:t>
            </a:r>
            <a:r>
              <a:rPr lang="ko-KR" altLang="en-US" sz="1800" dirty="0" err="1">
                <a:latin typeface="한컴 윤고딕 230" panose="02020603020101020101" pitchFamily="18" charset="-127"/>
                <a:ea typeface="한컴 윤고딕 230" panose="02020603020101020101" pitchFamily="18" charset="-127"/>
              </a:rPr>
              <a:t>전자책</a:t>
            </a:r>
            <a:r>
              <a:rPr lang="ko-KR" altLang="en-US" sz="1800" dirty="0">
                <a:latin typeface="한컴 윤고딕 230" panose="02020603020101020101" pitchFamily="18" charset="-127"/>
                <a:ea typeface="한컴 윤고딕 230" panose="02020603020101020101" pitchFamily="18" charset="-127"/>
              </a:rPr>
              <a:t> 독서가 오히려 더 자연스러울 수도 있어</a:t>
            </a:r>
            <a:endParaRPr lang="en-US" altLang="ko-KR" sz="1800" dirty="0">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err="1">
                <a:latin typeface="한컴 윤고딕 230" panose="02020603020101020101" pitchFamily="18" charset="-127"/>
                <a:ea typeface="한컴 윤고딕 230" panose="02020603020101020101" pitchFamily="18" charset="-127"/>
              </a:rPr>
              <a:t>종이책과</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전자책</a:t>
            </a:r>
            <a:r>
              <a:rPr lang="ko-KR" altLang="en-US" sz="1800" dirty="0">
                <a:latin typeface="한컴 윤고딕 230" panose="02020603020101020101" pitchFamily="18" charset="-127"/>
                <a:ea typeface="한컴 윤고딕 230" panose="02020603020101020101" pitchFamily="18" charset="-127"/>
              </a:rPr>
              <a:t> 각자의 특징과 장점을 살리고</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독자의 판단과 선택을 통해 </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깊이</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와 </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속도</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의 균형을 맞출 때 독서의 힘은 더 커질 것 </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종이</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깊이 전자</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속도</a:t>
            </a:r>
            <a:r>
              <a:rPr lang="en-US" altLang="ko-KR" sz="1800" dirty="0">
                <a:latin typeface="한컴 윤고딕 230" panose="02020603020101020101" pitchFamily="18" charset="-127"/>
                <a:ea typeface="한컴 윤고딕 230" panose="02020603020101020101" pitchFamily="18" charset="-127"/>
              </a:rPr>
              <a:t>)</a:t>
            </a:r>
          </a:p>
          <a:p>
            <a:pPr marL="285750" indent="-285750" latinLnBrk="0">
              <a:spcBef>
                <a:spcPct val="0"/>
              </a:spcBef>
              <a:buFontTx/>
              <a:buChar char="-"/>
              <a:defRPr/>
            </a:pPr>
            <a:r>
              <a:rPr lang="en-US" altLang="ko-KR" sz="1800" dirty="0" err="1">
                <a:latin typeface="한컴 윤고딕 230" panose="02020603020101020101" pitchFamily="18" charset="-127"/>
                <a:ea typeface="한컴 윤고딕 230" panose="02020603020101020101" pitchFamily="18" charset="-127"/>
              </a:rPr>
              <a:t>Digilog</a:t>
            </a:r>
            <a:r>
              <a:rPr lang="ko-KR" altLang="en-US" sz="1800" dirty="0">
                <a:latin typeface="한컴 윤고딕 230" panose="02020603020101020101" pitchFamily="18" charset="-127"/>
                <a:ea typeface="한컴 윤고딕 230" panose="02020603020101020101" pitchFamily="18" charset="-127"/>
              </a:rPr>
              <a:t>라는</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말이 있듯이</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디지털 매체의 확대가 무조건 책과 독서의 가벼움을 초래한다고 볼 수 없어</a:t>
            </a:r>
            <a:r>
              <a:rPr lang="en-US" altLang="ko-KR" sz="1800" dirty="0">
                <a:solidFill>
                  <a:srgbClr val="7030A0"/>
                </a:solidFill>
                <a:latin typeface="한컴 윤고딕 230" panose="02020603020101020101" pitchFamily="18" charset="-127"/>
                <a:ea typeface="한컴 윤고딕 230" panose="02020603020101020101" pitchFamily="18" charset="-127"/>
              </a:rPr>
              <a:t> </a:t>
            </a:r>
            <a:r>
              <a:rPr lang="en-US" altLang="ko-KR" sz="1600" dirty="0">
                <a:solidFill>
                  <a:srgbClr val="7030A0"/>
                </a:solidFill>
                <a:latin typeface="한컴 윤고딕 230" panose="02020603020101020101" pitchFamily="18" charset="-127"/>
                <a:ea typeface="한컴 윤고딕 230" panose="02020603020101020101" pitchFamily="18" charset="-127"/>
              </a:rPr>
              <a:t>- </a:t>
            </a:r>
            <a:r>
              <a:rPr lang="ko-KR" altLang="en-US" sz="1600" dirty="0">
                <a:solidFill>
                  <a:srgbClr val="7030A0"/>
                </a:solidFill>
                <a:latin typeface="한컴 윤고딕 230" panose="02020603020101020101" pitchFamily="18" charset="-127"/>
                <a:ea typeface="한컴 윤고딕 230" panose="02020603020101020101" pitchFamily="18" charset="-127"/>
              </a:rPr>
              <a:t>디지털을 통해 </a:t>
            </a:r>
            <a:r>
              <a:rPr lang="ko-KR" altLang="en-US" sz="1600" dirty="0" err="1">
                <a:solidFill>
                  <a:srgbClr val="7030A0"/>
                </a:solidFill>
                <a:latin typeface="한컴 윤고딕 230" panose="02020603020101020101" pitchFamily="18" charset="-127"/>
                <a:ea typeface="한컴 윤고딕 230" panose="02020603020101020101" pitchFamily="18" charset="-127"/>
              </a:rPr>
              <a:t>종이책에</a:t>
            </a:r>
            <a:r>
              <a:rPr lang="ko-KR" altLang="en-US" sz="1600" dirty="0">
                <a:solidFill>
                  <a:srgbClr val="7030A0"/>
                </a:solidFill>
                <a:latin typeface="한컴 윤고딕 230" panose="02020603020101020101" pitchFamily="18" charset="-127"/>
                <a:ea typeface="한컴 윤고딕 230" panose="02020603020101020101" pitchFamily="18" charset="-127"/>
              </a:rPr>
              <a:t> 대한 관심을 높일 수 있는 다양한 경로가 존재하기 때문에</a:t>
            </a:r>
            <a:endParaRPr lang="en-US" altLang="ko-KR" sz="1600" dirty="0">
              <a:solidFill>
                <a:srgbClr val="7030A0"/>
              </a:solidFill>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endParaRPr lang="en-US" altLang="ko-KR" sz="1800" dirty="0">
              <a:solidFill>
                <a:srgbClr val="7030A0"/>
              </a:solidFill>
              <a:latin typeface="한컴 윤고딕 230" panose="02020603020101020101" pitchFamily="18" charset="-127"/>
              <a:ea typeface="한컴 윤고딕 230" panose="02020603020101020101" pitchFamily="18" charset="-127"/>
            </a:endParaRPr>
          </a:p>
          <a:p>
            <a:pPr latinLnBrk="0">
              <a:spcBef>
                <a:spcPct val="0"/>
              </a:spcBef>
              <a:buNone/>
              <a:defRPr/>
            </a:pPr>
            <a:r>
              <a:rPr lang="ko-KR" altLang="en-US" sz="1800" dirty="0">
                <a:solidFill>
                  <a:srgbClr val="C00000"/>
                </a:solidFill>
                <a:latin typeface="한컴 윤고딕 230" panose="02020603020101020101" pitchFamily="18" charset="-127"/>
                <a:ea typeface="한컴 윤고딕 230" panose="02020603020101020101" pitchFamily="18" charset="-127"/>
              </a:rPr>
              <a:t>   결국</a:t>
            </a:r>
            <a:r>
              <a:rPr lang="en-US" altLang="ko-KR" sz="1800" dirty="0">
                <a:solidFill>
                  <a:srgbClr val="C00000"/>
                </a:solidFill>
                <a:latin typeface="한컴 윤고딕 230" panose="02020603020101020101" pitchFamily="18" charset="-127"/>
                <a:ea typeface="한컴 윤고딕 230" panose="02020603020101020101" pitchFamily="18" charset="-127"/>
              </a:rPr>
              <a:t>, </a:t>
            </a:r>
            <a:r>
              <a:rPr lang="ko-KR" altLang="en-US" sz="1800" dirty="0" err="1">
                <a:solidFill>
                  <a:srgbClr val="C00000"/>
                </a:solidFill>
                <a:latin typeface="한컴 윤고딕 230" panose="02020603020101020101" pitchFamily="18" charset="-127"/>
                <a:ea typeface="한컴 윤고딕 230" panose="02020603020101020101" pitchFamily="18" charset="-127"/>
              </a:rPr>
              <a:t>종이책과</a:t>
            </a:r>
            <a:r>
              <a:rPr lang="ko-KR" altLang="en-US" sz="1800" dirty="0">
                <a:solidFill>
                  <a:srgbClr val="C00000"/>
                </a:solidFill>
                <a:latin typeface="한컴 윤고딕 230" panose="02020603020101020101" pitchFamily="18" charset="-127"/>
                <a:ea typeface="한컴 윤고딕 230" panose="02020603020101020101" pitchFamily="18" charset="-127"/>
              </a:rPr>
              <a:t> </a:t>
            </a:r>
            <a:r>
              <a:rPr lang="ko-KR" altLang="en-US" sz="1800" dirty="0" err="1">
                <a:solidFill>
                  <a:srgbClr val="C00000"/>
                </a:solidFill>
                <a:latin typeface="한컴 윤고딕 230" panose="02020603020101020101" pitchFamily="18" charset="-127"/>
                <a:ea typeface="한컴 윤고딕 230" panose="02020603020101020101" pitchFamily="18" charset="-127"/>
              </a:rPr>
              <a:t>전자책</a:t>
            </a:r>
            <a:r>
              <a:rPr lang="ko-KR" altLang="en-US" sz="1800" dirty="0">
                <a:solidFill>
                  <a:srgbClr val="C00000"/>
                </a:solidFill>
                <a:latin typeface="한컴 윤고딕 230" panose="02020603020101020101" pitchFamily="18" charset="-127"/>
                <a:ea typeface="한컴 윤고딕 230" panose="02020603020101020101" pitchFamily="18" charset="-127"/>
              </a:rPr>
              <a:t> 독서를 병행하는 독자들을 사로 잡아야</a:t>
            </a:r>
            <a:r>
              <a:rPr lang="en-US" altLang="ko-KR" sz="1800" dirty="0">
                <a:solidFill>
                  <a:srgbClr val="C00000"/>
                </a:solidFill>
                <a:latin typeface="한컴 윤고딕 230" panose="02020603020101020101" pitchFamily="18" charset="-127"/>
                <a:ea typeface="한컴 윤고딕 230" panose="02020603020101020101" pitchFamily="18" charset="-127"/>
              </a:rPr>
              <a:t>, </a:t>
            </a:r>
            <a:r>
              <a:rPr lang="ko-KR" altLang="en-US" sz="1800" dirty="0">
                <a:solidFill>
                  <a:srgbClr val="C00000"/>
                </a:solidFill>
                <a:latin typeface="한컴 윤고딕 230" panose="02020603020101020101" pitchFamily="18" charset="-127"/>
                <a:ea typeface="한컴 윤고딕 230" panose="02020603020101020101" pitchFamily="18" charset="-127"/>
              </a:rPr>
              <a:t>그들을 위한 다양하고 매력적인 콘텐츠와 서비스를 만들어야</a:t>
            </a:r>
            <a:r>
              <a:rPr lang="en-US" altLang="ko-KR" sz="1800" dirty="0">
                <a:solidFill>
                  <a:srgbClr val="C00000"/>
                </a:solidFill>
                <a:latin typeface="한컴 윤고딕 230" panose="02020603020101020101" pitchFamily="18" charset="-127"/>
                <a:ea typeface="한컴 윤고딕 230" panose="02020603020101020101" pitchFamily="18" charset="-127"/>
              </a:rPr>
              <a:t>, </a:t>
            </a:r>
            <a:r>
              <a:rPr lang="ko-KR" altLang="en-US" sz="1800" dirty="0">
                <a:solidFill>
                  <a:srgbClr val="C00000"/>
                </a:solidFill>
                <a:latin typeface="한컴 윤고딕 230" panose="02020603020101020101" pitchFamily="18" charset="-127"/>
                <a:ea typeface="한컴 윤고딕 230" panose="02020603020101020101" pitchFamily="18" charset="-127"/>
              </a:rPr>
              <a:t>세상이 변해도 책은 저자와 독자의 교감을 만들어내고 미래에도 살아남을 것이기 때문에</a:t>
            </a:r>
            <a:endParaRPr lang="en-US" altLang="ko-KR" sz="1800" dirty="0">
              <a:solidFill>
                <a:srgbClr val="C00000"/>
              </a:solidFill>
              <a:latin typeface="한컴 윤고딕 230" panose="02020603020101020101" pitchFamily="18" charset="-127"/>
              <a:ea typeface="한컴 윤고딕 230" panose="02020603020101020101" pitchFamily="18" charset="-127"/>
            </a:endParaRPr>
          </a:p>
          <a:p>
            <a:pPr latinLnBrk="0">
              <a:lnSpc>
                <a:spcPct val="150000"/>
              </a:lnSpc>
              <a:spcBef>
                <a:spcPct val="0"/>
              </a:spcBef>
              <a:buFont typeface="Arial" panose="020B0604020202020204" pitchFamily="34" charset="0"/>
              <a:buNone/>
              <a:defRPr/>
            </a:pPr>
            <a:endParaRPr lang="en-US" altLang="ko-KR" sz="1600" dirty="0">
              <a:latin typeface="한컴 윤고딕 230" panose="02020603020101020101" pitchFamily="18" charset="-127"/>
              <a:ea typeface="한컴 윤고딕 230" panose="02020603020101020101" pitchFamily="18" charset="-127"/>
            </a:endParaRPr>
          </a:p>
        </p:txBody>
      </p:sp>
      <p:sp>
        <p:nvSpPr>
          <p:cNvPr id="2" name="오른쪽 화살표 1"/>
          <p:cNvSpPr/>
          <p:nvPr/>
        </p:nvSpPr>
        <p:spPr>
          <a:xfrm>
            <a:off x="86116" y="5301208"/>
            <a:ext cx="27310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AutoShape 30" descr="어두운 상향 대각선"/>
          <p:cNvSpPr>
            <a:spLocks noChangeArrowheads="1"/>
          </p:cNvSpPr>
          <p:nvPr/>
        </p:nvSpPr>
        <p:spPr bwMode="auto">
          <a:xfrm flipH="1" flipV="1">
            <a:off x="121337" y="228600"/>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5" name="Rectangle 85"/>
          <p:cNvSpPr>
            <a:spLocks noChangeArrowheads="1"/>
          </p:cNvSpPr>
          <p:nvPr/>
        </p:nvSpPr>
        <p:spPr bwMode="auto">
          <a:xfrm>
            <a:off x="121337" y="290382"/>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177665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pic>
        <p:nvPicPr>
          <p:cNvPr id="9" name="그림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99" y="1579066"/>
            <a:ext cx="326072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직사각형 3"/>
          <p:cNvSpPr>
            <a:spLocks noChangeArrowheads="1"/>
          </p:cNvSpPr>
          <p:nvPr/>
        </p:nvSpPr>
        <p:spPr bwMode="auto">
          <a:xfrm>
            <a:off x="816819" y="4490536"/>
            <a:ext cx="24590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itchFamily="34" charset="0"/>
              <a:buNone/>
            </a:pPr>
            <a:r>
              <a:rPr lang="en-US" altLang="ko-KR" sz="1400" dirty="0">
                <a:latin typeface="한컴 윤고딕 230" pitchFamily="18" charset="-127"/>
                <a:ea typeface="한컴 윤고딕 230" pitchFamily="18" charset="-127"/>
              </a:rPr>
              <a:t>&lt;</a:t>
            </a:r>
            <a:r>
              <a:rPr lang="ko-KR" altLang="en-US" sz="1400" dirty="0">
                <a:latin typeface="한컴 윤고딕 230" pitchFamily="18" charset="-127"/>
                <a:ea typeface="한컴 윤고딕 230" pitchFamily="18" charset="-127"/>
              </a:rPr>
              <a:t>사진 출처 </a:t>
            </a:r>
            <a:r>
              <a:rPr lang="en-US" altLang="ko-KR" sz="1400" dirty="0">
                <a:latin typeface="한컴 윤고딕 230" pitchFamily="18" charset="-127"/>
                <a:ea typeface="한컴 윤고딕 230" pitchFamily="18" charset="-127"/>
              </a:rPr>
              <a:t>: </a:t>
            </a:r>
            <a:r>
              <a:rPr lang="ko-KR" altLang="en-US" sz="1400" dirty="0" err="1">
                <a:latin typeface="한컴 윤고딕 230" pitchFamily="18" charset="-127"/>
                <a:ea typeface="한컴 윤고딕 230" pitchFamily="18" charset="-127"/>
              </a:rPr>
              <a:t>네이버</a:t>
            </a:r>
            <a:r>
              <a:rPr lang="en-US" altLang="ko-KR" sz="1400" dirty="0">
                <a:latin typeface="한컴 윤고딕 230" pitchFamily="18" charset="-127"/>
                <a:ea typeface="한컴 윤고딕 230" pitchFamily="18" charset="-127"/>
              </a:rPr>
              <a:t>, </a:t>
            </a:r>
          </a:p>
          <a:p>
            <a:pPr latinLnBrk="0">
              <a:lnSpc>
                <a:spcPct val="150000"/>
              </a:lnSpc>
              <a:spcBef>
                <a:spcPct val="0"/>
              </a:spcBef>
              <a:buFont typeface="Arial" pitchFamily="34" charset="0"/>
              <a:buNone/>
            </a:pPr>
            <a:r>
              <a:rPr lang="ko-KR" altLang="en-US" sz="1400" dirty="0" err="1">
                <a:latin typeface="한컴 윤고딕 230" pitchFamily="18" charset="-127"/>
                <a:ea typeface="한컴 윤고딕 230" pitchFamily="18" charset="-127"/>
              </a:rPr>
              <a:t>검색어</a:t>
            </a:r>
            <a:r>
              <a:rPr lang="ko-KR" altLang="en-US" sz="1400" dirty="0">
                <a:latin typeface="한컴 윤고딕 230" pitchFamily="18" charset="-127"/>
                <a:ea typeface="한컴 윤고딕 230" pitchFamily="18" charset="-127"/>
              </a:rPr>
              <a:t> </a:t>
            </a:r>
            <a:r>
              <a:rPr lang="en-US" altLang="ko-KR" sz="1400" dirty="0">
                <a:latin typeface="한컴 윤고딕 230" pitchFamily="18" charset="-127"/>
                <a:ea typeface="한컴 윤고딕 230" pitchFamily="18" charset="-127"/>
              </a:rPr>
              <a:t>: </a:t>
            </a:r>
            <a:r>
              <a:rPr lang="ko-KR" altLang="en-US" sz="1400" dirty="0" err="1">
                <a:latin typeface="한컴 윤고딕 230" pitchFamily="18" charset="-127"/>
                <a:ea typeface="한컴 윤고딕 230" pitchFamily="18" charset="-127"/>
              </a:rPr>
              <a:t>종이책의</a:t>
            </a:r>
            <a:r>
              <a:rPr lang="ko-KR" altLang="en-US" sz="1400" dirty="0">
                <a:latin typeface="한컴 윤고딕 230" pitchFamily="18" charset="-127"/>
                <a:ea typeface="한컴 윤고딕 230" pitchFamily="18" charset="-127"/>
              </a:rPr>
              <a:t> 미래</a:t>
            </a:r>
            <a:r>
              <a:rPr lang="en-US" altLang="ko-KR" sz="1400" dirty="0">
                <a:latin typeface="한컴 윤고딕 230" pitchFamily="18" charset="-127"/>
                <a:ea typeface="한컴 윤고딕 230" pitchFamily="18" charset="-127"/>
              </a:rPr>
              <a:t>&gt;</a:t>
            </a:r>
          </a:p>
        </p:txBody>
      </p:sp>
      <p:grpSp>
        <p:nvGrpSpPr>
          <p:cNvPr id="14" name="그룹 7"/>
          <p:cNvGrpSpPr>
            <a:grpSpLocks/>
          </p:cNvGrpSpPr>
          <p:nvPr/>
        </p:nvGrpSpPr>
        <p:grpSpPr bwMode="auto">
          <a:xfrm>
            <a:off x="3647924" y="1659505"/>
            <a:ext cx="5126240" cy="3487197"/>
            <a:chOff x="1405414" y="1183485"/>
            <a:chExt cx="6334992" cy="4457040"/>
          </a:xfrm>
        </p:grpSpPr>
        <p:pic>
          <p:nvPicPr>
            <p:cNvPr id="16" name="그림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8428" y="3573282"/>
              <a:ext cx="2943773" cy="199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7235" y="2709053"/>
              <a:ext cx="1913171" cy="293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5414" y="1183485"/>
              <a:ext cx="4174698" cy="246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AutoShape 30" descr="어두운 상향 대각선"/>
          <p:cNvSpPr>
            <a:spLocks noChangeArrowheads="1"/>
          </p:cNvSpPr>
          <p:nvPr/>
        </p:nvSpPr>
        <p:spPr bwMode="auto">
          <a:xfrm flipH="1" flipV="1">
            <a:off x="166723" y="227134"/>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20" name="Rectangle 85"/>
          <p:cNvSpPr>
            <a:spLocks noChangeArrowheads="1"/>
          </p:cNvSpPr>
          <p:nvPr/>
        </p:nvSpPr>
        <p:spPr bwMode="auto">
          <a:xfrm>
            <a:off x="184731" y="260951"/>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177665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35496" y="630303"/>
            <a:ext cx="833213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b="1" dirty="0">
                <a:solidFill>
                  <a:schemeClr val="accent6">
                    <a:lumMod val="50000"/>
                  </a:schemeClr>
                </a:solidFill>
                <a:latin typeface="한컴 윤고딕 230" panose="02020603020101020101" pitchFamily="18" charset="-127"/>
                <a:ea typeface="한컴 윤고딕 230" panose="02020603020101020101" pitchFamily="18" charset="-127"/>
              </a:rPr>
              <a:t>02</a:t>
            </a:r>
            <a:r>
              <a:rPr lang="en-US" altLang="ko-KR" sz="1800" b="1" dirty="0">
                <a:solidFill>
                  <a:srgbClr val="FF0000"/>
                </a:solidFill>
                <a:latin typeface="한컴 윤고딕 230" panose="02020603020101020101" pitchFamily="18" charset="-127"/>
                <a:ea typeface="한컴 윤고딕 230" panose="02020603020101020101" pitchFamily="18" charset="-127"/>
              </a:rPr>
              <a:t> </a:t>
            </a:r>
            <a:r>
              <a:rPr lang="ko-KR" altLang="en-US" sz="2000" b="1" dirty="0">
                <a:solidFill>
                  <a:srgbClr val="C00000"/>
                </a:solidFill>
                <a:latin typeface="한컴 윤고딕 230" panose="02020603020101020101" pitchFamily="18" charset="-127"/>
                <a:ea typeface="한컴 윤고딕 230" panose="02020603020101020101" pitchFamily="18" charset="-127"/>
              </a:rPr>
              <a:t>전세계 </a:t>
            </a:r>
            <a:r>
              <a:rPr lang="ko-KR" altLang="en-US" sz="2000" b="1" dirty="0" err="1">
                <a:solidFill>
                  <a:srgbClr val="C00000"/>
                </a:solidFill>
                <a:latin typeface="한컴 윤고딕 230" panose="02020603020101020101" pitchFamily="18" charset="-127"/>
                <a:ea typeface="한컴 윤고딕 230" panose="02020603020101020101" pitchFamily="18" charset="-127"/>
              </a:rPr>
              <a:t>전자책</a:t>
            </a:r>
            <a:r>
              <a:rPr lang="ko-KR" altLang="en-US" sz="2000" b="1" dirty="0">
                <a:solidFill>
                  <a:srgbClr val="C00000"/>
                </a:solidFill>
                <a:latin typeface="한컴 윤고딕 230" panose="02020603020101020101" pitchFamily="18" charset="-127"/>
                <a:ea typeface="한컴 윤고딕 230" panose="02020603020101020101" pitchFamily="18" charset="-127"/>
              </a:rPr>
              <a:t> 시장의 주요 이슈</a:t>
            </a:r>
            <a:endParaRPr lang="ko-KR" altLang="en-US" sz="2000" dirty="0">
              <a:solidFill>
                <a:srgbClr val="C00000"/>
              </a:solidFill>
              <a:latin typeface="한컴 윤고딕 230" panose="02020603020101020101" pitchFamily="18" charset="-127"/>
              <a:ea typeface="한컴 윤고딕 230" panose="02020603020101020101" pitchFamily="18" charset="-127"/>
            </a:endParaRPr>
          </a:p>
        </p:txBody>
      </p:sp>
      <p:sp>
        <p:nvSpPr>
          <p:cNvPr id="10" name="직사각형 3"/>
          <p:cNvSpPr>
            <a:spLocks noChangeArrowheads="1"/>
          </p:cNvSpPr>
          <p:nvPr/>
        </p:nvSpPr>
        <p:spPr bwMode="auto">
          <a:xfrm>
            <a:off x="0" y="1218286"/>
            <a:ext cx="9144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spcBef>
                <a:spcPct val="0"/>
              </a:spcBef>
              <a:buFont typeface="Arial" panose="020B0604020202020204" pitchFamily="34" charset="0"/>
              <a:buNone/>
              <a:defRPr/>
            </a:pPr>
            <a:r>
              <a:rPr lang="en-US" altLang="ko-KR" sz="1800" dirty="0">
                <a:solidFill>
                  <a:srgbClr val="C00000"/>
                </a:solidFill>
                <a:latin typeface="맑은 고딕" panose="020B0503020000020004" pitchFamily="50" charset="-127"/>
                <a:ea typeface="맑은 고딕" panose="020B0503020000020004" pitchFamily="50" charset="-127"/>
              </a:rPr>
              <a:t>• </a:t>
            </a:r>
            <a:r>
              <a:rPr lang="ko-KR" altLang="en-US" sz="1800" dirty="0">
                <a:solidFill>
                  <a:srgbClr val="C00000"/>
                </a:solidFill>
                <a:latin typeface="한컴 윤고딕 230" panose="02020603020101020101" pitchFamily="18" charset="-127"/>
                <a:ea typeface="한컴 윤고딕 230" panose="02020603020101020101" pitchFamily="18" charset="-127"/>
              </a:rPr>
              <a:t>아마존과 </a:t>
            </a:r>
            <a:r>
              <a:rPr lang="ko-KR" altLang="en-US" sz="1800" dirty="0" err="1">
                <a:solidFill>
                  <a:srgbClr val="C00000"/>
                </a:solidFill>
                <a:latin typeface="한컴 윤고딕 230" panose="02020603020101020101" pitchFamily="18" charset="-127"/>
                <a:ea typeface="한컴 윤고딕 230" panose="02020603020101020101" pitchFamily="18" charset="-127"/>
              </a:rPr>
              <a:t>아셰트</a:t>
            </a:r>
            <a:r>
              <a:rPr lang="en-US" altLang="ko-KR" sz="1800" dirty="0">
                <a:solidFill>
                  <a:srgbClr val="C00000"/>
                </a:solidFill>
                <a:latin typeface="한컴 윤고딕 230" panose="02020603020101020101" pitchFamily="18" charset="-127"/>
                <a:ea typeface="한컴 윤고딕 230" panose="02020603020101020101" pitchFamily="18" charset="-127"/>
              </a:rPr>
              <a:t>(</a:t>
            </a:r>
            <a:r>
              <a:rPr lang="ko-KR" altLang="en-US" sz="1800" dirty="0">
                <a:solidFill>
                  <a:srgbClr val="C00000"/>
                </a:solidFill>
                <a:latin typeface="한컴 윤고딕 230" panose="02020603020101020101" pitchFamily="18" charset="-127"/>
                <a:ea typeface="한컴 윤고딕 230" panose="02020603020101020101" pitchFamily="18" charset="-127"/>
              </a:rPr>
              <a:t>프랑스 출판 그룹</a:t>
            </a:r>
            <a:r>
              <a:rPr lang="en-US" altLang="ko-KR" sz="1800" dirty="0">
                <a:solidFill>
                  <a:srgbClr val="C00000"/>
                </a:solidFill>
                <a:latin typeface="한컴 윤고딕 230" panose="02020603020101020101" pitchFamily="18" charset="-127"/>
                <a:ea typeface="한컴 윤고딕 230" panose="02020603020101020101" pitchFamily="18" charset="-127"/>
              </a:rPr>
              <a:t>)</a:t>
            </a:r>
            <a:r>
              <a:rPr lang="ko-KR" altLang="en-US" sz="1800" dirty="0">
                <a:solidFill>
                  <a:srgbClr val="C00000"/>
                </a:solidFill>
                <a:latin typeface="한컴 윤고딕 230" panose="02020603020101020101" pitchFamily="18" charset="-127"/>
                <a:ea typeface="한컴 윤고딕 230" panose="02020603020101020101" pitchFamily="18" charset="-127"/>
              </a:rPr>
              <a:t>의 수익 배분 분쟁</a:t>
            </a:r>
            <a:endParaRPr lang="en-US" altLang="ko-KR" sz="1800" dirty="0">
              <a:solidFill>
                <a:srgbClr val="C00000"/>
              </a:solidFill>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아마존이 </a:t>
            </a:r>
            <a:r>
              <a:rPr lang="ko-KR" altLang="en-US" sz="1800" dirty="0" err="1">
                <a:latin typeface="한컴 윤고딕 230" panose="02020603020101020101" pitchFamily="18" charset="-127"/>
                <a:ea typeface="한컴 윤고딕 230" panose="02020603020101020101" pitchFamily="18" charset="-127"/>
              </a:rPr>
              <a:t>아셰트</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전자책</a:t>
            </a:r>
            <a:r>
              <a:rPr lang="ko-KR" altLang="en-US" sz="1800" dirty="0">
                <a:latin typeface="한컴 윤고딕 230" panose="02020603020101020101" pitchFamily="18" charset="-127"/>
                <a:ea typeface="한컴 윤고딕 230" panose="02020603020101020101" pitchFamily="18" charset="-127"/>
              </a:rPr>
              <a:t> 수익분배율을 종이책보다 높게 요구하면서 촉발 </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아마존은 </a:t>
            </a:r>
            <a:endParaRPr lang="en-US" altLang="ko-KR" sz="1800" dirty="0">
              <a:latin typeface="한컴 윤고딕 230" panose="02020603020101020101" pitchFamily="18" charset="-127"/>
              <a:ea typeface="한컴 윤고딕 230" panose="02020603020101020101" pitchFamily="18" charset="-127"/>
            </a:endParaRPr>
          </a:p>
          <a:p>
            <a:pPr latinLnBrk="0">
              <a:spcBef>
                <a:spcPct val="0"/>
              </a:spcBef>
              <a:buNone/>
              <a:defRPr/>
            </a:pP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다수의 출판사들에게 위협적인 존재</a:t>
            </a:r>
            <a:r>
              <a:rPr lang="en-US" altLang="ko-KR" sz="1800" dirty="0">
                <a:latin typeface="한컴 윤고딕 230" panose="02020603020101020101" pitchFamily="18" charset="-127"/>
                <a:ea typeface="한컴 윤고딕 230" panose="02020603020101020101" pitchFamily="18" charset="-127"/>
              </a:rPr>
              <a:t>)</a:t>
            </a:r>
          </a:p>
          <a:p>
            <a:pPr marL="342900" indent="-342900" latinLnBrk="0">
              <a:spcBef>
                <a:spcPct val="0"/>
              </a:spcBef>
              <a:buFontTx/>
              <a:buChar char="-"/>
              <a:defRPr/>
            </a:pPr>
            <a:r>
              <a:rPr lang="en-US" altLang="ko-KR" sz="1800" dirty="0">
                <a:latin typeface="한컴 윤고딕 230" panose="02020603020101020101" pitchFamily="18" charset="-127"/>
                <a:ea typeface="한컴 윤고딕 230" panose="02020603020101020101" pitchFamily="18" charset="-127"/>
              </a:rPr>
              <a:t>‘</a:t>
            </a:r>
            <a:r>
              <a:rPr lang="ko-KR" altLang="en-US" sz="1800" dirty="0" err="1">
                <a:latin typeface="한컴 윤고딕 230" panose="02020603020101020101" pitchFamily="18" charset="-127"/>
                <a:ea typeface="한컴 윤고딕 230" panose="02020603020101020101" pitchFamily="18" charset="-127"/>
              </a:rPr>
              <a:t>유통업게와</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콘텐츠</a:t>
            </a:r>
            <a:r>
              <a:rPr lang="ko-KR" altLang="en-US" sz="1800" dirty="0">
                <a:latin typeface="한컴 윤고딕 230" panose="02020603020101020101" pitchFamily="18" charset="-127"/>
                <a:ea typeface="한컴 윤고딕 230" panose="02020603020101020101" pitchFamily="18" charset="-127"/>
              </a:rPr>
              <a:t> 업계의 대결</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로 확산</a:t>
            </a:r>
            <a:endParaRPr lang="en-US" altLang="ko-KR" sz="1800" dirty="0">
              <a:latin typeface="한컴 윤고딕 230" panose="02020603020101020101" pitchFamily="18" charset="-127"/>
              <a:ea typeface="한컴 윤고딕 230" panose="02020603020101020101" pitchFamily="18" charset="-127"/>
            </a:endParaRPr>
          </a:p>
          <a:p>
            <a:pPr marL="342900" indent="-34290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아마존</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아셰트의</a:t>
            </a:r>
            <a:r>
              <a:rPr lang="ko-KR" altLang="en-US" sz="1800" dirty="0">
                <a:latin typeface="한컴 윤고딕 230" panose="02020603020101020101" pitchFamily="18" charset="-127"/>
                <a:ea typeface="한컴 윤고딕 230" panose="02020603020101020101" pitchFamily="18" charset="-127"/>
              </a:rPr>
              <a:t> 책 판매중단 조치</a:t>
            </a:r>
            <a:r>
              <a:rPr lang="en-US" altLang="ko-KR" sz="1800" dirty="0">
                <a:latin typeface="한컴 윤고딕 230" panose="02020603020101020101" pitchFamily="18" charset="-127"/>
                <a:ea typeface="한컴 윤고딕 230" panose="02020603020101020101" pitchFamily="18" charset="-127"/>
              </a:rPr>
              <a:t>(2014</a:t>
            </a:r>
            <a:r>
              <a:rPr lang="ko-KR" altLang="en-US" sz="1800" dirty="0">
                <a:latin typeface="한컴 윤고딕 230" panose="02020603020101020101" pitchFamily="18" charset="-127"/>
                <a:ea typeface="한컴 윤고딕 230" panose="02020603020101020101" pitchFamily="18" charset="-127"/>
              </a:rPr>
              <a:t>년 </a:t>
            </a:r>
            <a:r>
              <a:rPr lang="en-US" altLang="ko-KR" sz="1800" dirty="0">
                <a:latin typeface="한컴 윤고딕 230" panose="02020603020101020101" pitchFamily="18" charset="-127"/>
                <a:ea typeface="한컴 윤고딕 230" panose="02020603020101020101" pitchFamily="18" charset="-127"/>
              </a:rPr>
              <a:t>5</a:t>
            </a:r>
            <a:r>
              <a:rPr lang="ko-KR" altLang="en-US" sz="1800" dirty="0">
                <a:latin typeface="한컴 윤고딕 230" panose="02020603020101020101" pitchFamily="18" charset="-127"/>
                <a:ea typeface="한컴 윤고딕 230" panose="02020603020101020101" pitchFamily="18" charset="-127"/>
              </a:rPr>
              <a:t>월 초</a:t>
            </a:r>
            <a:r>
              <a:rPr lang="en-US" altLang="ko-KR" sz="1800" dirty="0">
                <a:latin typeface="한컴 윤고딕 230" panose="02020603020101020101" pitchFamily="18" charset="-127"/>
                <a:ea typeface="한컴 윤고딕 230" panose="02020603020101020101" pitchFamily="18" charset="-127"/>
              </a:rPr>
              <a:t>)</a:t>
            </a:r>
          </a:p>
          <a:p>
            <a:pPr marL="342900" indent="-342900" latinLnBrk="0">
              <a:spcBef>
                <a:spcPct val="0"/>
              </a:spcBef>
              <a:buFontTx/>
              <a:buChar char="-"/>
              <a:defRPr/>
            </a:pPr>
            <a:r>
              <a:rPr lang="ko-KR" altLang="en-US" sz="1800" dirty="0" err="1">
                <a:latin typeface="한컴 윤고딕 230" panose="02020603020101020101" pitchFamily="18" charset="-127"/>
                <a:ea typeface="한컴 윤고딕 230" panose="02020603020101020101" pitchFamily="18" charset="-127"/>
              </a:rPr>
              <a:t>아셰트</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 아마존의 판매 중단은 시장 지배적 지위를 남용한 거대 유통 기업의 횡포라고 주장</a:t>
            </a:r>
            <a:endParaRPr lang="en-US" altLang="ko-KR" sz="1800" dirty="0">
              <a:latin typeface="한컴 윤고딕 230" panose="02020603020101020101" pitchFamily="18" charset="-127"/>
              <a:ea typeface="한컴 윤고딕 230" panose="02020603020101020101" pitchFamily="18" charset="-127"/>
            </a:endParaRPr>
          </a:p>
          <a:p>
            <a:pPr marL="342900" indent="-34290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아마존</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아셰트의</a:t>
            </a:r>
            <a:r>
              <a:rPr lang="ko-KR" altLang="en-US" sz="1800" dirty="0">
                <a:latin typeface="한컴 윤고딕 230" panose="02020603020101020101" pitchFamily="18" charset="-127"/>
                <a:ea typeface="한컴 윤고딕 230" panose="02020603020101020101" pitchFamily="18" charset="-127"/>
              </a:rPr>
              <a:t> 책은 다른 서점을 이용하라</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공고</a:t>
            </a:r>
            <a:endParaRPr lang="en-US" altLang="ko-KR" sz="1800" dirty="0">
              <a:latin typeface="한컴 윤고딕 230" panose="02020603020101020101" pitchFamily="18" charset="-127"/>
              <a:ea typeface="한컴 윤고딕 230" panose="02020603020101020101" pitchFamily="18" charset="-127"/>
            </a:endParaRPr>
          </a:p>
          <a:p>
            <a:pPr marL="342900" indent="-34290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출판계</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아마존과 </a:t>
            </a:r>
            <a:r>
              <a:rPr lang="ko-KR" altLang="en-US" sz="1800" dirty="0" err="1">
                <a:latin typeface="한컴 윤고딕 230" panose="02020603020101020101" pitchFamily="18" charset="-127"/>
                <a:ea typeface="한컴 윤고딕 230" panose="02020603020101020101" pitchFamily="18" charset="-127"/>
              </a:rPr>
              <a:t>아셰트의</a:t>
            </a:r>
            <a:r>
              <a:rPr lang="ko-KR" altLang="en-US" sz="1800" dirty="0">
                <a:latin typeface="한컴 윤고딕 230" panose="02020603020101020101" pitchFamily="18" charset="-127"/>
                <a:ea typeface="한컴 윤고딕 230" panose="02020603020101020101" pitchFamily="18" charset="-127"/>
              </a:rPr>
              <a:t> 분쟁을 </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다윗과 골리앗</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에 비유</a:t>
            </a:r>
            <a:endParaRPr lang="en-US" altLang="ko-KR" sz="1800" dirty="0">
              <a:latin typeface="한컴 윤고딕 230" panose="02020603020101020101" pitchFamily="18" charset="-127"/>
              <a:ea typeface="한컴 윤고딕 230" panose="02020603020101020101" pitchFamily="18" charset="-127"/>
            </a:endParaRPr>
          </a:p>
          <a:p>
            <a:pPr marL="342900" indent="-34290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타격을 입게 된 유명 작가들</a:t>
            </a:r>
            <a:r>
              <a:rPr lang="en-US" altLang="ko-KR" sz="1800" dirty="0">
                <a:latin typeface="한컴 윤고딕 230" panose="02020603020101020101" pitchFamily="18" charset="-127"/>
                <a:ea typeface="한컴 윤고딕 230" panose="02020603020101020101" pitchFamily="18" charset="-127"/>
              </a:rPr>
              <a:t>(</a:t>
            </a:r>
            <a:r>
              <a:rPr lang="ko-KR" altLang="en-US" sz="1800" dirty="0" err="1">
                <a:latin typeface="한컴 윤고딕 230" panose="02020603020101020101" pitchFamily="18" charset="-127"/>
                <a:ea typeface="한컴 윤고딕 230" panose="02020603020101020101" pitchFamily="18" charset="-127"/>
              </a:rPr>
              <a:t>말콤</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글래드</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웰</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제임스</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패터슨</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조앤</a:t>
            </a:r>
            <a:r>
              <a:rPr lang="ko-KR" altLang="en-US" sz="1800" dirty="0">
                <a:latin typeface="한컴 윤고딕 230" panose="02020603020101020101" pitchFamily="18" charset="-127"/>
                <a:ea typeface="한컴 윤고딕 230" panose="02020603020101020101" pitchFamily="18" charset="-127"/>
              </a:rPr>
              <a:t> </a:t>
            </a:r>
            <a:r>
              <a:rPr lang="en-US" altLang="ko-KR" sz="1800" dirty="0">
                <a:latin typeface="한컴 윤고딕 230" panose="02020603020101020101" pitchFamily="18" charset="-127"/>
                <a:ea typeface="한컴 윤고딕 230" panose="02020603020101020101" pitchFamily="18" charset="-127"/>
              </a:rPr>
              <a:t>K. </a:t>
            </a:r>
            <a:r>
              <a:rPr lang="ko-KR" altLang="en-US" sz="1800" dirty="0">
                <a:latin typeface="한컴 윤고딕 230" panose="02020603020101020101" pitchFamily="18" charset="-127"/>
                <a:ea typeface="한컴 윤고딕 230" panose="02020603020101020101" pitchFamily="18" charset="-127"/>
              </a:rPr>
              <a:t>롤링</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등</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아마존 비판에 가세 </a:t>
            </a:r>
            <a:endParaRPr lang="en-US" altLang="ko-KR" sz="1800" dirty="0">
              <a:latin typeface="한컴 윤고딕 230" panose="02020603020101020101" pitchFamily="18" charset="-127"/>
              <a:ea typeface="한컴 윤고딕 230" panose="02020603020101020101" pitchFamily="18" charset="-127"/>
            </a:endParaRPr>
          </a:p>
          <a:p>
            <a:pPr marL="342900" indent="-34290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합의안 도출</a:t>
            </a:r>
            <a:r>
              <a:rPr lang="en-US" altLang="ko-KR" sz="1800" dirty="0">
                <a:latin typeface="한컴 윤고딕 230" panose="02020603020101020101" pitchFamily="18" charset="-127"/>
                <a:ea typeface="한컴 윤고딕 230" panose="02020603020101020101" pitchFamily="18" charset="-127"/>
              </a:rPr>
              <a:t>(2014</a:t>
            </a:r>
            <a:r>
              <a:rPr lang="ko-KR" altLang="en-US" sz="1800" dirty="0">
                <a:latin typeface="한컴 윤고딕 230" panose="02020603020101020101" pitchFamily="18" charset="-127"/>
                <a:ea typeface="한컴 윤고딕 230" panose="02020603020101020101" pitchFamily="18" charset="-127"/>
              </a:rPr>
              <a:t>년 </a:t>
            </a:r>
            <a:r>
              <a:rPr lang="en-US" altLang="ko-KR" sz="1800" dirty="0">
                <a:latin typeface="한컴 윤고딕 230" panose="02020603020101020101" pitchFamily="18" charset="-127"/>
                <a:ea typeface="한컴 윤고딕 230" panose="02020603020101020101" pitchFamily="18" charset="-127"/>
              </a:rPr>
              <a:t>11</a:t>
            </a:r>
            <a:r>
              <a:rPr lang="ko-KR" altLang="en-US" sz="1800" dirty="0">
                <a:latin typeface="한컴 윤고딕 230" panose="02020603020101020101" pitchFamily="18" charset="-127"/>
                <a:ea typeface="한컴 윤고딕 230" panose="02020603020101020101" pitchFamily="18" charset="-127"/>
              </a:rPr>
              <a:t>월</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아셰트가</a:t>
            </a:r>
            <a:r>
              <a:rPr lang="ko-KR" altLang="en-US" sz="1800" dirty="0">
                <a:latin typeface="한컴 윤고딕 230" panose="02020603020101020101" pitchFamily="18" charset="-127"/>
                <a:ea typeface="한컴 윤고딕 230" panose="02020603020101020101" pitchFamily="18" charset="-127"/>
              </a:rPr>
              <a:t> 직접 </a:t>
            </a:r>
            <a:r>
              <a:rPr lang="ko-KR" altLang="en-US" sz="1800" dirty="0" err="1">
                <a:latin typeface="한컴 윤고딕 230" panose="02020603020101020101" pitchFamily="18" charset="-127"/>
                <a:ea typeface="한컴 윤고딕 230" panose="02020603020101020101" pitchFamily="18" charset="-127"/>
              </a:rPr>
              <a:t>전자책</a:t>
            </a:r>
            <a:r>
              <a:rPr lang="ko-KR" altLang="en-US" sz="1800" dirty="0">
                <a:latin typeface="한컴 윤고딕 230" panose="02020603020101020101" pitchFamily="18" charset="-127"/>
                <a:ea typeface="한컴 윤고딕 230" panose="02020603020101020101" pitchFamily="18" charset="-127"/>
              </a:rPr>
              <a:t> 가격을 결정</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유통사가</a:t>
            </a:r>
            <a:r>
              <a:rPr lang="ko-KR" altLang="en-US" sz="1800" dirty="0">
                <a:latin typeface="한컴 윤고딕 230" panose="02020603020101020101" pitchFamily="18" charset="-127"/>
                <a:ea typeface="한컴 윤고딕 230" panose="02020603020101020101" pitchFamily="18" charset="-127"/>
              </a:rPr>
              <a:t> 할인에 나설 경우 이에 대한 금융 지원 가능</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합의안의 유효기간은 </a:t>
            </a:r>
            <a:r>
              <a:rPr lang="en-US" altLang="ko-KR" sz="1800" dirty="0">
                <a:latin typeface="한컴 윤고딕 230" panose="02020603020101020101" pitchFamily="18" charset="-127"/>
                <a:ea typeface="한컴 윤고딕 230" panose="02020603020101020101" pitchFamily="18" charset="-127"/>
              </a:rPr>
              <a:t>6</a:t>
            </a:r>
            <a:r>
              <a:rPr lang="ko-KR" altLang="en-US" sz="1800" dirty="0">
                <a:latin typeface="한컴 윤고딕 230" panose="02020603020101020101" pitchFamily="18" charset="-127"/>
                <a:ea typeface="한컴 윤고딕 230" panose="02020603020101020101" pitchFamily="18" charset="-127"/>
              </a:rPr>
              <a:t>년 등</a:t>
            </a:r>
            <a:endParaRPr lang="en-US" altLang="ko-KR" sz="1800" dirty="0">
              <a:latin typeface="한컴 윤고딕 230" panose="02020603020101020101" pitchFamily="18" charset="-127"/>
              <a:ea typeface="한컴 윤고딕 230" panose="02020603020101020101" pitchFamily="18" charset="-127"/>
            </a:endParaRPr>
          </a:p>
          <a:p>
            <a:pPr marL="342900" indent="-342900" latinLnBrk="0">
              <a:spcBef>
                <a:spcPct val="0"/>
              </a:spcBef>
              <a:buFontTx/>
              <a:buChar char="-"/>
              <a:defRPr/>
            </a:pPr>
            <a:endParaRPr lang="en-US" altLang="ko-KR" sz="1600" dirty="0">
              <a:latin typeface="한컴 윤고딕 230" panose="02020603020101020101" pitchFamily="18" charset="-127"/>
              <a:ea typeface="한컴 윤고딕 230" panose="02020603020101020101" pitchFamily="18" charset="-127"/>
            </a:endParaRPr>
          </a:p>
        </p:txBody>
      </p:sp>
      <p:sp>
        <p:nvSpPr>
          <p:cNvPr id="11" name="AutoShape 30" descr="어두운 상향 대각선"/>
          <p:cNvSpPr>
            <a:spLocks noChangeArrowheads="1"/>
          </p:cNvSpPr>
          <p:nvPr/>
        </p:nvSpPr>
        <p:spPr bwMode="auto">
          <a:xfrm flipH="1" flipV="1">
            <a:off x="132177" y="203687"/>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4" name="Rectangle 85"/>
          <p:cNvSpPr>
            <a:spLocks noChangeArrowheads="1"/>
          </p:cNvSpPr>
          <p:nvPr/>
        </p:nvSpPr>
        <p:spPr bwMode="auto">
          <a:xfrm>
            <a:off x="103825" y="251016"/>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2699541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2" name="직사각형 1"/>
          <p:cNvSpPr/>
          <p:nvPr/>
        </p:nvSpPr>
        <p:spPr>
          <a:xfrm>
            <a:off x="338457" y="1513091"/>
            <a:ext cx="8410007" cy="1754326"/>
          </a:xfrm>
          <a:prstGeom prst="rect">
            <a:avLst/>
          </a:prstGeom>
        </p:spPr>
        <p:txBody>
          <a:bodyPr wrap="square">
            <a:spAutoFit/>
          </a:bodyPr>
          <a:lstStyle/>
          <a:p>
            <a:pPr marL="342900" indent="-342900" latinLnBrk="0">
              <a:spcBef>
                <a:spcPct val="0"/>
              </a:spcBef>
              <a:buFontTx/>
              <a:buChar char="-"/>
              <a:defRPr/>
            </a:pPr>
            <a:r>
              <a:rPr lang="ko-KR" altLang="en-US" dirty="0">
                <a:latin typeface="한컴 윤고딕 230" panose="02020603020101020101" pitchFamily="18" charset="-127"/>
                <a:ea typeface="한컴 윤고딕 230" panose="02020603020101020101" pitchFamily="18" charset="-127"/>
              </a:rPr>
              <a:t>시사점</a:t>
            </a:r>
            <a:endParaRPr lang="en-US" altLang="ko-KR" dirty="0">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dirty="0">
                <a:latin typeface="한컴 윤고딕 230" panose="02020603020101020101" pitchFamily="18" charset="-127"/>
                <a:ea typeface="한컴 윤고딕 230" panose="02020603020101020101" pitchFamily="18" charset="-127"/>
              </a:rPr>
              <a:t>   </a:t>
            </a:r>
            <a:r>
              <a:rPr lang="ko-KR" altLang="ko-KR" dirty="0">
                <a:latin typeface="한컴 윤고딕 230" panose="02020603020101020101" pitchFamily="18" charset="-127"/>
                <a:ea typeface="한컴 윤고딕 230" panose="02020603020101020101" pitchFamily="18" charset="-127"/>
              </a:rPr>
              <a:t>·</a:t>
            </a:r>
            <a:r>
              <a:rPr lang="en-US" altLang="ko-KR" dirty="0">
                <a:latin typeface="한컴 윤고딕 230" panose="02020603020101020101" pitchFamily="18" charset="-127"/>
                <a:ea typeface="한컴 윤고딕 230" panose="02020603020101020101" pitchFamily="18" charset="-127"/>
              </a:rPr>
              <a:t> </a:t>
            </a:r>
            <a:r>
              <a:rPr lang="ko-KR" altLang="en-US" dirty="0">
                <a:latin typeface="한컴 윤고딕 230" panose="02020603020101020101" pitchFamily="18" charset="-127"/>
                <a:ea typeface="한컴 윤고딕 230" panose="02020603020101020101" pitchFamily="18" charset="-127"/>
              </a:rPr>
              <a:t>출판산업의 미래는 </a:t>
            </a:r>
            <a:r>
              <a:rPr lang="en-US" altLang="ko-KR" dirty="0">
                <a:latin typeface="한컴 윤고딕 230" panose="02020603020101020101" pitchFamily="18" charset="-127"/>
                <a:ea typeface="한컴 윤고딕 230" panose="02020603020101020101" pitchFamily="18" charset="-127"/>
              </a:rPr>
              <a:t>‘</a:t>
            </a:r>
            <a:r>
              <a:rPr lang="ko-KR" altLang="en-US" dirty="0">
                <a:latin typeface="한컴 윤고딕 230" panose="02020603020101020101" pitchFamily="18" charset="-127"/>
                <a:ea typeface="한컴 윤고딕 230" panose="02020603020101020101" pitchFamily="18" charset="-127"/>
              </a:rPr>
              <a:t>상생</a:t>
            </a:r>
            <a:r>
              <a:rPr lang="en-US" altLang="ko-KR" dirty="0">
                <a:latin typeface="한컴 윤고딕 230" panose="02020603020101020101" pitchFamily="18" charset="-127"/>
                <a:ea typeface="한컴 윤고딕 230" panose="02020603020101020101" pitchFamily="18" charset="-127"/>
              </a:rPr>
              <a:t>＇</a:t>
            </a:r>
            <a:r>
              <a:rPr lang="ko-KR" altLang="en-US" dirty="0">
                <a:latin typeface="한컴 윤고딕 230" panose="02020603020101020101" pitchFamily="18" charset="-127"/>
                <a:ea typeface="한컴 윤고딕 230" panose="02020603020101020101" pitchFamily="18" charset="-127"/>
              </a:rPr>
              <a:t>과 </a:t>
            </a:r>
            <a:r>
              <a:rPr lang="en-US" altLang="ko-KR" dirty="0">
                <a:latin typeface="한컴 윤고딕 230" panose="02020603020101020101" pitchFamily="18" charset="-127"/>
                <a:ea typeface="한컴 윤고딕 230" panose="02020603020101020101" pitchFamily="18" charset="-127"/>
              </a:rPr>
              <a:t>‘</a:t>
            </a:r>
            <a:r>
              <a:rPr lang="ko-KR" altLang="en-US" dirty="0">
                <a:latin typeface="한컴 윤고딕 230" panose="02020603020101020101" pitchFamily="18" charset="-127"/>
                <a:ea typeface="한컴 윤고딕 230" panose="02020603020101020101" pitchFamily="18" charset="-127"/>
              </a:rPr>
              <a:t>협력</a:t>
            </a:r>
            <a:r>
              <a:rPr lang="en-US" altLang="ko-KR" dirty="0">
                <a:latin typeface="한컴 윤고딕 230" panose="02020603020101020101" pitchFamily="18" charset="-127"/>
                <a:ea typeface="한컴 윤고딕 230" panose="02020603020101020101" pitchFamily="18" charset="-127"/>
              </a:rPr>
              <a:t>＇</a:t>
            </a:r>
            <a:r>
              <a:rPr lang="ko-KR" altLang="en-US" dirty="0">
                <a:latin typeface="한컴 윤고딕 230" panose="02020603020101020101" pitchFamily="18" charset="-127"/>
                <a:ea typeface="한컴 윤고딕 230" panose="02020603020101020101" pitchFamily="18" charset="-127"/>
              </a:rPr>
              <a:t>이라는 키워드가 </a:t>
            </a:r>
            <a:r>
              <a:rPr lang="en-US" altLang="ko-KR" dirty="0">
                <a:latin typeface="한컴 윤고딕 230" panose="02020603020101020101" pitchFamily="18" charset="-127"/>
                <a:ea typeface="한컴 윤고딕 230" panose="02020603020101020101" pitchFamily="18" charset="-127"/>
              </a:rPr>
              <a:t>1</a:t>
            </a:r>
            <a:r>
              <a:rPr lang="ko-KR" altLang="en-US" dirty="0">
                <a:latin typeface="한컴 윤고딕 230" panose="02020603020101020101" pitchFamily="18" charset="-127"/>
                <a:ea typeface="한컴 윤고딕 230" panose="02020603020101020101" pitchFamily="18" charset="-127"/>
              </a:rPr>
              <a:t>순위가 돼야</a:t>
            </a:r>
            <a:endParaRPr lang="en-US" altLang="ko-KR" dirty="0">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dirty="0">
                <a:latin typeface="한컴 윤고딕 230" panose="02020603020101020101" pitchFamily="18" charset="-127"/>
                <a:ea typeface="한컴 윤고딕 230" panose="02020603020101020101" pitchFamily="18" charset="-127"/>
              </a:rPr>
              <a:t>   · </a:t>
            </a:r>
            <a:r>
              <a:rPr lang="ko-KR" altLang="en-US" dirty="0">
                <a:latin typeface="한컴 윤고딕 230" panose="02020603020101020101" pitchFamily="18" charset="-127"/>
                <a:ea typeface="한컴 윤고딕 230" panose="02020603020101020101" pitchFamily="18" charset="-127"/>
              </a:rPr>
              <a:t>생산과 유통이 협력하지 않는 </a:t>
            </a:r>
            <a:r>
              <a:rPr lang="ko-KR" altLang="en-US" dirty="0" err="1">
                <a:latin typeface="한컴 윤고딕 230" panose="02020603020101020101" pitchFamily="18" charset="-127"/>
                <a:ea typeface="한컴 윤고딕 230" panose="02020603020101020101" pitchFamily="18" charset="-127"/>
              </a:rPr>
              <a:t>콘텐츠는</a:t>
            </a:r>
            <a:r>
              <a:rPr lang="ko-KR" altLang="en-US" dirty="0">
                <a:latin typeface="한컴 윤고딕 230" panose="02020603020101020101" pitchFamily="18" charset="-127"/>
                <a:ea typeface="한컴 윤고딕 230" panose="02020603020101020101" pitchFamily="18" charset="-127"/>
              </a:rPr>
              <a:t> 사용자의 관심과 소비를 이끄는 데 한계가 </a:t>
            </a:r>
            <a:endParaRPr lang="en-US" altLang="ko-KR" dirty="0">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dirty="0">
                <a:latin typeface="한컴 윤고딕 230" panose="02020603020101020101" pitchFamily="18" charset="-127"/>
                <a:ea typeface="한컴 윤고딕 230" panose="02020603020101020101" pitchFamily="18" charset="-127"/>
              </a:rPr>
              <a:t>     </a:t>
            </a:r>
            <a:r>
              <a:rPr lang="ko-KR" altLang="en-US" dirty="0">
                <a:latin typeface="한컴 윤고딕 230" panose="02020603020101020101" pitchFamily="18" charset="-127"/>
                <a:ea typeface="한컴 윤고딕 230" panose="02020603020101020101" pitchFamily="18" charset="-127"/>
              </a:rPr>
              <a:t>있다</a:t>
            </a:r>
            <a:r>
              <a:rPr lang="en-US" altLang="ko-KR" dirty="0">
                <a:latin typeface="한컴 윤고딕 230" panose="02020603020101020101" pitchFamily="18" charset="-127"/>
                <a:ea typeface="한컴 윤고딕 230" panose="02020603020101020101" pitchFamily="18" charset="-127"/>
              </a:rPr>
              <a:t>.</a:t>
            </a:r>
          </a:p>
          <a:p>
            <a:pPr latinLnBrk="0">
              <a:spcBef>
                <a:spcPct val="0"/>
              </a:spcBef>
              <a:buFont typeface="Arial" panose="020B0604020202020204" pitchFamily="34" charset="0"/>
              <a:buNone/>
              <a:defRPr/>
            </a:pPr>
            <a:r>
              <a:rPr lang="en-US" altLang="ko-KR" dirty="0">
                <a:latin typeface="한컴 윤고딕 230" panose="02020603020101020101" pitchFamily="18" charset="-127"/>
                <a:ea typeface="한컴 윤고딕 230" panose="02020603020101020101" pitchFamily="18" charset="-127"/>
              </a:rPr>
              <a:t>   · </a:t>
            </a:r>
            <a:r>
              <a:rPr lang="ko-KR" altLang="en-US" dirty="0">
                <a:latin typeface="한컴 윤고딕 230" panose="02020603020101020101" pitchFamily="18" charset="-127"/>
                <a:ea typeface="한컴 윤고딕 230" panose="02020603020101020101" pitchFamily="18" charset="-127"/>
              </a:rPr>
              <a:t>출판산업은 자본의 극명한 논리로 재단되지 말아야 할 지식과 문화라는 정신적 </a:t>
            </a:r>
            <a:endParaRPr lang="en-US" altLang="ko-KR" dirty="0">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dirty="0">
                <a:latin typeface="한컴 윤고딕 230" panose="02020603020101020101" pitchFamily="18" charset="-127"/>
                <a:ea typeface="한컴 윤고딕 230" panose="02020603020101020101" pitchFamily="18" charset="-127"/>
              </a:rPr>
              <a:t>     </a:t>
            </a:r>
            <a:r>
              <a:rPr lang="ko-KR" altLang="en-US" dirty="0">
                <a:latin typeface="한컴 윤고딕 230" panose="02020603020101020101" pitchFamily="18" charset="-127"/>
                <a:ea typeface="한컴 윤고딕 230" panose="02020603020101020101" pitchFamily="18" charset="-127"/>
              </a:rPr>
              <a:t>가치가 선행되어야</a:t>
            </a:r>
            <a:endParaRPr lang="en-US" altLang="ko-KR" dirty="0">
              <a:latin typeface="한컴 윤고딕 230" panose="02020603020101020101" pitchFamily="18" charset="-127"/>
              <a:ea typeface="한컴 윤고딕 230" panose="02020603020101020101" pitchFamily="18" charset="-127"/>
            </a:endParaRPr>
          </a:p>
        </p:txBody>
      </p:sp>
      <p:sp>
        <p:nvSpPr>
          <p:cNvPr id="3" name="직사각형 2"/>
          <p:cNvSpPr/>
          <p:nvPr/>
        </p:nvSpPr>
        <p:spPr>
          <a:xfrm>
            <a:off x="683568" y="3573016"/>
            <a:ext cx="8136904" cy="1077218"/>
          </a:xfrm>
          <a:prstGeom prst="rect">
            <a:avLst/>
          </a:prstGeom>
        </p:spPr>
        <p:txBody>
          <a:bodyPr wrap="square">
            <a:spAutoFit/>
          </a:bodyPr>
          <a:lstStyle/>
          <a:p>
            <a:pPr latinLnBrk="0">
              <a:spcBef>
                <a:spcPct val="0"/>
              </a:spcBef>
              <a:buFont typeface="Arial" panose="020B0604020202020204" pitchFamily="34" charset="0"/>
              <a:buNone/>
              <a:defRPr/>
            </a:pPr>
            <a:r>
              <a:rPr lang="en-US" altLang="ko-KR" sz="1600" b="1" dirty="0">
                <a:solidFill>
                  <a:srgbClr val="0070C0"/>
                </a:solidFill>
                <a:latin typeface="한컴 윤고딕 230" panose="02020603020101020101" pitchFamily="18" charset="-127"/>
                <a:ea typeface="한컴 윤고딕 230" panose="02020603020101020101" pitchFamily="18" charset="-127"/>
              </a:rPr>
              <a:t>☞ </a:t>
            </a:r>
            <a:r>
              <a:rPr lang="ko-KR" altLang="en-US" sz="1600" b="1" dirty="0">
                <a:solidFill>
                  <a:srgbClr val="0070C0"/>
                </a:solidFill>
                <a:latin typeface="한컴 윤고딕 230" panose="02020603020101020101" pitchFamily="18" charset="-127"/>
                <a:ea typeface="한컴 윤고딕 230" panose="02020603020101020101" pitchFamily="18" charset="-127"/>
              </a:rPr>
              <a:t>아마존</a:t>
            </a:r>
            <a:r>
              <a:rPr lang="en-US" altLang="ko-KR" sz="1600" b="1" dirty="0">
                <a:solidFill>
                  <a:srgbClr val="0070C0"/>
                </a:solidFill>
                <a:latin typeface="한컴 윤고딕 230" panose="02020603020101020101" pitchFamily="18" charset="-127"/>
                <a:ea typeface="한컴 윤고딕 230" panose="02020603020101020101" pitchFamily="18" charset="-127"/>
              </a:rPr>
              <a:t>?</a:t>
            </a:r>
          </a:p>
          <a:p>
            <a:pPr latinLnBrk="0">
              <a:spcBef>
                <a:spcPct val="0"/>
              </a:spcBef>
              <a:buFont typeface="Arial" panose="020B0604020202020204" pitchFamily="34" charset="0"/>
              <a:buNone/>
              <a:defRPr/>
            </a:pPr>
            <a:r>
              <a:rPr lang="en-US" altLang="ko-KR" sz="1600" dirty="0">
                <a:solidFill>
                  <a:schemeClr val="bg2">
                    <a:lumMod val="50000"/>
                  </a:schemeClr>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온라인 서점으로 시작</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세계 최고의 전자상거래 업체로 성장</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약 </a:t>
            </a:r>
            <a:r>
              <a:rPr lang="en-US" altLang="ko-KR" sz="1600" dirty="0">
                <a:solidFill>
                  <a:srgbClr val="0070C0"/>
                </a:solidFill>
                <a:latin typeface="한컴 윤고딕 230" panose="02020603020101020101" pitchFamily="18" charset="-127"/>
                <a:ea typeface="한컴 윤고딕 230" panose="02020603020101020101" pitchFamily="18" charset="-127"/>
              </a:rPr>
              <a:t>7</a:t>
            </a:r>
            <a:r>
              <a:rPr lang="ko-KR" altLang="en-US" sz="1600" dirty="0">
                <a:solidFill>
                  <a:srgbClr val="0070C0"/>
                </a:solidFill>
                <a:latin typeface="한컴 윤고딕 230" panose="02020603020101020101" pitchFamily="18" charset="-127"/>
                <a:ea typeface="한컴 윤고딕 230" panose="02020603020101020101" pitchFamily="18" charset="-127"/>
              </a:rPr>
              <a:t>만개에 이르는 출판사의 책 </a:t>
            </a:r>
            <a:endParaRPr lang="en-US" altLang="ko-KR" sz="1600" dirty="0">
              <a:solidFill>
                <a:srgbClr val="0070C0"/>
              </a:solidFill>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판매</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강력한 </a:t>
            </a:r>
            <a:r>
              <a:rPr lang="ko-KR" altLang="en-US" sz="1600" dirty="0" err="1">
                <a:solidFill>
                  <a:srgbClr val="0070C0"/>
                </a:solidFill>
                <a:latin typeface="한컴 윤고딕 230" panose="02020603020101020101" pitchFamily="18" charset="-127"/>
                <a:ea typeface="한컴 윤고딕 230" panose="02020603020101020101" pitchFamily="18" charset="-127"/>
              </a:rPr>
              <a:t>바잉파워</a:t>
            </a:r>
            <a:r>
              <a:rPr lang="en-US" altLang="ko-KR" sz="1600" dirty="0">
                <a:solidFill>
                  <a:srgbClr val="0070C0"/>
                </a:solidFill>
                <a:latin typeface="한컴 윤고딕 230" panose="02020603020101020101" pitchFamily="18" charset="-127"/>
                <a:ea typeface="한컴 윤고딕 230" panose="02020603020101020101" pitchFamily="18" charset="-127"/>
              </a:rPr>
              <a:t>(buying power), 2007 </a:t>
            </a:r>
            <a:r>
              <a:rPr lang="ko-KR" altLang="en-US" sz="1600" dirty="0">
                <a:solidFill>
                  <a:srgbClr val="0070C0"/>
                </a:solidFill>
                <a:latin typeface="한컴 윤고딕 230" panose="02020603020101020101" pitchFamily="18" charset="-127"/>
                <a:ea typeface="한컴 윤고딕 230" panose="02020603020101020101" pitchFamily="18" charset="-127"/>
              </a:rPr>
              <a:t>킨들 출시</a:t>
            </a: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err="1">
                <a:solidFill>
                  <a:srgbClr val="0070C0"/>
                </a:solidFill>
                <a:latin typeface="한컴 윤고딕 230" panose="02020603020101020101" pitchFamily="18" charset="-127"/>
                <a:ea typeface="한컴 윤고딕 230" panose="02020603020101020101" pitchFamily="18" charset="-127"/>
              </a:rPr>
              <a:t>아마존퍼블리싱으로</a:t>
            </a:r>
            <a:r>
              <a:rPr lang="ko-KR" altLang="en-US" sz="1600" dirty="0">
                <a:solidFill>
                  <a:srgbClr val="0070C0"/>
                </a:solidFill>
                <a:latin typeface="한컴 윤고딕 230" panose="02020603020101020101" pitchFamily="18" charset="-127"/>
                <a:ea typeface="한컴 윤고딕 230" panose="02020603020101020101" pitchFamily="18" charset="-127"/>
              </a:rPr>
              <a:t> 자체 </a:t>
            </a:r>
            <a:endParaRPr lang="en-US" altLang="ko-KR" sz="1600" dirty="0">
              <a:solidFill>
                <a:srgbClr val="0070C0"/>
              </a:solidFill>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anose="02020603020101020101" pitchFamily="18" charset="-127"/>
                <a:ea typeface="한컴 윤고딕 230" panose="02020603020101020101" pitchFamily="18" charset="-127"/>
              </a:rPr>
              <a:t>출판사업 확장</a:t>
            </a:r>
            <a:r>
              <a:rPr lang="en-US" altLang="ko-KR" sz="1600" dirty="0">
                <a:solidFill>
                  <a:srgbClr val="0070C0"/>
                </a:solidFill>
                <a:latin typeface="한컴 윤고딕 230" panose="02020603020101020101" pitchFamily="18" charset="-127"/>
                <a:ea typeface="한컴 윤고딕 230" panose="02020603020101020101" pitchFamily="18" charset="-127"/>
              </a:rPr>
              <a:t>, ‘KDB </a:t>
            </a:r>
            <a:r>
              <a:rPr lang="ko-KR" altLang="en-US" sz="1600" dirty="0" err="1">
                <a:solidFill>
                  <a:srgbClr val="0070C0"/>
                </a:solidFill>
                <a:latin typeface="한컴 윤고딕 230" panose="02020603020101020101" pitchFamily="18" charset="-127"/>
                <a:ea typeface="한컴 윤고딕 230" panose="02020603020101020101" pitchFamily="18" charset="-127"/>
              </a:rPr>
              <a:t>셀렉트</a:t>
            </a:r>
            <a:r>
              <a:rPr lang="en-US" altLang="ko-KR" sz="1600" dirty="0">
                <a:solidFill>
                  <a:srgbClr val="0070C0"/>
                </a:solidFill>
                <a:latin typeface="한컴 윤고딕 230" panose="02020603020101020101" pitchFamily="18" charset="-127"/>
                <a:ea typeface="한컴 윤고딕 230" panose="02020603020101020101" pitchFamily="18" charset="-127"/>
              </a:rPr>
              <a:t>’</a:t>
            </a:r>
            <a:r>
              <a:rPr lang="ko-KR" altLang="en-US" sz="1600" dirty="0">
                <a:solidFill>
                  <a:srgbClr val="0070C0"/>
                </a:solidFill>
                <a:latin typeface="한컴 윤고딕 230" panose="02020603020101020101" pitchFamily="18" charset="-127"/>
                <a:ea typeface="한컴 윤고딕 230" panose="02020603020101020101" pitchFamily="18" charset="-127"/>
              </a:rPr>
              <a:t>를 통해 출판사와 개인 작가 지원</a:t>
            </a:r>
            <a:r>
              <a:rPr lang="en-US" altLang="ko-KR" sz="1600" dirty="0">
                <a:solidFill>
                  <a:srgbClr val="0070C0"/>
                </a:solidFill>
                <a:latin typeface="한컴 윤고딕 230" panose="02020603020101020101" pitchFamily="18" charset="-127"/>
                <a:ea typeface="한컴 윤고딕 230" panose="02020603020101020101" pitchFamily="18" charset="-127"/>
              </a:rPr>
              <a:t>(</a:t>
            </a:r>
            <a:r>
              <a:rPr lang="ko-KR" altLang="en-US" sz="1600" dirty="0">
                <a:solidFill>
                  <a:srgbClr val="0070C0"/>
                </a:solidFill>
                <a:latin typeface="한컴 윤고딕 230" panose="02020603020101020101" pitchFamily="18" charset="-127"/>
                <a:ea typeface="한컴 윤고딕 230" panose="02020603020101020101" pitchFamily="18" charset="-127"/>
              </a:rPr>
              <a:t>킨들 </a:t>
            </a:r>
            <a:r>
              <a:rPr lang="ko-KR" altLang="en-US" sz="1600" dirty="0" err="1">
                <a:solidFill>
                  <a:srgbClr val="0070C0"/>
                </a:solidFill>
                <a:latin typeface="한컴 윤고딕 230" panose="02020603020101020101" pitchFamily="18" charset="-127"/>
                <a:ea typeface="한컴 윤고딕 230" panose="02020603020101020101" pitchFamily="18" charset="-127"/>
              </a:rPr>
              <a:t>전자책</a:t>
            </a:r>
            <a:r>
              <a:rPr lang="ko-KR" altLang="en-US" sz="1600" dirty="0">
                <a:solidFill>
                  <a:srgbClr val="0070C0"/>
                </a:solidFill>
                <a:latin typeface="한컴 윤고딕 230" panose="02020603020101020101" pitchFamily="18" charset="-127"/>
                <a:ea typeface="한컴 윤고딕 230" panose="02020603020101020101" pitchFamily="18" charset="-127"/>
              </a:rPr>
              <a:t> 직거래 유도</a:t>
            </a:r>
            <a:r>
              <a:rPr lang="en-US" altLang="ko-KR" sz="1600" dirty="0">
                <a:solidFill>
                  <a:srgbClr val="0070C0"/>
                </a:solidFill>
                <a:latin typeface="한컴 윤고딕 230" panose="02020603020101020101" pitchFamily="18" charset="-127"/>
                <a:ea typeface="한컴 윤고딕 230" panose="02020603020101020101" pitchFamily="18" charset="-127"/>
              </a:rPr>
              <a:t>)</a:t>
            </a:r>
            <a:r>
              <a:rPr lang="ko-KR" altLang="en-US" sz="1600" dirty="0">
                <a:solidFill>
                  <a:srgbClr val="0070C0"/>
                </a:solidFill>
                <a:latin typeface="한컴 윤고딕 230" panose="02020603020101020101" pitchFamily="18" charset="-127"/>
                <a:ea typeface="한컴 윤고딕 230" panose="02020603020101020101" pitchFamily="18" charset="-127"/>
              </a:rPr>
              <a:t> 등</a:t>
            </a:r>
            <a:r>
              <a:rPr lang="en-US" altLang="ko-KR" sz="1600" dirty="0">
                <a:solidFill>
                  <a:srgbClr val="0070C0"/>
                </a:solidFill>
                <a:latin typeface="한컴 윤고딕 230" panose="02020603020101020101" pitchFamily="18" charset="-127"/>
                <a:ea typeface="한컴 윤고딕 230" panose="02020603020101020101" pitchFamily="18" charset="-127"/>
              </a:rPr>
              <a:t> </a:t>
            </a:r>
          </a:p>
        </p:txBody>
      </p:sp>
      <p:sp>
        <p:nvSpPr>
          <p:cNvPr id="11" name="AutoShape 30" descr="어두운 상향 대각선"/>
          <p:cNvSpPr>
            <a:spLocks noChangeArrowheads="1"/>
          </p:cNvSpPr>
          <p:nvPr/>
        </p:nvSpPr>
        <p:spPr bwMode="auto">
          <a:xfrm flipH="1" flipV="1">
            <a:off x="338457" y="304381"/>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4" name="Rectangle 85"/>
          <p:cNvSpPr>
            <a:spLocks noChangeArrowheads="1"/>
          </p:cNvSpPr>
          <p:nvPr/>
        </p:nvSpPr>
        <p:spPr bwMode="auto">
          <a:xfrm>
            <a:off x="338457" y="330285"/>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269954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35496" y="908720"/>
            <a:ext cx="910850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spcBef>
                <a:spcPct val="0"/>
              </a:spcBef>
              <a:buFont typeface="Arial" panose="020B0604020202020204" pitchFamily="34" charset="0"/>
              <a:buNone/>
              <a:defRPr/>
            </a:pPr>
            <a:r>
              <a:rPr lang="en-US" altLang="ko-KR" sz="1800" dirty="0">
                <a:solidFill>
                  <a:srgbClr val="C00000"/>
                </a:solidFill>
                <a:latin typeface="맑은 고딕" panose="020B0503020000020004" pitchFamily="50" charset="-127"/>
                <a:ea typeface="맑은 고딕" panose="020B0503020000020004" pitchFamily="50" charset="-127"/>
              </a:rPr>
              <a:t>• </a:t>
            </a:r>
            <a:r>
              <a:rPr lang="ko-KR" altLang="en-US" sz="1800" dirty="0">
                <a:solidFill>
                  <a:srgbClr val="C00000"/>
                </a:solidFill>
                <a:latin typeface="한컴 윤고딕 230" panose="02020603020101020101" pitchFamily="18" charset="-127"/>
                <a:ea typeface="한컴 윤고딕 230" panose="02020603020101020101" pitchFamily="18" charset="-127"/>
              </a:rPr>
              <a:t>애플과 대형출판사의 </a:t>
            </a:r>
            <a:r>
              <a:rPr lang="ko-KR" altLang="en-US" sz="1800" dirty="0" err="1">
                <a:solidFill>
                  <a:srgbClr val="C00000"/>
                </a:solidFill>
                <a:latin typeface="한컴 윤고딕 230" panose="02020603020101020101" pitchFamily="18" charset="-127"/>
                <a:ea typeface="한컴 윤고딕 230" panose="02020603020101020101" pitchFamily="18" charset="-127"/>
              </a:rPr>
              <a:t>전자책</a:t>
            </a:r>
            <a:r>
              <a:rPr lang="ko-KR" altLang="en-US" sz="1800" dirty="0">
                <a:solidFill>
                  <a:srgbClr val="C00000"/>
                </a:solidFill>
                <a:latin typeface="한컴 윤고딕 230" panose="02020603020101020101" pitchFamily="18" charset="-127"/>
                <a:ea typeface="한컴 윤고딕 230" panose="02020603020101020101" pitchFamily="18" charset="-127"/>
              </a:rPr>
              <a:t> 가격담합 소송</a:t>
            </a:r>
            <a:endParaRPr lang="en-US" altLang="ko-KR" sz="1800" dirty="0">
              <a:solidFill>
                <a:srgbClr val="C00000"/>
              </a:solidFill>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en-US" altLang="ko-KR" sz="1800" dirty="0">
                <a:latin typeface="한컴 윤고딕 230" panose="02020603020101020101" pitchFamily="18" charset="-127"/>
                <a:ea typeface="한컴 윤고딕 230" panose="02020603020101020101" pitchFamily="18" charset="-127"/>
              </a:rPr>
              <a:t>2010</a:t>
            </a:r>
            <a:r>
              <a:rPr lang="ko-KR" altLang="en-US" sz="1800" dirty="0">
                <a:latin typeface="한컴 윤고딕 230" panose="02020603020101020101" pitchFamily="18" charset="-127"/>
                <a:ea typeface="한컴 윤고딕 230" panose="02020603020101020101" pitchFamily="18" charset="-127"/>
              </a:rPr>
              <a:t>년 애플</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태블릿</a:t>
            </a:r>
            <a:r>
              <a:rPr lang="ko-KR" altLang="en-US" sz="1800" dirty="0">
                <a:latin typeface="한컴 윤고딕 230" panose="02020603020101020101" pitchFamily="18" charset="-127"/>
                <a:ea typeface="한컴 윤고딕 230" panose="02020603020101020101" pitchFamily="18" charset="-127"/>
              </a:rPr>
              <a:t> </a:t>
            </a:r>
            <a:r>
              <a:rPr lang="en-US" altLang="ko-KR" sz="1800" dirty="0">
                <a:latin typeface="한컴 윤고딕 230" panose="02020603020101020101" pitchFamily="18" charset="-127"/>
                <a:ea typeface="한컴 윤고딕 230" panose="02020603020101020101" pitchFamily="18" charset="-127"/>
              </a:rPr>
              <a:t>PC</a:t>
            </a:r>
            <a:r>
              <a:rPr lang="ko-KR" altLang="en-US" sz="1800" dirty="0">
                <a:latin typeface="한컴 윤고딕 230" panose="02020603020101020101" pitchFamily="18" charset="-127"/>
                <a:ea typeface="한컴 윤고딕 230" panose="02020603020101020101" pitchFamily="18" charset="-127"/>
              </a:rPr>
              <a:t>인</a:t>
            </a:r>
            <a:r>
              <a:rPr lang="en-US" altLang="ko-KR" sz="1800" dirty="0">
                <a:latin typeface="한컴 윤고딕 230" panose="02020603020101020101" pitchFamily="18" charset="-127"/>
                <a:ea typeface="한컴 윤고딕 230" panose="02020603020101020101" pitchFamily="18" charset="-127"/>
              </a:rPr>
              <a:t> iPad</a:t>
            </a:r>
            <a:r>
              <a:rPr lang="ko-KR" altLang="en-US" sz="1800" dirty="0">
                <a:latin typeface="한컴 윤고딕 230" panose="02020603020101020101" pitchFamily="18" charset="-127"/>
                <a:ea typeface="한컴 윤고딕 230" panose="02020603020101020101" pitchFamily="18" charset="-127"/>
              </a:rPr>
              <a:t> 출시로</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전자책</a:t>
            </a:r>
            <a:r>
              <a:rPr lang="ko-KR" altLang="en-US" sz="1800" dirty="0">
                <a:latin typeface="한컴 윤고딕 230" panose="02020603020101020101" pitchFamily="18" charset="-127"/>
                <a:ea typeface="한컴 윤고딕 230" panose="02020603020101020101" pitchFamily="18" charset="-127"/>
              </a:rPr>
              <a:t> 시장 진입</a:t>
            </a:r>
            <a:endParaRPr lang="en-US" altLang="ko-KR" sz="1800" dirty="0">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애플</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미국의 주요 출판사 </a:t>
            </a:r>
            <a:r>
              <a:rPr lang="en-US" altLang="ko-KR" sz="1800" dirty="0">
                <a:latin typeface="한컴 윤고딕 230" panose="02020603020101020101" pitchFamily="18" charset="-127"/>
                <a:ea typeface="한컴 윤고딕 230" panose="02020603020101020101" pitchFamily="18" charset="-127"/>
              </a:rPr>
              <a:t>5</a:t>
            </a:r>
            <a:r>
              <a:rPr lang="ko-KR" altLang="en-US" sz="1800" dirty="0">
                <a:latin typeface="한컴 윤고딕 230" panose="02020603020101020101" pitchFamily="18" charset="-127"/>
                <a:ea typeface="한컴 윤고딕 230" panose="02020603020101020101" pitchFamily="18" charset="-127"/>
              </a:rPr>
              <a:t>곳과 아이패드를 통한 </a:t>
            </a:r>
            <a:r>
              <a:rPr lang="ko-KR" altLang="en-US" sz="1800" dirty="0" err="1">
                <a:latin typeface="한컴 윤고딕 230" panose="02020603020101020101" pitchFamily="18" charset="-127"/>
                <a:ea typeface="한컴 윤고딕 230" panose="02020603020101020101" pitchFamily="18" charset="-127"/>
              </a:rPr>
              <a:t>전자책</a:t>
            </a:r>
            <a:r>
              <a:rPr lang="ko-KR" altLang="en-US" sz="1800" dirty="0">
                <a:latin typeface="한컴 윤고딕 230" panose="02020603020101020101" pitchFamily="18" charset="-127"/>
                <a:ea typeface="한컴 윤고딕 230" panose="02020603020101020101" pitchFamily="18" charset="-127"/>
              </a:rPr>
              <a:t> 판매 목적으로 계약 체결 </a:t>
            </a:r>
            <a:r>
              <a:rPr lang="en-US" altLang="ko-KR" sz="1800" dirty="0">
                <a:latin typeface="한컴 윤고딕 230" panose="02020603020101020101" pitchFamily="18" charset="-127"/>
                <a:ea typeface="한컴 윤고딕 230" panose="02020603020101020101" pitchFamily="18" charset="-127"/>
              </a:rPr>
              <a:t>(</a:t>
            </a:r>
            <a:r>
              <a:rPr lang="ko-KR" altLang="en-US" sz="1800" dirty="0" err="1">
                <a:latin typeface="한컴 윤고딕 230" panose="02020603020101020101" pitchFamily="18" charset="-127"/>
                <a:ea typeface="한컴 윤고딕 230" panose="02020603020101020101" pitchFamily="18" charset="-127"/>
              </a:rPr>
              <a:t>전자책</a:t>
            </a:r>
            <a:r>
              <a:rPr lang="ko-KR" altLang="en-US" sz="1800" dirty="0">
                <a:latin typeface="한컴 윤고딕 230" panose="02020603020101020101" pitchFamily="18" charset="-127"/>
                <a:ea typeface="한컴 윤고딕 230" panose="02020603020101020101" pitchFamily="18" charset="-127"/>
              </a:rPr>
              <a:t> 가격은 출판사</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판매 이익의 </a:t>
            </a:r>
            <a:r>
              <a:rPr lang="en-US" altLang="ko-KR" sz="1800" dirty="0">
                <a:latin typeface="한컴 윤고딕 230" panose="02020603020101020101" pitchFamily="18" charset="-127"/>
                <a:ea typeface="한컴 윤고딕 230" panose="02020603020101020101" pitchFamily="18" charset="-127"/>
              </a:rPr>
              <a:t>30%</a:t>
            </a:r>
            <a:r>
              <a:rPr lang="ko-KR" altLang="en-US" sz="1800" dirty="0">
                <a:latin typeface="한컴 윤고딕 230" panose="02020603020101020101" pitchFamily="18" charset="-127"/>
                <a:ea typeface="한컴 윤고딕 230" panose="02020603020101020101" pitchFamily="18" charset="-127"/>
              </a:rPr>
              <a:t>는 애플이 가져가는 조건</a:t>
            </a:r>
            <a:r>
              <a:rPr lang="en-US" altLang="ko-KR" sz="1800" dirty="0">
                <a:latin typeface="한컴 윤고딕 230" panose="02020603020101020101" pitchFamily="18" charset="-127"/>
                <a:ea typeface="한컴 윤고딕 230" panose="02020603020101020101" pitchFamily="18" charset="-127"/>
              </a:rPr>
              <a:t>)</a:t>
            </a:r>
          </a:p>
          <a:p>
            <a:pPr marL="285750" indent="-285750" latinLnBrk="0">
              <a:spcBef>
                <a:spcPct val="0"/>
              </a:spcBef>
              <a:buFontTx/>
              <a:buChar char="-"/>
              <a:defRPr/>
            </a:pPr>
            <a:r>
              <a:rPr lang="en-US" altLang="ko-KR" sz="1800" dirty="0">
                <a:latin typeface="한컴 윤고딕 230" panose="02020603020101020101" pitchFamily="18" charset="-127"/>
                <a:ea typeface="한컴 윤고딕 230" panose="02020603020101020101" pitchFamily="18" charset="-127"/>
              </a:rPr>
              <a:t>2012</a:t>
            </a:r>
            <a:r>
              <a:rPr lang="ko-KR" altLang="en-US" sz="1800" dirty="0">
                <a:latin typeface="한컴 윤고딕 230" panose="02020603020101020101" pitchFamily="18" charset="-127"/>
                <a:ea typeface="한컴 윤고딕 230" panose="02020603020101020101" pitchFamily="18" charset="-127"/>
              </a:rPr>
              <a:t>년 </a:t>
            </a:r>
            <a:r>
              <a:rPr lang="en-US" altLang="ko-KR" sz="1800" dirty="0">
                <a:latin typeface="한컴 윤고딕 230" panose="02020603020101020101" pitchFamily="18" charset="-127"/>
                <a:ea typeface="한컴 윤고딕 230" panose="02020603020101020101" pitchFamily="18" charset="-127"/>
              </a:rPr>
              <a:t>4</a:t>
            </a:r>
            <a:r>
              <a:rPr lang="ko-KR" altLang="en-US" sz="1800" dirty="0">
                <a:latin typeface="한컴 윤고딕 230" panose="02020603020101020101" pitchFamily="18" charset="-127"/>
                <a:ea typeface="한컴 윤고딕 230" panose="02020603020101020101" pitchFamily="18" charset="-127"/>
              </a:rPr>
              <a:t>월</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미 법무부</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애플과</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맥밀란</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사이먼앤슈스터</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아셰트</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펭귄랜덤하우스</a:t>
            </a: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하퍼콜린스를</a:t>
            </a:r>
            <a:r>
              <a:rPr lang="ko-KR" altLang="en-US" sz="1800" dirty="0">
                <a:latin typeface="한컴 윤고딕 230" panose="02020603020101020101" pitchFamily="18" charset="-127"/>
                <a:ea typeface="한컴 윤고딕 230" panose="02020603020101020101" pitchFamily="18" charset="-127"/>
              </a:rPr>
              <a:t> 가격을 담합했다는 반독점 소송 제기</a:t>
            </a:r>
            <a:endParaRPr lang="en-US" altLang="ko-KR" sz="1800" dirty="0">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미국의 </a:t>
            </a:r>
            <a:r>
              <a:rPr lang="en-US" altLang="ko-KR" sz="1800" dirty="0">
                <a:latin typeface="한컴 윤고딕 230" panose="02020603020101020101" pitchFamily="18" charset="-127"/>
                <a:ea typeface="한컴 윤고딕 230" panose="02020603020101020101" pitchFamily="18" charset="-127"/>
              </a:rPr>
              <a:t>33</a:t>
            </a:r>
            <a:r>
              <a:rPr lang="ko-KR" altLang="en-US" sz="1800" dirty="0">
                <a:latin typeface="한컴 윤고딕 230" panose="02020603020101020101" pitchFamily="18" charset="-127"/>
                <a:ea typeface="한컴 윤고딕 230" panose="02020603020101020101" pitchFamily="18" charset="-127"/>
              </a:rPr>
              <a:t>개 소비자 단체</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소비자가 막대한 손해를 보게 됐다며 소송 제기</a:t>
            </a:r>
            <a:endParaRPr lang="en-US" altLang="ko-KR" sz="1800" dirty="0">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출판사들 법무부와 합의</a:t>
            </a: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애플은 재판 </a:t>
            </a:r>
            <a:r>
              <a:rPr lang="ko-KR" altLang="en-US" sz="1800" dirty="0" err="1">
                <a:latin typeface="한컴 윤고딕 230" panose="02020603020101020101" pitchFamily="18" charset="-127"/>
                <a:ea typeface="한컴 윤고딕 230" panose="02020603020101020101" pitchFamily="18" charset="-127"/>
              </a:rPr>
              <a:t>진행중</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이후 진행상황 </a:t>
            </a:r>
            <a:r>
              <a:rPr lang="en-US" altLang="ko-KR" sz="1800" dirty="0">
                <a:latin typeface="한컴 윤고딕 230" panose="02020603020101020101" pitchFamily="18" charset="-127"/>
                <a:ea typeface="한컴 윤고딕 230" panose="02020603020101020101" pitchFamily="18" charset="-127"/>
              </a:rPr>
              <a:t>?) </a:t>
            </a:r>
          </a:p>
          <a:p>
            <a:pPr marL="285750" indent="-285750" latinLnBrk="0">
              <a:spcBef>
                <a:spcPct val="0"/>
              </a:spcBef>
              <a:buFontTx/>
              <a:buChar char="-"/>
              <a:defRPr/>
            </a:pPr>
            <a:endParaRPr lang="en-US" altLang="ko-KR" sz="1800" dirty="0">
              <a:latin typeface="한컴 윤고딕 230" panose="02020603020101020101" pitchFamily="18" charset="-127"/>
              <a:ea typeface="한컴 윤고딕 230" panose="02020603020101020101" pitchFamily="18" charset="-127"/>
            </a:endParaRPr>
          </a:p>
          <a:p>
            <a:pPr marL="285750" indent="-285750" latinLnBrk="0">
              <a:spcBef>
                <a:spcPct val="0"/>
              </a:spcBef>
              <a:buFontTx/>
              <a:buChar char="-"/>
              <a:defRPr/>
            </a:pPr>
            <a:r>
              <a:rPr lang="ko-KR" altLang="en-US" sz="1800" dirty="0">
                <a:latin typeface="한컴 윤고딕 230" panose="02020603020101020101" pitchFamily="18" charset="-127"/>
                <a:ea typeface="한컴 윤고딕 230" panose="02020603020101020101" pitchFamily="18" charset="-127"/>
              </a:rPr>
              <a:t>핵심은</a:t>
            </a:r>
            <a:r>
              <a:rPr lang="en-US" altLang="ko-KR" sz="1800" dirty="0">
                <a:latin typeface="한컴 윤고딕 230" panose="02020603020101020101" pitchFamily="18" charset="-127"/>
                <a:ea typeface="한컴 윤고딕 230" panose="02020603020101020101" pitchFamily="18" charset="-127"/>
              </a:rPr>
              <a:t>?</a:t>
            </a:r>
          </a:p>
          <a:p>
            <a:pPr latinLnBrk="0">
              <a:spcBef>
                <a:spcPct val="0"/>
              </a:spcBef>
              <a:buFont typeface="Arial" panose="020B0604020202020204" pitchFamily="34" charset="0"/>
              <a:buNone/>
              <a:defRPr/>
            </a:pPr>
            <a:r>
              <a:rPr lang="en-US" altLang="ko-KR"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전자책</a:t>
            </a:r>
            <a:r>
              <a:rPr lang="ko-KR" altLang="en-US" sz="1800" dirty="0">
                <a:latin typeface="한컴 윤고딕 230" panose="02020603020101020101" pitchFamily="18" charset="-127"/>
                <a:ea typeface="한컴 윤고딕 230" panose="02020603020101020101" pitchFamily="18" charset="-127"/>
              </a:rPr>
              <a:t> 시장의 헤게모니 장악을 위해 </a:t>
            </a:r>
            <a:r>
              <a:rPr lang="ko-KR" altLang="en-US" sz="1800" dirty="0" err="1">
                <a:latin typeface="한컴 윤고딕 230" panose="02020603020101020101" pitchFamily="18" charset="-127"/>
                <a:ea typeface="한컴 윤고딕 230" panose="02020603020101020101" pitchFamily="18" charset="-127"/>
              </a:rPr>
              <a:t>유통사와</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유통사</a:t>
            </a:r>
            <a:r>
              <a:rPr lang="ko-KR" altLang="en-US" sz="1800" dirty="0">
                <a:latin typeface="한컴 윤고딕 230" panose="02020603020101020101" pitchFamily="18" charset="-127"/>
                <a:ea typeface="한컴 윤고딕 230" panose="02020603020101020101" pitchFamily="18" charset="-127"/>
              </a:rPr>
              <a:t> 간</a:t>
            </a:r>
            <a:r>
              <a:rPr lang="en-US" altLang="ko-KR" sz="1800" dirty="0">
                <a:latin typeface="한컴 윤고딕 230" panose="02020603020101020101" pitchFamily="18" charset="-127"/>
                <a:ea typeface="한컴 윤고딕 230" panose="02020603020101020101" pitchFamily="18" charset="-127"/>
              </a:rPr>
              <a:t>,</a:t>
            </a:r>
            <a:r>
              <a:rPr lang="ko-KR" altLang="en-US" sz="1800" dirty="0">
                <a:latin typeface="한컴 윤고딕 230" panose="02020603020101020101" pitchFamily="18" charset="-127"/>
                <a:ea typeface="한컴 윤고딕 230" panose="02020603020101020101" pitchFamily="18" charset="-127"/>
              </a:rPr>
              <a:t> </a:t>
            </a:r>
            <a:r>
              <a:rPr lang="ko-KR" altLang="en-US" sz="1800" dirty="0" err="1">
                <a:latin typeface="한컴 윤고딕 230" panose="02020603020101020101" pitchFamily="18" charset="-127"/>
                <a:ea typeface="한컴 윤고딕 230" panose="02020603020101020101" pitchFamily="18" charset="-127"/>
              </a:rPr>
              <a:t>유통사와</a:t>
            </a:r>
            <a:r>
              <a:rPr lang="ko-KR" altLang="en-US" sz="1800" dirty="0">
                <a:latin typeface="한컴 윤고딕 230" panose="02020603020101020101" pitchFamily="18" charset="-127"/>
                <a:ea typeface="한컴 윤고딕 230" panose="02020603020101020101" pitchFamily="18" charset="-127"/>
              </a:rPr>
              <a:t> 출판사 간에 가격 </a:t>
            </a:r>
            <a:endParaRPr lang="en-US" altLang="ko-KR" sz="1800" dirty="0">
              <a:latin typeface="한컴 윤고딕 230" panose="02020603020101020101" pitchFamily="18" charset="-127"/>
              <a:ea typeface="한컴 윤고딕 230" panose="02020603020101020101" pitchFamily="18" charset="-127"/>
            </a:endParaRPr>
          </a:p>
          <a:p>
            <a:pPr latinLnBrk="0">
              <a:spcBef>
                <a:spcPct val="0"/>
              </a:spcBef>
              <a:buFont typeface="Arial" panose="020B0604020202020204" pitchFamily="34" charset="0"/>
              <a:buNone/>
              <a:defRPr/>
            </a:pPr>
            <a:r>
              <a:rPr lang="en-US" altLang="ko-KR" sz="1800" dirty="0">
                <a:latin typeface="한컴 윤고딕 230" panose="02020603020101020101" pitchFamily="18" charset="-127"/>
                <a:ea typeface="한컴 윤고딕 230" panose="02020603020101020101" pitchFamily="18" charset="-127"/>
              </a:rPr>
              <a:t>    </a:t>
            </a:r>
            <a:r>
              <a:rPr lang="ko-KR" altLang="en-US" sz="1800" dirty="0">
                <a:latin typeface="한컴 윤고딕 230" panose="02020603020101020101" pitchFamily="18" charset="-127"/>
                <a:ea typeface="한컴 윤고딕 230" panose="02020603020101020101" pitchFamily="18" charset="-127"/>
              </a:rPr>
              <a:t>경쟁을 치열하게 벌이고 있다는 점</a:t>
            </a:r>
            <a:endParaRPr lang="en-US" altLang="ko-KR" sz="1800" dirty="0">
              <a:latin typeface="한컴 윤고딕 230" panose="02020603020101020101" pitchFamily="18" charset="-127"/>
              <a:ea typeface="한컴 윤고딕 230" panose="02020603020101020101" pitchFamily="18" charset="-127"/>
            </a:endParaRPr>
          </a:p>
        </p:txBody>
      </p:sp>
      <p:sp>
        <p:nvSpPr>
          <p:cNvPr id="10" name="AutoShape 30" descr="어두운 상향 대각선"/>
          <p:cNvSpPr>
            <a:spLocks noChangeArrowheads="1"/>
          </p:cNvSpPr>
          <p:nvPr/>
        </p:nvSpPr>
        <p:spPr bwMode="auto">
          <a:xfrm flipH="1" flipV="1">
            <a:off x="282080" y="331727"/>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1" name="Rectangle 85"/>
          <p:cNvSpPr>
            <a:spLocks noChangeArrowheads="1"/>
          </p:cNvSpPr>
          <p:nvPr/>
        </p:nvSpPr>
        <p:spPr bwMode="auto">
          <a:xfrm>
            <a:off x="262608" y="414703"/>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269954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5804" y="854060"/>
            <a:ext cx="914400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itchFamily="34" charset="0"/>
              <a:buNone/>
              <a:defRPr/>
            </a:pPr>
            <a:r>
              <a:rPr lang="en-US" altLang="ko-KR" sz="1800" dirty="0">
                <a:solidFill>
                  <a:srgbClr val="C00000"/>
                </a:solidFill>
                <a:latin typeface="맑은 고딕" pitchFamily="50" charset="-127"/>
                <a:ea typeface="맑은 고딕" pitchFamily="50" charset="-127"/>
              </a:rPr>
              <a:t>• </a:t>
            </a:r>
            <a:r>
              <a:rPr lang="ko-KR" altLang="en-US" sz="1800" dirty="0">
                <a:solidFill>
                  <a:srgbClr val="C00000"/>
                </a:solidFill>
                <a:latin typeface="한컴 윤고딕 230" pitchFamily="18" charset="-127"/>
                <a:ea typeface="한컴 윤고딕 230" pitchFamily="18" charset="-127"/>
              </a:rPr>
              <a:t>저작권 보호와 </a:t>
            </a:r>
            <a:r>
              <a:rPr lang="en-US" altLang="ko-KR" sz="1800" dirty="0">
                <a:solidFill>
                  <a:srgbClr val="C00000"/>
                </a:solidFill>
                <a:latin typeface="한컴 윤고딕 230" pitchFamily="18" charset="-127"/>
                <a:ea typeface="한컴 윤고딕 230" pitchFamily="18" charset="-127"/>
              </a:rPr>
              <a:t>DRM </a:t>
            </a:r>
            <a:r>
              <a:rPr lang="ko-KR" altLang="en-US" sz="1800" dirty="0" err="1">
                <a:solidFill>
                  <a:srgbClr val="C00000"/>
                </a:solidFill>
                <a:latin typeface="한컴 윤고딕 230" pitchFamily="18" charset="-127"/>
                <a:ea typeface="한컴 윤고딕 230" pitchFamily="18" charset="-127"/>
              </a:rPr>
              <a:t>프리</a:t>
            </a:r>
            <a:r>
              <a:rPr lang="en-US" altLang="ko-KR" sz="1800" dirty="0">
                <a:solidFill>
                  <a:srgbClr val="C00000"/>
                </a:solidFill>
                <a:latin typeface="한컴 윤고딕 230" pitchFamily="18" charset="-127"/>
                <a:ea typeface="한컴 윤고딕 230" pitchFamily="18" charset="-127"/>
              </a:rPr>
              <a:t> </a:t>
            </a:r>
            <a:r>
              <a:rPr lang="ko-KR" altLang="en-US" sz="1800" dirty="0">
                <a:solidFill>
                  <a:srgbClr val="C00000"/>
                </a:solidFill>
                <a:latin typeface="한컴 윤고딕 230" pitchFamily="18" charset="-127"/>
                <a:ea typeface="한컴 윤고딕 230" pitchFamily="18" charset="-127"/>
              </a:rPr>
              <a:t>이슈</a:t>
            </a:r>
            <a:endParaRPr lang="en-US" altLang="ko-KR" sz="1800" dirty="0">
              <a:solidFill>
                <a:srgbClr val="C00000"/>
              </a:solidFill>
              <a:latin typeface="한컴 윤고딕 230" pitchFamily="18" charset="-127"/>
              <a:ea typeface="한컴 윤고딕 230" pitchFamily="18" charset="-127"/>
            </a:endParaRPr>
          </a:p>
          <a:p>
            <a:pPr marL="285750" indent="-285750" latinLnBrk="0">
              <a:spcBef>
                <a:spcPct val="0"/>
              </a:spcBef>
              <a:buFontTx/>
              <a:buChar char="-"/>
              <a:defRPr/>
            </a:pPr>
            <a:r>
              <a:rPr lang="ko-KR" altLang="en-US" sz="1800" dirty="0">
                <a:latin typeface="한컴 윤고딕 230" pitchFamily="18" charset="-127"/>
                <a:ea typeface="한컴 윤고딕 230" pitchFamily="18" charset="-127"/>
              </a:rPr>
              <a:t>디지털 </a:t>
            </a:r>
            <a:r>
              <a:rPr lang="ko-KR" altLang="en-US" sz="1800" dirty="0" err="1">
                <a:latin typeface="한컴 윤고딕 230" pitchFamily="18" charset="-127"/>
                <a:ea typeface="한컴 윤고딕 230" pitchFamily="18" charset="-127"/>
              </a:rPr>
              <a:t>콘텐츠는</a:t>
            </a:r>
            <a:r>
              <a:rPr lang="ko-KR" altLang="en-US" sz="1800" dirty="0">
                <a:latin typeface="한컴 윤고딕 230" pitchFamily="18" charset="-127"/>
                <a:ea typeface="한컴 윤고딕 230" pitchFamily="18" charset="-127"/>
              </a:rPr>
              <a:t> 저작권 보호에 취약 </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이는 양질의 </a:t>
            </a:r>
            <a:r>
              <a:rPr lang="ko-KR" altLang="en-US" sz="1800" dirty="0" err="1">
                <a:latin typeface="한컴 윤고딕 230" pitchFamily="18" charset="-127"/>
                <a:ea typeface="한컴 윤고딕 230" pitchFamily="18" charset="-127"/>
              </a:rPr>
              <a:t>콘텐츠</a:t>
            </a:r>
            <a:r>
              <a:rPr lang="ko-KR" altLang="en-US" sz="1800" dirty="0">
                <a:latin typeface="한컴 윤고딕 230" pitchFamily="18" charset="-127"/>
                <a:ea typeface="한컴 윤고딕 230" pitchFamily="18" charset="-127"/>
              </a:rPr>
              <a:t> 생산을 저해하는 요소로 </a:t>
            </a:r>
            <a:endParaRPr lang="en-US" altLang="ko-KR" sz="1800" dirty="0">
              <a:latin typeface="한컴 윤고딕 230" pitchFamily="18" charset="-127"/>
              <a:ea typeface="한컴 윤고딕 230" pitchFamily="18" charset="-127"/>
            </a:endParaRPr>
          </a:p>
          <a:p>
            <a:pPr latinLnBrk="0">
              <a:spcBef>
                <a:spcPct val="0"/>
              </a:spcBef>
              <a:buNone/>
              <a:defRPr/>
            </a:pP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작용 </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저작권 관리 기술 필요</a:t>
            </a:r>
            <a:endParaRPr lang="en-US" altLang="ko-KR" sz="1800" dirty="0">
              <a:latin typeface="한컴 윤고딕 230" pitchFamily="18" charset="-127"/>
              <a:ea typeface="한컴 윤고딕 230" pitchFamily="18" charset="-127"/>
            </a:endParaRPr>
          </a:p>
          <a:p>
            <a:pPr marL="285750" indent="-285750" latinLnBrk="0">
              <a:spcBef>
                <a:spcPct val="0"/>
              </a:spcBef>
              <a:buFontTx/>
              <a:buChar char="-"/>
              <a:defRPr/>
            </a:pPr>
            <a:r>
              <a:rPr lang="en-US" altLang="ko-KR" sz="1800" dirty="0">
                <a:latin typeface="한컴 윤고딕 230" pitchFamily="18" charset="-127"/>
                <a:ea typeface="한컴 윤고딕 230" pitchFamily="18" charset="-127"/>
              </a:rPr>
              <a:t>2008</a:t>
            </a:r>
            <a:r>
              <a:rPr lang="ko-KR" altLang="en-US" sz="1800" dirty="0">
                <a:latin typeface="한컴 윤고딕 230" pitchFamily="18" charset="-127"/>
                <a:ea typeface="한컴 윤고딕 230" pitchFamily="18" charset="-127"/>
              </a:rPr>
              <a:t>년 </a:t>
            </a:r>
            <a:r>
              <a:rPr lang="en-US" altLang="ko-KR" sz="1800" dirty="0">
                <a:latin typeface="한컴 윤고딕 230" pitchFamily="18" charset="-127"/>
                <a:ea typeface="한컴 윤고딕 230" pitchFamily="18" charset="-127"/>
              </a:rPr>
              <a:t>2</a:t>
            </a:r>
            <a:r>
              <a:rPr lang="ko-KR" altLang="en-US" sz="1800" dirty="0">
                <a:latin typeface="한컴 윤고딕 230" pitchFamily="18" charset="-127"/>
                <a:ea typeface="한컴 윤고딕 230" pitchFamily="18" charset="-127"/>
              </a:rPr>
              <a:t>월</a:t>
            </a:r>
            <a:r>
              <a:rPr lang="en-US" altLang="ko-KR" sz="1800" dirty="0">
                <a:latin typeface="한컴 윤고딕 230" pitchFamily="18" charset="-127"/>
                <a:ea typeface="한컴 윤고딕 230" pitchFamily="18" charset="-127"/>
              </a:rPr>
              <a:t>, e</a:t>
            </a:r>
            <a:r>
              <a:rPr lang="ko-KR" altLang="en-US" sz="1800" dirty="0" err="1">
                <a:latin typeface="한컴 윤고딕 230" pitchFamily="18" charset="-127"/>
                <a:ea typeface="한컴 윤고딕 230" pitchFamily="18" charset="-127"/>
              </a:rPr>
              <a:t>리더닷컴</a:t>
            </a:r>
            <a:r>
              <a:rPr lang="en-US" altLang="ko-KR" sz="1800" dirty="0">
                <a:latin typeface="한컴 윤고딕 230" pitchFamily="18" charset="-127"/>
                <a:ea typeface="한컴 윤고딕 230" pitchFamily="18" charset="-127"/>
              </a:rPr>
              <a:t>: DRM</a:t>
            </a:r>
            <a:r>
              <a:rPr lang="ko-KR" altLang="en-US" sz="1800" dirty="0">
                <a:latin typeface="한컴 윤고딕 230" pitchFamily="18" charset="-127"/>
                <a:ea typeface="한컴 윤고딕 230" pitchFamily="18" charset="-127"/>
              </a:rPr>
              <a:t>이 적용되지 않은 </a:t>
            </a:r>
            <a:r>
              <a:rPr lang="en-US" altLang="ko-KR" sz="1800" dirty="0">
                <a:latin typeface="한컴 윤고딕 230" pitchFamily="18" charset="-127"/>
                <a:ea typeface="한컴 윤고딕 230" pitchFamily="18" charset="-127"/>
              </a:rPr>
              <a:t>1</a:t>
            </a:r>
            <a:r>
              <a:rPr lang="ko-KR" altLang="en-US" sz="1800" dirty="0">
                <a:latin typeface="한컴 윤고딕 230" pitchFamily="18" charset="-127"/>
                <a:ea typeface="한컴 윤고딕 230" pitchFamily="18" charset="-127"/>
              </a:rPr>
              <a:t>만 </a:t>
            </a:r>
            <a:r>
              <a:rPr lang="en-US" altLang="ko-KR" sz="1800" dirty="0">
                <a:latin typeface="한컴 윤고딕 230" pitchFamily="18" charset="-127"/>
                <a:ea typeface="한컴 윤고딕 230" pitchFamily="18" charset="-127"/>
              </a:rPr>
              <a:t>7000</a:t>
            </a:r>
            <a:r>
              <a:rPr lang="ko-KR" altLang="en-US" sz="1800" dirty="0">
                <a:latin typeface="한컴 윤고딕 230" pitchFamily="18" charset="-127"/>
                <a:ea typeface="한컴 윤고딕 230" pitchFamily="18" charset="-127"/>
              </a:rPr>
              <a:t>권의 </a:t>
            </a:r>
            <a:r>
              <a:rPr lang="ko-KR" altLang="en-US" sz="1800" dirty="0" err="1">
                <a:latin typeface="한컴 윤고딕 230" pitchFamily="18" charset="-127"/>
                <a:ea typeface="한컴 윤고딕 230" pitchFamily="18" charset="-127"/>
              </a:rPr>
              <a:t>전자책을</a:t>
            </a:r>
            <a:r>
              <a:rPr lang="ko-KR" altLang="en-US" sz="1800" dirty="0">
                <a:latin typeface="한컴 윤고딕 230" pitchFamily="18" charset="-127"/>
                <a:ea typeface="한컴 윤고딕 230" pitchFamily="18" charset="-127"/>
              </a:rPr>
              <a:t> 판매하면서 </a:t>
            </a:r>
            <a:r>
              <a:rPr lang="en-US" altLang="ko-KR" sz="1800" dirty="0">
                <a:latin typeface="한컴 윤고딕 230" pitchFamily="18" charset="-127"/>
                <a:ea typeface="한컴 윤고딕 230" pitchFamily="18" charset="-127"/>
              </a:rPr>
              <a:t>DRM</a:t>
            </a:r>
            <a:r>
              <a:rPr lang="ko-KR" altLang="en-US" sz="1800" dirty="0" err="1">
                <a:latin typeface="한컴 윤고딕 230" pitchFamily="18" charset="-127"/>
                <a:ea typeface="한컴 윤고딕 230" pitchFamily="18" charset="-127"/>
              </a:rPr>
              <a:t>프리에</a:t>
            </a:r>
            <a:r>
              <a:rPr lang="ko-KR" altLang="en-US" sz="1800" dirty="0">
                <a:latin typeface="한컴 윤고딕 230" pitchFamily="18" charset="-127"/>
                <a:ea typeface="한컴 윤고딕 230" pitchFamily="18" charset="-127"/>
              </a:rPr>
              <a:t> 대한 이슈 촉발</a:t>
            </a:r>
            <a:endParaRPr lang="en-US" altLang="ko-KR" sz="1800" dirty="0">
              <a:latin typeface="한컴 윤고딕 230" pitchFamily="18" charset="-127"/>
              <a:ea typeface="한컴 윤고딕 230" pitchFamily="18" charset="-127"/>
            </a:endParaRPr>
          </a:p>
          <a:p>
            <a:pPr marL="285750" indent="-285750" latinLnBrk="0">
              <a:spcBef>
                <a:spcPct val="0"/>
              </a:spcBef>
              <a:buFontTx/>
              <a:buChar char="-"/>
              <a:defRPr/>
            </a:pPr>
            <a:r>
              <a:rPr lang="ko-KR" altLang="en-US" sz="1800" dirty="0">
                <a:latin typeface="한컴 윤고딕 230" pitchFamily="18" charset="-127"/>
                <a:ea typeface="한컴 윤고딕 230" pitchFamily="18" charset="-127"/>
              </a:rPr>
              <a:t>대형 출판사를 중심으로 </a:t>
            </a:r>
            <a:r>
              <a:rPr lang="en-US" altLang="ko-KR" sz="1800" dirty="0">
                <a:latin typeface="한컴 윤고딕 230" pitchFamily="18" charset="-127"/>
                <a:ea typeface="한컴 윤고딕 230" pitchFamily="18" charset="-127"/>
              </a:rPr>
              <a:t>DRM</a:t>
            </a:r>
            <a:r>
              <a:rPr lang="ko-KR" altLang="en-US" sz="1800" dirty="0" err="1">
                <a:latin typeface="한컴 윤고딕 230" pitchFamily="18" charset="-127"/>
                <a:ea typeface="한컴 윤고딕 230" pitchFamily="18" charset="-127"/>
              </a:rPr>
              <a:t>프리</a:t>
            </a:r>
            <a:r>
              <a:rPr lang="ko-KR" altLang="en-US" sz="1800" dirty="0">
                <a:latin typeface="한컴 윤고딕 230" pitchFamily="18" charset="-127"/>
                <a:ea typeface="한컴 윤고딕 230" pitchFamily="18" charset="-127"/>
              </a:rPr>
              <a:t> </a:t>
            </a:r>
            <a:r>
              <a:rPr lang="ko-KR" altLang="en-US" sz="1800" dirty="0" err="1">
                <a:latin typeface="한컴 윤고딕 230" pitchFamily="18" charset="-127"/>
                <a:ea typeface="한컴 윤고딕 230" pitchFamily="18" charset="-127"/>
              </a:rPr>
              <a:t>전자책</a:t>
            </a:r>
            <a:r>
              <a:rPr lang="ko-KR" altLang="en-US" sz="1800" dirty="0">
                <a:latin typeface="한컴 윤고딕 230" pitchFamily="18" charset="-127"/>
                <a:ea typeface="한컴 윤고딕 230" pitchFamily="18" charset="-127"/>
              </a:rPr>
              <a:t> 유통사례 확산 중</a:t>
            </a:r>
            <a:endParaRPr lang="en-US" altLang="ko-KR" sz="1800" dirty="0">
              <a:latin typeface="한컴 윤고딕 230" pitchFamily="18" charset="-127"/>
              <a:ea typeface="한컴 윤고딕 230" pitchFamily="18" charset="-127"/>
            </a:endParaRPr>
          </a:p>
          <a:p>
            <a:pPr marL="285750" indent="-285750" latinLnBrk="0">
              <a:spcBef>
                <a:spcPct val="0"/>
              </a:spcBef>
              <a:buFontTx/>
              <a:buChar char="-"/>
              <a:defRPr/>
            </a:pPr>
            <a:r>
              <a:rPr lang="ko-KR" altLang="en-US" sz="1800" dirty="0">
                <a:latin typeface="한컴 윤고딕 230" pitchFamily="18" charset="-127"/>
                <a:ea typeface="한컴 윤고딕 230" pitchFamily="18" charset="-127"/>
              </a:rPr>
              <a:t>저자들의 생각</a:t>
            </a:r>
            <a:r>
              <a:rPr lang="en-US" altLang="ko-KR" sz="1800" dirty="0">
                <a:latin typeface="한컴 윤고딕 230" pitchFamily="18" charset="-127"/>
                <a:ea typeface="한컴 윤고딕 230" pitchFamily="18" charset="-127"/>
              </a:rPr>
              <a:t>:</a:t>
            </a:r>
            <a:r>
              <a:rPr lang="ko-KR" altLang="en-US" sz="1800" dirty="0">
                <a:latin typeface="한컴 윤고딕 230" pitchFamily="18" charset="-127"/>
                <a:ea typeface="한컴 윤고딕 230" pitchFamily="18" charset="-127"/>
              </a:rPr>
              <a:t> </a:t>
            </a:r>
            <a:r>
              <a:rPr lang="en-US" altLang="ko-KR" sz="1800" dirty="0">
                <a:latin typeface="한컴 윤고딕 230" pitchFamily="18" charset="-127"/>
                <a:ea typeface="한컴 윤고딕 230" pitchFamily="18" charset="-127"/>
              </a:rPr>
              <a:t>‘</a:t>
            </a:r>
            <a:r>
              <a:rPr lang="ko-KR" altLang="en-US" sz="1800" dirty="0">
                <a:latin typeface="한컴 윤고딕 230" pitchFamily="18" charset="-127"/>
                <a:ea typeface="한컴 윤고딕 230" pitchFamily="18" charset="-127"/>
              </a:rPr>
              <a:t>더</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강화해야</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함</a:t>
            </a:r>
            <a:r>
              <a:rPr lang="en-US" altLang="ko-KR" sz="1800" dirty="0">
                <a:latin typeface="한컴 윤고딕 230" pitchFamily="18" charset="-127"/>
                <a:ea typeface="한컴 윤고딕 230" pitchFamily="18" charset="-127"/>
              </a:rPr>
              <a:t>’(32%), ‘</a:t>
            </a:r>
            <a:r>
              <a:rPr lang="ko-KR" altLang="en-US" sz="1800" dirty="0">
                <a:latin typeface="한컴 윤고딕 230" pitchFamily="18" charset="-127"/>
                <a:ea typeface="한컴 윤고딕 230" pitchFamily="18" charset="-127"/>
              </a:rPr>
              <a:t>그대로 두어야 함</a:t>
            </a:r>
            <a:r>
              <a:rPr lang="en-US" altLang="ko-KR" sz="1800" dirty="0">
                <a:latin typeface="한컴 윤고딕 230" pitchFamily="18" charset="-127"/>
                <a:ea typeface="한컴 윤고딕 230" pitchFamily="18" charset="-127"/>
              </a:rPr>
              <a:t>’(11%), ‘</a:t>
            </a:r>
            <a:r>
              <a:rPr lang="ko-KR" altLang="en-US" sz="1800" dirty="0">
                <a:latin typeface="한컴 윤고딕 230" pitchFamily="18" charset="-127"/>
                <a:ea typeface="한컴 윤고딕 230" pitchFamily="18" charset="-127"/>
              </a:rPr>
              <a:t>더 많은 독자들이 책을 공유하도록 유연해질 필요가 있음</a:t>
            </a:r>
            <a:r>
              <a:rPr lang="en-US" altLang="ko-KR" sz="1800" dirty="0">
                <a:latin typeface="한컴 윤고딕 230" pitchFamily="18" charset="-127"/>
                <a:ea typeface="한컴 윤고딕 230" pitchFamily="18" charset="-127"/>
              </a:rPr>
              <a:t>’(16%), ‘</a:t>
            </a:r>
            <a:r>
              <a:rPr lang="ko-KR" altLang="en-US" sz="1800" dirty="0">
                <a:latin typeface="한컴 윤고딕 230" pitchFamily="18" charset="-127"/>
                <a:ea typeface="한컴 윤고딕 230" pitchFamily="18" charset="-127"/>
              </a:rPr>
              <a:t>폐지되어야 함</a:t>
            </a:r>
            <a:r>
              <a:rPr lang="en-US" altLang="ko-KR" sz="1800" dirty="0">
                <a:latin typeface="한컴 윤고딕 230" pitchFamily="18" charset="-127"/>
                <a:ea typeface="한컴 윤고딕 230" pitchFamily="18" charset="-127"/>
              </a:rPr>
              <a:t>’(11%) </a:t>
            </a:r>
            <a:r>
              <a:rPr lang="ko-KR" altLang="en-US" sz="1800" dirty="0">
                <a:latin typeface="한컴 윤고딕 230" pitchFamily="18" charset="-127"/>
                <a:ea typeface="한컴 윤고딕 230" pitchFamily="18" charset="-127"/>
              </a:rPr>
              <a:t>순의 답변 </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아직까지 대부분의 저자들은 </a:t>
            </a:r>
            <a:r>
              <a:rPr lang="en-US" altLang="ko-KR" sz="1800" dirty="0">
                <a:latin typeface="한컴 윤고딕 230" pitchFamily="18" charset="-127"/>
                <a:ea typeface="한컴 윤고딕 230" pitchFamily="18" charset="-127"/>
              </a:rPr>
              <a:t>DRM</a:t>
            </a:r>
            <a:r>
              <a:rPr lang="ko-KR" altLang="en-US" sz="1800" dirty="0">
                <a:latin typeface="한컴 윤고딕 230" pitchFamily="18" charset="-127"/>
                <a:ea typeface="한컴 윤고딕 230" pitchFamily="18" charset="-127"/>
              </a:rPr>
              <a:t>에</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호의적</a:t>
            </a:r>
            <a:endParaRPr lang="en-US" altLang="ko-KR" sz="1800" dirty="0">
              <a:latin typeface="한컴 윤고딕 230" pitchFamily="18" charset="-127"/>
              <a:ea typeface="한컴 윤고딕 230" pitchFamily="18" charset="-127"/>
            </a:endParaRPr>
          </a:p>
          <a:p>
            <a:pPr marL="285750" indent="-285750" latinLnBrk="0">
              <a:spcBef>
                <a:spcPct val="0"/>
              </a:spcBef>
              <a:buFontTx/>
              <a:buChar char="-"/>
              <a:defRPr/>
            </a:pPr>
            <a:r>
              <a:rPr lang="ko-KR" altLang="en-US" sz="1800" dirty="0">
                <a:latin typeface="한컴 윤고딕 230" pitchFamily="18" charset="-127"/>
                <a:ea typeface="한컴 윤고딕 230" pitchFamily="18" charset="-127"/>
              </a:rPr>
              <a:t>소비자 입장</a:t>
            </a:r>
            <a:r>
              <a:rPr lang="en-US" altLang="ko-KR" sz="1800" dirty="0">
                <a:latin typeface="한컴 윤고딕 230" pitchFamily="18" charset="-127"/>
                <a:ea typeface="한컴 윤고딕 230" pitchFamily="18" charset="-127"/>
              </a:rPr>
              <a:t>: DRM</a:t>
            </a:r>
            <a:r>
              <a:rPr lang="ko-KR" altLang="en-US" sz="1800" dirty="0">
                <a:latin typeface="한컴 윤고딕 230" pitchFamily="18" charset="-127"/>
                <a:ea typeface="한컴 윤고딕 230" pitchFamily="18" charset="-127"/>
              </a:rPr>
              <a:t>은 디바이스 간 호환 불가능하고 자유로운 전송과 복제가 불가능하여 불편함</a:t>
            </a:r>
            <a:r>
              <a:rPr lang="en-US" altLang="ko-KR" sz="1800" dirty="0">
                <a:latin typeface="한컴 윤고딕 230" pitchFamily="18" charset="-127"/>
                <a:ea typeface="한컴 윤고딕 230" pitchFamily="18" charset="-127"/>
              </a:rPr>
              <a:t> – </a:t>
            </a:r>
            <a:r>
              <a:rPr lang="ko-KR" altLang="en-US" sz="1800" dirty="0" err="1">
                <a:latin typeface="한컴 윤고딕 230" pitchFamily="18" charset="-127"/>
                <a:ea typeface="한컴 윤고딕 230" pitchFamily="18" charset="-127"/>
              </a:rPr>
              <a:t>소셜</a:t>
            </a:r>
            <a:r>
              <a:rPr lang="ko-KR" altLang="en-US" sz="1800" dirty="0">
                <a:latin typeface="한컴 윤고딕 230" pitchFamily="18" charset="-127"/>
                <a:ea typeface="한컴 윤고딕 230" pitchFamily="18" charset="-127"/>
              </a:rPr>
              <a:t> </a:t>
            </a:r>
            <a:r>
              <a:rPr lang="en-US" altLang="ko-KR" sz="1800" dirty="0">
                <a:latin typeface="한컴 윤고딕 230" pitchFamily="18" charset="-127"/>
                <a:ea typeface="한컴 윤고딕 230" pitchFamily="18" charset="-127"/>
              </a:rPr>
              <a:t>DRM </a:t>
            </a:r>
            <a:r>
              <a:rPr lang="ko-KR" altLang="en-US" sz="1800" dirty="0">
                <a:latin typeface="한컴 윤고딕 230" pitchFamily="18" charset="-127"/>
                <a:ea typeface="한컴 윤고딕 230" pitchFamily="18" charset="-127"/>
              </a:rPr>
              <a:t>등장</a:t>
            </a:r>
            <a:endParaRPr lang="en-US" altLang="ko-KR" sz="1600" dirty="0">
              <a:latin typeface="한컴 윤고딕 230" pitchFamily="18" charset="-127"/>
              <a:ea typeface="한컴 윤고딕 230" pitchFamily="18" charset="-127"/>
            </a:endParaRPr>
          </a:p>
        </p:txBody>
      </p:sp>
      <p:sp>
        <p:nvSpPr>
          <p:cNvPr id="10" name="직사각형 9"/>
          <p:cNvSpPr/>
          <p:nvPr/>
        </p:nvSpPr>
        <p:spPr>
          <a:xfrm>
            <a:off x="683568" y="5013176"/>
            <a:ext cx="8136904" cy="584775"/>
          </a:xfrm>
          <a:prstGeom prst="rect">
            <a:avLst/>
          </a:prstGeom>
        </p:spPr>
        <p:txBody>
          <a:bodyPr wrap="square">
            <a:spAutoFit/>
          </a:bodyPr>
          <a:lstStyle/>
          <a:p>
            <a:pPr latinLnBrk="0">
              <a:spcBef>
                <a:spcPct val="0"/>
              </a:spcBef>
              <a:buFont typeface="Arial" panose="020B0604020202020204" pitchFamily="34" charset="0"/>
              <a:buNone/>
              <a:defRPr/>
            </a:pPr>
            <a:r>
              <a:rPr lang="en-US" altLang="ko-KR" sz="1600" b="1" dirty="0">
                <a:solidFill>
                  <a:srgbClr val="0070C0"/>
                </a:solidFill>
                <a:latin typeface="한컴 윤고딕 230" panose="02020603020101020101" pitchFamily="18" charset="-127"/>
                <a:ea typeface="한컴 윤고딕 230" panose="02020603020101020101" pitchFamily="18" charset="-127"/>
              </a:rPr>
              <a:t>☞ </a:t>
            </a:r>
            <a:r>
              <a:rPr lang="en-US" altLang="ko-KR" sz="1600" dirty="0">
                <a:solidFill>
                  <a:srgbClr val="0070C0"/>
                </a:solidFill>
                <a:latin typeface="한컴 윤고딕 230" pitchFamily="18" charset="-127"/>
                <a:ea typeface="한컴 윤고딕 230" pitchFamily="18" charset="-127"/>
              </a:rPr>
              <a:t>DRM</a:t>
            </a:r>
            <a:r>
              <a:rPr lang="en-US" altLang="ko-KR" sz="1600" b="1" dirty="0">
                <a:solidFill>
                  <a:srgbClr val="0070C0"/>
                </a:solidFill>
                <a:latin typeface="한컴 윤고딕 230" panose="02020603020101020101" pitchFamily="18" charset="-127"/>
                <a:ea typeface="한컴 윤고딕 230" panose="02020603020101020101" pitchFamily="18" charset="-127"/>
              </a:rPr>
              <a:t>?</a:t>
            </a:r>
          </a:p>
          <a:p>
            <a:pPr latinLnBrk="0">
              <a:spcBef>
                <a:spcPct val="0"/>
              </a:spcBef>
              <a:defRPr/>
            </a:pPr>
            <a:r>
              <a:rPr lang="en-US" altLang="ko-KR" sz="1600" dirty="0">
                <a:solidFill>
                  <a:srgbClr val="0070C0"/>
                </a:solidFill>
                <a:latin typeface="한컴 윤고딕 230" panose="02020603020101020101" pitchFamily="18" charset="-127"/>
                <a:ea typeface="한컴 윤고딕 230" panose="02020603020101020101" pitchFamily="18" charset="-127"/>
              </a:rPr>
              <a:t>    </a:t>
            </a:r>
            <a:r>
              <a:rPr lang="ko-KR" altLang="en-US" sz="1600" dirty="0">
                <a:solidFill>
                  <a:srgbClr val="0070C0"/>
                </a:solidFill>
                <a:latin typeface="한컴 윤고딕 230" pitchFamily="18" charset="-127"/>
                <a:ea typeface="한컴 윤고딕 230" pitchFamily="18" charset="-127"/>
              </a:rPr>
              <a:t>디지털</a:t>
            </a:r>
            <a:r>
              <a:rPr lang="en-US" altLang="ko-KR" sz="1600" dirty="0">
                <a:solidFill>
                  <a:srgbClr val="0070C0"/>
                </a:solidFill>
                <a:latin typeface="한컴 윤고딕 230" pitchFamily="18" charset="-127"/>
                <a:ea typeface="한컴 윤고딕 230" pitchFamily="18" charset="-127"/>
              </a:rPr>
              <a:t> </a:t>
            </a:r>
            <a:r>
              <a:rPr lang="ko-KR" altLang="en-US" sz="1600" dirty="0" err="1">
                <a:solidFill>
                  <a:srgbClr val="0070C0"/>
                </a:solidFill>
                <a:latin typeface="한컴 윤고딕 230" pitchFamily="18" charset="-127"/>
                <a:ea typeface="한컴 윤고딕 230" pitchFamily="18" charset="-127"/>
              </a:rPr>
              <a:t>콘텐츠</a:t>
            </a:r>
            <a:r>
              <a:rPr lang="ko-KR" altLang="en-US" sz="1600" dirty="0">
                <a:solidFill>
                  <a:srgbClr val="0070C0"/>
                </a:solidFill>
                <a:latin typeface="한컴 윤고딕 230" pitchFamily="18" charset="-127"/>
                <a:ea typeface="한컴 윤고딕 230" pitchFamily="18" charset="-127"/>
              </a:rPr>
              <a:t> 저작권 보호기술의 대표</a:t>
            </a:r>
            <a:endParaRPr lang="en-US" altLang="ko-KR" sz="1600" dirty="0">
              <a:solidFill>
                <a:srgbClr val="0070C0"/>
              </a:solidFill>
              <a:latin typeface="한컴 윤고딕 230" pitchFamily="18" charset="-127"/>
              <a:ea typeface="한컴 윤고딕 230" pitchFamily="18" charset="-127"/>
            </a:endParaRPr>
          </a:p>
        </p:txBody>
      </p:sp>
      <p:sp>
        <p:nvSpPr>
          <p:cNvPr id="11" name="AutoShape 30" descr="어두운 상향 대각선"/>
          <p:cNvSpPr>
            <a:spLocks noChangeArrowheads="1"/>
          </p:cNvSpPr>
          <p:nvPr/>
        </p:nvSpPr>
        <p:spPr bwMode="auto">
          <a:xfrm flipH="1" flipV="1">
            <a:off x="194703" y="278804"/>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4" name="Rectangle 85"/>
          <p:cNvSpPr>
            <a:spLocks noChangeArrowheads="1"/>
          </p:cNvSpPr>
          <p:nvPr/>
        </p:nvSpPr>
        <p:spPr bwMode="auto">
          <a:xfrm>
            <a:off x="174983" y="290382"/>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2699541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1" name="직사각형 3"/>
          <p:cNvSpPr>
            <a:spLocks noChangeArrowheads="1"/>
          </p:cNvSpPr>
          <p:nvPr/>
        </p:nvSpPr>
        <p:spPr bwMode="auto">
          <a:xfrm>
            <a:off x="0" y="880510"/>
            <a:ext cx="91440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itchFamily="34" charset="0"/>
              <a:buNone/>
              <a:defRPr/>
            </a:pPr>
            <a:r>
              <a:rPr lang="en-US" altLang="ko-KR" sz="2000" dirty="0">
                <a:solidFill>
                  <a:srgbClr val="C00000"/>
                </a:solidFill>
                <a:latin typeface="맑은 고딕" pitchFamily="50" charset="-127"/>
                <a:ea typeface="맑은 고딕" pitchFamily="50" charset="-127"/>
              </a:rPr>
              <a:t>• </a:t>
            </a:r>
            <a:r>
              <a:rPr lang="ko-KR" altLang="en-US" sz="2000" dirty="0">
                <a:solidFill>
                  <a:srgbClr val="C00000"/>
                </a:solidFill>
                <a:latin typeface="한컴 윤고딕 230" pitchFamily="18" charset="-127"/>
                <a:ea typeface="한컴 윤고딕 230" pitchFamily="18" charset="-127"/>
              </a:rPr>
              <a:t>오프라인 서점의 </a:t>
            </a:r>
            <a:r>
              <a:rPr lang="ko-KR" altLang="en-US" sz="2000" dirty="0" err="1">
                <a:solidFill>
                  <a:srgbClr val="C00000"/>
                </a:solidFill>
                <a:latin typeface="한컴 윤고딕 230" pitchFamily="18" charset="-127"/>
                <a:ea typeface="한컴 윤고딕 230" pitchFamily="18" charset="-127"/>
              </a:rPr>
              <a:t>전자책</a:t>
            </a:r>
            <a:r>
              <a:rPr lang="ko-KR" altLang="en-US" sz="2000" dirty="0">
                <a:solidFill>
                  <a:srgbClr val="C00000"/>
                </a:solidFill>
                <a:latin typeface="한컴 윤고딕 230" pitchFamily="18" charset="-127"/>
                <a:ea typeface="한컴 윤고딕 230" pitchFamily="18" charset="-127"/>
              </a:rPr>
              <a:t> 사업</a:t>
            </a:r>
            <a:endParaRPr lang="en-US" altLang="ko-KR" sz="2000" dirty="0">
              <a:solidFill>
                <a:srgbClr val="C00000"/>
              </a:solidFill>
              <a:latin typeface="한컴 윤고딕 230" pitchFamily="18" charset="-127"/>
              <a:ea typeface="한컴 윤고딕 230" pitchFamily="18" charset="-127"/>
            </a:endParaRPr>
          </a:p>
          <a:p>
            <a:pPr marL="342900" indent="-342900" latinLnBrk="0">
              <a:spcBef>
                <a:spcPct val="0"/>
              </a:spcBef>
              <a:buFontTx/>
              <a:buChar char="-"/>
              <a:defRPr/>
            </a:pPr>
            <a:r>
              <a:rPr lang="en-US" altLang="ko-KR" sz="1800" dirty="0">
                <a:latin typeface="한컴 윤고딕 230" pitchFamily="18" charset="-127"/>
                <a:ea typeface="한컴 윤고딕 230" pitchFamily="18" charset="-127"/>
              </a:rPr>
              <a:t>2014</a:t>
            </a:r>
            <a:r>
              <a:rPr lang="ko-KR" altLang="en-US" sz="1800" dirty="0">
                <a:latin typeface="한컴 윤고딕 230" pitchFamily="18" charset="-127"/>
                <a:ea typeface="한컴 윤고딕 230" pitchFamily="18" charset="-127"/>
              </a:rPr>
              <a:t>년 </a:t>
            </a:r>
            <a:r>
              <a:rPr lang="en-US" altLang="ko-KR" sz="1800" dirty="0">
                <a:latin typeface="한컴 윤고딕 230" pitchFamily="18" charset="-127"/>
                <a:ea typeface="한컴 윤고딕 230" pitchFamily="18" charset="-127"/>
              </a:rPr>
              <a:t>6</a:t>
            </a:r>
            <a:r>
              <a:rPr lang="ko-KR" altLang="en-US" sz="1800" dirty="0">
                <a:latin typeface="한컴 윤고딕 230" pitchFamily="18" charset="-127"/>
                <a:ea typeface="한컴 윤고딕 230" pitchFamily="18" charset="-127"/>
              </a:rPr>
              <a:t>월</a:t>
            </a:r>
            <a:r>
              <a:rPr lang="en-US" altLang="ko-KR" sz="1800" dirty="0">
                <a:latin typeface="한컴 윤고딕 230" pitchFamily="18" charset="-127"/>
                <a:ea typeface="한컴 윤고딕 230" pitchFamily="18" charset="-127"/>
              </a:rPr>
              <a:t>, </a:t>
            </a:r>
            <a:r>
              <a:rPr lang="en-US" altLang="ko-KR" sz="1800" dirty="0" err="1">
                <a:latin typeface="한컴 윤고딕 230" pitchFamily="18" charset="-127"/>
                <a:ea typeface="한컴 윤고딕 230" pitchFamily="18" charset="-127"/>
              </a:rPr>
              <a:t>Bans&amp;Nobel</a:t>
            </a:r>
            <a:r>
              <a:rPr lang="ko-KR" altLang="en-US" sz="1800" dirty="0">
                <a:latin typeface="한컴 윤고딕 230" pitchFamily="18" charset="-127"/>
                <a:ea typeface="한컴 윤고딕 230" pitchFamily="18" charset="-127"/>
              </a:rPr>
              <a:t> </a:t>
            </a:r>
            <a:r>
              <a:rPr lang="en-US" altLang="ko-KR" sz="1800" dirty="0">
                <a:latin typeface="한컴 윤고딕 230" pitchFamily="18" charset="-127"/>
                <a:ea typeface="한컴 윤고딕 230" pitchFamily="18" charset="-127"/>
              </a:rPr>
              <a:t>-</a:t>
            </a:r>
            <a:r>
              <a:rPr lang="ko-KR" altLang="en-US" sz="1800" dirty="0">
                <a:latin typeface="한컴 윤고딕 230" pitchFamily="18" charset="-127"/>
                <a:ea typeface="한컴 윤고딕 230" pitchFamily="18" charset="-127"/>
              </a:rPr>
              <a:t> </a:t>
            </a:r>
            <a:r>
              <a:rPr lang="en-US" altLang="ko-KR" sz="1800" dirty="0">
                <a:latin typeface="한컴 윤고딕 230" pitchFamily="18" charset="-127"/>
                <a:ea typeface="한컴 윤고딕 230" pitchFamily="18" charset="-127"/>
              </a:rPr>
              <a:t>Nook</a:t>
            </a:r>
            <a:r>
              <a:rPr lang="ko-KR" altLang="en-US" sz="1800" dirty="0">
                <a:latin typeface="한컴 윤고딕 230" pitchFamily="18" charset="-127"/>
                <a:ea typeface="한컴 윤고딕 230" pitchFamily="18" charset="-127"/>
              </a:rPr>
              <a:t>사업과 서점사업 분리 선언</a:t>
            </a:r>
            <a:endParaRPr lang="en-US" altLang="ko-KR" sz="1800" dirty="0">
              <a:latin typeface="한컴 윤고딕 230" pitchFamily="18" charset="-127"/>
              <a:ea typeface="한컴 윤고딕 230" pitchFamily="18" charset="-127"/>
            </a:endParaRPr>
          </a:p>
          <a:p>
            <a:pPr marL="342900" indent="-342900" latinLnBrk="0">
              <a:spcBef>
                <a:spcPct val="0"/>
              </a:spcBef>
              <a:buFontTx/>
              <a:buChar char="-"/>
              <a:defRPr/>
            </a:pPr>
            <a:r>
              <a:rPr lang="ko-KR" altLang="en-US" sz="1800" dirty="0">
                <a:latin typeface="한컴 윤고딕 230" pitchFamily="18" charset="-127"/>
                <a:ea typeface="한컴 윤고딕 230" pitchFamily="18" charset="-127"/>
              </a:rPr>
              <a:t>일본에서도 오프라인 서점</a:t>
            </a:r>
            <a:r>
              <a:rPr lang="en-US" altLang="ko-KR" sz="1800" dirty="0">
                <a:latin typeface="한컴 윤고딕 230" pitchFamily="18" charset="-127"/>
                <a:ea typeface="한컴 윤고딕 230" pitchFamily="18" charset="-127"/>
              </a:rPr>
              <a:t>(</a:t>
            </a:r>
            <a:r>
              <a:rPr lang="ko-KR" altLang="en-US" sz="1800" dirty="0" err="1">
                <a:latin typeface="한컴 윤고딕 230" pitchFamily="18" charset="-127"/>
                <a:ea typeface="한컴 윤고딕 230" pitchFamily="18" charset="-127"/>
              </a:rPr>
              <a:t>紀伊國</a:t>
            </a:r>
            <a:r>
              <a:rPr lang="ko-KR" altLang="en-US" sz="1800" dirty="0">
                <a:latin typeface="한컴 윤고딕 230" pitchFamily="18" charset="-127"/>
                <a:ea typeface="한컴 윤고딕 230" pitchFamily="18" charset="-127"/>
              </a:rPr>
              <a:t> </a:t>
            </a:r>
            <a:r>
              <a:rPr lang="en-US" altLang="ko-KR" sz="1800" dirty="0" err="1">
                <a:latin typeface="한컴 윤고딕 230" pitchFamily="18" charset="-127"/>
                <a:ea typeface="한컴 윤고딕 230" pitchFamily="18" charset="-127"/>
              </a:rPr>
              <a:t>Kinokunia</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三省堂 </a:t>
            </a:r>
            <a:r>
              <a:rPr lang="en-US" altLang="ko-KR" sz="1800" dirty="0" err="1">
                <a:latin typeface="한컴 윤고딕 230" pitchFamily="18" charset="-127"/>
                <a:ea typeface="한컴 윤고딕 230" pitchFamily="18" charset="-127"/>
              </a:rPr>
              <a:t>Sanseido</a:t>
            </a:r>
            <a:r>
              <a:rPr lang="ko-KR" altLang="en-US" sz="1800" dirty="0">
                <a:latin typeface="한컴 윤고딕 230" pitchFamily="18" charset="-127"/>
                <a:ea typeface="한컴 윤고딕 230" pitchFamily="18" charset="-127"/>
              </a:rPr>
              <a:t> 등</a:t>
            </a:r>
            <a:r>
              <a:rPr lang="en-US" altLang="ko-KR" sz="1800" dirty="0">
                <a:latin typeface="한컴 윤고딕 230" pitchFamily="18" charset="-127"/>
                <a:ea typeface="한컴 윤고딕 230" pitchFamily="18" charset="-127"/>
              </a:rPr>
              <a:t>)</a:t>
            </a:r>
            <a:r>
              <a:rPr lang="ko-KR" altLang="en-US" sz="1800" dirty="0">
                <a:latin typeface="한컴 윤고딕 230" pitchFamily="18" charset="-127"/>
                <a:ea typeface="한컴 윤고딕 230" pitchFamily="18" charset="-127"/>
              </a:rPr>
              <a:t>의 </a:t>
            </a:r>
            <a:r>
              <a:rPr lang="ko-KR" altLang="en-US" sz="1800" dirty="0" err="1">
                <a:latin typeface="한컴 윤고딕 230" pitchFamily="18" charset="-127"/>
                <a:ea typeface="한컴 윤고딕 230" pitchFamily="18" charset="-127"/>
              </a:rPr>
              <a:t>전자책</a:t>
            </a:r>
            <a:r>
              <a:rPr lang="ko-KR" altLang="en-US" sz="1800" dirty="0">
                <a:latin typeface="한컴 윤고딕 230" pitchFamily="18" charset="-127"/>
                <a:ea typeface="한컴 윤고딕 230" pitchFamily="18" charset="-127"/>
              </a:rPr>
              <a:t> 사업 진출 활발</a:t>
            </a:r>
            <a:endParaRPr lang="en-US" altLang="ko-KR" sz="1800" dirty="0">
              <a:latin typeface="한컴 윤고딕 230" pitchFamily="18" charset="-127"/>
              <a:ea typeface="한컴 윤고딕 230" pitchFamily="18" charset="-127"/>
            </a:endParaRPr>
          </a:p>
          <a:p>
            <a:pPr marL="342900" indent="-342900" latinLnBrk="0">
              <a:spcBef>
                <a:spcPct val="0"/>
              </a:spcBef>
              <a:buFontTx/>
              <a:buChar char="-"/>
              <a:defRPr/>
            </a:pPr>
            <a:r>
              <a:rPr lang="ko-KR" altLang="en-US" sz="1800" dirty="0">
                <a:latin typeface="한컴 윤고딕 230" pitchFamily="18" charset="-127"/>
                <a:ea typeface="한컴 윤고딕 230" pitchFamily="18" charset="-127"/>
              </a:rPr>
              <a:t>독일의 오프라인 서점도 주목할 필요가 있음 </a:t>
            </a:r>
            <a:r>
              <a:rPr lang="en-US" altLang="ko-KR" sz="1800" dirty="0">
                <a:latin typeface="한컴 윤고딕 230" pitchFamily="18" charset="-127"/>
                <a:ea typeface="한컴 윤고딕 230" pitchFamily="18" charset="-127"/>
              </a:rPr>
              <a:t>– 2013</a:t>
            </a:r>
            <a:r>
              <a:rPr lang="ko-KR" altLang="en-US" sz="1800" dirty="0">
                <a:latin typeface="한컴 윤고딕 230" pitchFamily="18" charset="-127"/>
                <a:ea typeface="한컴 윤고딕 230" pitchFamily="18" charset="-127"/>
              </a:rPr>
              <a:t>년 </a:t>
            </a:r>
            <a:r>
              <a:rPr lang="en-US" altLang="ko-KR" sz="1800" dirty="0">
                <a:latin typeface="한컴 윤고딕 230" pitchFamily="18" charset="-127"/>
                <a:ea typeface="한컴 윤고딕 230" pitchFamily="18" charset="-127"/>
              </a:rPr>
              <a:t>3</a:t>
            </a:r>
            <a:r>
              <a:rPr lang="ko-KR" altLang="en-US" sz="1800" dirty="0">
                <a:latin typeface="한컴 윤고딕 230" pitchFamily="18" charset="-127"/>
                <a:ea typeface="한컴 윤고딕 230" pitchFamily="18" charset="-127"/>
              </a:rPr>
              <a:t>월 대형출판사 </a:t>
            </a:r>
            <a:r>
              <a:rPr lang="en-US" altLang="ko-KR" sz="1800" dirty="0">
                <a:latin typeface="한컴 윤고딕 230" pitchFamily="18" charset="-127"/>
                <a:ea typeface="한컴 윤고딕 230" pitchFamily="18" charset="-127"/>
              </a:rPr>
              <a:t>Bertelsmann, </a:t>
            </a:r>
            <a:r>
              <a:rPr lang="ko-KR" altLang="en-US" sz="1800" dirty="0">
                <a:latin typeface="한컴 윤고딕 230" pitchFamily="18" charset="-127"/>
                <a:ea typeface="한컴 윤고딕 230" pitchFamily="18" charset="-127"/>
              </a:rPr>
              <a:t>서점체인 </a:t>
            </a:r>
            <a:r>
              <a:rPr lang="en-US" altLang="ko-KR" sz="1800" dirty="0">
                <a:latin typeface="한컴 윤고딕 230" pitchFamily="18" charset="-127"/>
                <a:ea typeface="한컴 윤고딕 230" pitchFamily="18" charset="-127"/>
              </a:rPr>
              <a:t>Thalia</a:t>
            </a:r>
            <a:r>
              <a:rPr lang="ko-KR" altLang="en-US" sz="1800" dirty="0">
                <a:latin typeface="한컴 윤고딕 230" pitchFamily="18" charset="-127"/>
                <a:ea typeface="한컴 윤고딕 230" pitchFamily="18" charset="-127"/>
              </a:rPr>
              <a:t>와 </a:t>
            </a:r>
            <a:r>
              <a:rPr lang="en-US" altLang="ko-KR" sz="1800" dirty="0" err="1">
                <a:latin typeface="한컴 윤고딕 230" pitchFamily="18" charset="-127"/>
                <a:ea typeface="한컴 윤고딕 230" pitchFamily="18" charset="-127"/>
              </a:rPr>
              <a:t>Hugendubel</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통신사 </a:t>
            </a:r>
            <a:r>
              <a:rPr lang="en-US" altLang="ko-KR" sz="1800" dirty="0">
                <a:latin typeface="한컴 윤고딕 230" pitchFamily="18" charset="-127"/>
                <a:ea typeface="한컴 윤고딕 230" pitchFamily="18" charset="-127"/>
              </a:rPr>
              <a:t>Deutsche Telecom</a:t>
            </a:r>
            <a:r>
              <a:rPr lang="ko-KR" altLang="en-US" sz="1800" dirty="0">
                <a:latin typeface="한컴 윤고딕 230" pitchFamily="18" charset="-127"/>
                <a:ea typeface="한컴 윤고딕 230" pitchFamily="18" charset="-127"/>
              </a:rPr>
              <a:t>이 연합해 </a:t>
            </a:r>
            <a:r>
              <a:rPr lang="ko-KR" altLang="en-US" sz="1800" dirty="0" err="1">
                <a:latin typeface="한컴 윤고딕 230" pitchFamily="18" charset="-127"/>
                <a:ea typeface="한컴 윤고딕 230" pitchFamily="18" charset="-127"/>
              </a:rPr>
              <a:t>전자책</a:t>
            </a:r>
            <a:r>
              <a:rPr lang="ko-KR" altLang="en-US" sz="1800" dirty="0">
                <a:latin typeface="한컴 윤고딕 230" pitchFamily="18" charset="-127"/>
                <a:ea typeface="한컴 윤고딕 230" pitchFamily="18" charset="-127"/>
              </a:rPr>
              <a:t> 프로젝트 </a:t>
            </a:r>
            <a:r>
              <a:rPr lang="en-US" altLang="ko-KR" sz="1800" dirty="0">
                <a:latin typeface="한컴 윤고딕 230" pitchFamily="18" charset="-127"/>
                <a:ea typeface="한컴 윤고딕 230" pitchFamily="18" charset="-127"/>
              </a:rPr>
              <a:t>‘</a:t>
            </a:r>
            <a:r>
              <a:rPr lang="ko-KR" altLang="en-US" sz="1800" dirty="0" err="1">
                <a:latin typeface="한컴 윤고딕 230" pitchFamily="18" charset="-127"/>
                <a:ea typeface="한컴 윤고딕 230" pitchFamily="18" charset="-127"/>
              </a:rPr>
              <a:t>토리노</a:t>
            </a:r>
            <a:r>
              <a:rPr lang="ko-KR" altLang="en-US" sz="1800" dirty="0">
                <a:latin typeface="한컴 윤고딕 230" pitchFamily="18" charset="-127"/>
                <a:ea typeface="한컴 윤고딕 230" pitchFamily="18" charset="-127"/>
              </a:rPr>
              <a:t> </a:t>
            </a:r>
            <a:r>
              <a:rPr lang="ko-KR" altLang="en-US" sz="1800" dirty="0" err="1">
                <a:latin typeface="한컴 윤고딕 230" pitchFamily="18" charset="-127"/>
                <a:ea typeface="한컴 윤고딕 230" pitchFamily="18" charset="-127"/>
              </a:rPr>
              <a:t>얼라이언스</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출범 </a:t>
            </a:r>
            <a:r>
              <a:rPr lang="en-US" altLang="ko-KR" sz="1800" dirty="0">
                <a:latin typeface="한컴 윤고딕 230" pitchFamily="18" charset="-127"/>
                <a:ea typeface="한컴 윤고딕 230" pitchFamily="18" charset="-127"/>
              </a:rPr>
              <a:t>– 35% </a:t>
            </a:r>
            <a:r>
              <a:rPr lang="ko-KR" altLang="en-US" sz="1800" dirty="0">
                <a:latin typeface="한컴 윤고딕 230" pitchFamily="18" charset="-127"/>
                <a:ea typeface="한컴 윤고딕 230" pitchFamily="18" charset="-127"/>
              </a:rPr>
              <a:t>이상의 시장 확보</a:t>
            </a:r>
            <a:endParaRPr lang="en-US" altLang="ko-KR" sz="1800" dirty="0">
              <a:latin typeface="한컴 윤고딕 230" pitchFamily="18" charset="-127"/>
              <a:ea typeface="한컴 윤고딕 230" pitchFamily="18" charset="-127"/>
            </a:endParaRPr>
          </a:p>
          <a:p>
            <a:pPr marL="342900" indent="-342900" latinLnBrk="0">
              <a:spcBef>
                <a:spcPct val="0"/>
              </a:spcBef>
              <a:buFontTx/>
              <a:buChar char="-"/>
              <a:defRPr/>
            </a:pPr>
            <a:r>
              <a:rPr lang="ko-KR" altLang="en-US" sz="1800" dirty="0">
                <a:latin typeface="한컴 윤고딕 230" pitchFamily="18" charset="-127"/>
                <a:ea typeface="한컴 윤고딕 230" pitchFamily="18" charset="-127"/>
              </a:rPr>
              <a:t>결국</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보다 거시적인 환경 분석과 기민한 전략을 통한 </a:t>
            </a:r>
            <a:r>
              <a:rPr lang="ko-KR" altLang="en-US" sz="1800" dirty="0" err="1">
                <a:latin typeface="한컴 윤고딕 230" pitchFamily="18" charset="-127"/>
                <a:ea typeface="한컴 윤고딕 230" pitchFamily="18" charset="-127"/>
              </a:rPr>
              <a:t>하이브리드</a:t>
            </a:r>
            <a:r>
              <a:rPr lang="ko-KR" altLang="en-US" sz="1800" dirty="0">
                <a:latin typeface="한컴 윤고딕 230" pitchFamily="18" charset="-127"/>
                <a:ea typeface="한컴 윤고딕 230" pitchFamily="18" charset="-127"/>
              </a:rPr>
              <a:t> 플랫폼으로서의 서점으로 변신해야 </a:t>
            </a:r>
            <a:r>
              <a:rPr lang="en-US" altLang="ko-KR" sz="1800" dirty="0">
                <a:latin typeface="한컴 윤고딕 230" pitchFamily="18" charset="-127"/>
                <a:ea typeface="한컴 윤고딕 230" pitchFamily="18" charset="-127"/>
              </a:rPr>
              <a:t>(</a:t>
            </a:r>
            <a:r>
              <a:rPr lang="ko-KR" altLang="en-US" sz="1700" b="1" dirty="0" err="1">
                <a:latin typeface="한컴 윤고딕 230" panose="02020603020101020101" pitchFamily="18" charset="-127"/>
                <a:ea typeface="한컴 윤고딕 230" panose="02020603020101020101" pitchFamily="18" charset="-127"/>
              </a:rPr>
              <a:t>蔦</a:t>
            </a:r>
            <a:r>
              <a:rPr lang="ko-KR" altLang="en-US" sz="1800" dirty="0" err="1">
                <a:latin typeface="한컴 윤고딕 230" panose="02020603020101020101" pitchFamily="18" charset="-127"/>
                <a:ea typeface="한컴 윤고딕 230" panose="02020603020101020101" pitchFamily="18" charset="-127"/>
              </a:rPr>
              <a:t>屋</a:t>
            </a:r>
            <a:r>
              <a:rPr lang="ko-KR" altLang="en-US" sz="1800" dirty="0">
                <a:latin typeface="한컴 윤고딕 230" panose="02020603020101020101" pitchFamily="18" charset="-127"/>
                <a:ea typeface="한컴 윤고딕 230" panose="02020603020101020101" pitchFamily="18" charset="-127"/>
              </a:rPr>
              <a:t> </a:t>
            </a:r>
            <a:r>
              <a:rPr lang="en-US" altLang="ko-KR" sz="1800" dirty="0" err="1">
                <a:latin typeface="한컴 윤고딕 230" pitchFamily="18" charset="-127"/>
                <a:ea typeface="한컴 윤고딕 230" pitchFamily="18" charset="-127"/>
              </a:rPr>
              <a:t>Tsutaya</a:t>
            </a:r>
            <a:r>
              <a:rPr lang="en-US" altLang="ko-KR" sz="1800" dirty="0">
                <a:latin typeface="한컴 윤고딕 230" pitchFamily="18" charset="-127"/>
                <a:ea typeface="한컴 윤고딕 230" pitchFamily="18" charset="-127"/>
              </a:rPr>
              <a:t>, </a:t>
            </a:r>
            <a:r>
              <a:rPr lang="ko-KR" altLang="en-US" sz="1800" dirty="0" err="1">
                <a:latin typeface="한컴 윤고딕 230" panose="02020603020101020101" pitchFamily="18" charset="-127"/>
                <a:ea typeface="한컴 윤고딕 230" panose="02020603020101020101" pitchFamily="18" charset="-127"/>
              </a:rPr>
              <a:t>文喫</a:t>
            </a:r>
            <a:r>
              <a:rPr lang="ko-KR" altLang="en-US" sz="1800" dirty="0">
                <a:latin typeface="한컴 윤고딕 230" panose="02020603020101020101" pitchFamily="18" charset="-127"/>
                <a:ea typeface="한컴 윤고딕 230" panose="02020603020101020101" pitchFamily="18" charset="-127"/>
              </a:rPr>
              <a:t> </a:t>
            </a:r>
            <a:r>
              <a:rPr lang="en-US" altLang="ko-KR" sz="1800" dirty="0" err="1">
                <a:latin typeface="한컴 윤고딕 230" panose="02020603020101020101" pitchFamily="18" charset="-127"/>
                <a:ea typeface="한컴 윤고딕 230" panose="02020603020101020101" pitchFamily="18" charset="-127"/>
              </a:rPr>
              <a:t>Bunkitsu</a:t>
            </a:r>
            <a:r>
              <a:rPr lang="en-US" altLang="ko-KR" sz="1800" dirty="0">
                <a:latin typeface="한컴 윤고딕 230" pitchFamily="18" charset="-127"/>
                <a:ea typeface="한컴 윤고딕 230" pitchFamily="18" charset="-127"/>
              </a:rPr>
              <a:t>) </a:t>
            </a:r>
          </a:p>
        </p:txBody>
      </p:sp>
      <p:sp>
        <p:nvSpPr>
          <p:cNvPr id="14" name="AutoShape 30" descr="어두운 상향 대각선"/>
          <p:cNvSpPr>
            <a:spLocks noChangeArrowheads="1"/>
          </p:cNvSpPr>
          <p:nvPr/>
        </p:nvSpPr>
        <p:spPr bwMode="auto">
          <a:xfrm flipH="1" flipV="1">
            <a:off x="260795" y="317347"/>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5" name="Rectangle 85"/>
          <p:cNvSpPr>
            <a:spLocks noChangeArrowheads="1"/>
          </p:cNvSpPr>
          <p:nvPr/>
        </p:nvSpPr>
        <p:spPr bwMode="auto">
          <a:xfrm>
            <a:off x="157843" y="323723"/>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222667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0" y="836712"/>
            <a:ext cx="914400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itchFamily="34" charset="0"/>
              <a:buNone/>
              <a:defRPr/>
            </a:pPr>
            <a:r>
              <a:rPr lang="en-US" altLang="ko-KR" sz="1800" dirty="0">
                <a:solidFill>
                  <a:srgbClr val="C00000"/>
                </a:solidFill>
                <a:latin typeface="맑은 고딕" pitchFamily="50" charset="-127"/>
                <a:ea typeface="맑은 고딕" pitchFamily="50" charset="-127"/>
              </a:rPr>
              <a:t>• </a:t>
            </a:r>
            <a:r>
              <a:rPr lang="ko-KR" altLang="en-US" sz="1800" dirty="0">
                <a:solidFill>
                  <a:srgbClr val="C00000"/>
                </a:solidFill>
                <a:latin typeface="한컴 윤고딕 230" pitchFamily="18" charset="-127"/>
                <a:ea typeface="한컴 윤고딕 230" pitchFamily="18" charset="-127"/>
              </a:rPr>
              <a:t>도서관의 변화와 디지털 </a:t>
            </a:r>
            <a:r>
              <a:rPr lang="ko-KR" altLang="en-US" sz="1800" dirty="0" err="1">
                <a:solidFill>
                  <a:srgbClr val="C00000"/>
                </a:solidFill>
                <a:latin typeface="한컴 윤고딕 230" pitchFamily="18" charset="-127"/>
                <a:ea typeface="한컴 윤고딕 230" pitchFamily="18" charset="-127"/>
              </a:rPr>
              <a:t>아카이빙</a:t>
            </a:r>
            <a:r>
              <a:rPr lang="ko-KR" altLang="en-US" sz="1800" dirty="0">
                <a:solidFill>
                  <a:srgbClr val="C00000"/>
                </a:solidFill>
                <a:latin typeface="한컴 윤고딕 230" pitchFamily="18" charset="-127"/>
                <a:ea typeface="한컴 윤고딕 230" pitchFamily="18" charset="-127"/>
              </a:rPr>
              <a:t> 프로젝트</a:t>
            </a:r>
            <a:endParaRPr lang="en-US" altLang="ko-KR" sz="1800" dirty="0">
              <a:solidFill>
                <a:srgbClr val="C00000"/>
              </a:solidFill>
              <a:latin typeface="한컴 윤고딕 230" pitchFamily="18" charset="-127"/>
              <a:ea typeface="한컴 윤고딕 230" pitchFamily="18" charset="-127"/>
            </a:endParaRPr>
          </a:p>
          <a:p>
            <a:pPr marL="285750" indent="-285750" latinLnBrk="0">
              <a:spcBef>
                <a:spcPct val="0"/>
              </a:spcBef>
              <a:buFontTx/>
              <a:buChar char="-"/>
              <a:defRPr/>
            </a:pPr>
            <a:r>
              <a:rPr lang="ko-KR" altLang="en-US" sz="1800" dirty="0">
                <a:latin typeface="한컴 윤고딕 230" pitchFamily="18" charset="-127"/>
                <a:ea typeface="한컴 윤고딕 230" pitchFamily="18" charset="-127"/>
              </a:rPr>
              <a:t>디지털 도서관</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다양한 형식의 전자화된 정보를 시공간 제한 없이 이용할 수 있는 </a:t>
            </a:r>
            <a:endParaRPr lang="en-US" altLang="ko-KR" sz="1800" dirty="0">
              <a:latin typeface="한컴 윤고딕 230" pitchFamily="18" charset="-127"/>
              <a:ea typeface="한컴 윤고딕 230" pitchFamily="18" charset="-127"/>
            </a:endParaRPr>
          </a:p>
          <a:p>
            <a:pPr latinLnBrk="0">
              <a:spcBef>
                <a:spcPct val="0"/>
              </a:spcBef>
              <a:buNone/>
              <a:defRPr/>
            </a:pP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도서관</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유연하고 개방적인 이용자 중심의 서비스가 이루어지는 공간</a:t>
            </a:r>
            <a:endParaRPr lang="en-US" altLang="ko-KR" sz="1800" dirty="0">
              <a:latin typeface="한컴 윤고딕 230" pitchFamily="18" charset="-127"/>
              <a:ea typeface="한컴 윤고딕 230" pitchFamily="18" charset="-127"/>
            </a:endParaRPr>
          </a:p>
          <a:p>
            <a:pPr marL="285750" indent="-285750" latinLnBrk="0">
              <a:spcBef>
                <a:spcPct val="0"/>
              </a:spcBef>
              <a:buFontTx/>
              <a:buChar char="-"/>
              <a:defRPr/>
            </a:pPr>
            <a:r>
              <a:rPr lang="ko-KR" altLang="en-US" sz="1800" dirty="0">
                <a:latin typeface="한컴 윤고딕 230" pitchFamily="18" charset="-127"/>
                <a:ea typeface="한컴 윤고딕 230" pitchFamily="18" charset="-127"/>
              </a:rPr>
              <a:t>도서관은 디지털 자료 요구 이용자 증가에 따라 꾸준히 디지털 </a:t>
            </a:r>
            <a:r>
              <a:rPr lang="ko-KR" altLang="en-US" sz="1800" dirty="0" err="1">
                <a:latin typeface="한컴 윤고딕 230" pitchFamily="18" charset="-127"/>
                <a:ea typeface="한컴 윤고딕 230" pitchFamily="18" charset="-127"/>
              </a:rPr>
              <a:t>콘텐츠를</a:t>
            </a:r>
            <a:r>
              <a:rPr lang="ko-KR" altLang="en-US" sz="1800" dirty="0">
                <a:latin typeface="한컴 윤고딕 230" pitchFamily="18" charset="-127"/>
                <a:ea typeface="한컴 윤고딕 230" pitchFamily="18" charset="-127"/>
              </a:rPr>
              <a:t> 수집</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제작</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활용하고 있음</a:t>
            </a:r>
            <a:endParaRPr lang="en-US" altLang="ko-KR" sz="1800" dirty="0">
              <a:latin typeface="한컴 윤고딕 230" pitchFamily="18" charset="-127"/>
              <a:ea typeface="한컴 윤고딕 230" pitchFamily="18" charset="-127"/>
            </a:endParaRPr>
          </a:p>
          <a:p>
            <a:pPr marL="285750" indent="-285750" latinLnBrk="0">
              <a:spcBef>
                <a:spcPct val="0"/>
              </a:spcBef>
              <a:buFontTx/>
              <a:buChar char="-"/>
              <a:defRPr/>
            </a:pPr>
            <a:r>
              <a:rPr lang="en-US" altLang="ko-KR" sz="1800" dirty="0">
                <a:latin typeface="한컴 윤고딕 230" pitchFamily="18" charset="-127"/>
                <a:ea typeface="한컴 윤고딕 230" pitchFamily="18" charset="-127"/>
              </a:rPr>
              <a:t>2013</a:t>
            </a:r>
            <a:r>
              <a:rPr lang="ko-KR" altLang="en-US" sz="1800" dirty="0">
                <a:latin typeface="한컴 윤고딕 230" pitchFamily="18" charset="-127"/>
                <a:ea typeface="한컴 윤고딕 230" pitchFamily="18" charset="-127"/>
              </a:rPr>
              <a:t>년 하반기</a:t>
            </a:r>
            <a:r>
              <a:rPr lang="en-US" altLang="ko-KR" sz="1800" dirty="0">
                <a:latin typeface="한컴 윤고딕 230" pitchFamily="18" charset="-127"/>
                <a:ea typeface="한컴 윤고딕 230" pitchFamily="18" charset="-127"/>
              </a:rPr>
              <a:t>, </a:t>
            </a:r>
            <a:r>
              <a:rPr lang="ko-KR" altLang="en-US" sz="1800" dirty="0" err="1">
                <a:latin typeface="한컴 윤고딕 230" pitchFamily="18" charset="-127"/>
                <a:ea typeface="한컴 윤고딕 230" pitchFamily="18" charset="-127"/>
              </a:rPr>
              <a:t>책없는</a:t>
            </a:r>
            <a:r>
              <a:rPr lang="ko-KR" altLang="en-US" sz="1800" dirty="0">
                <a:latin typeface="한컴 윤고딕 230" pitchFamily="18" charset="-127"/>
                <a:ea typeface="한컴 윤고딕 230" pitchFamily="18" charset="-127"/>
              </a:rPr>
              <a:t> 도서관 등장</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텍사스 </a:t>
            </a:r>
            <a:r>
              <a:rPr lang="ko-KR" altLang="en-US" sz="1800" dirty="0" err="1">
                <a:latin typeface="한컴 윤고딕 230" pitchFamily="18" charset="-127"/>
                <a:ea typeface="한컴 윤고딕 230" pitchFamily="18" charset="-127"/>
              </a:rPr>
              <a:t>샌안토니오</a:t>
            </a:r>
            <a:r>
              <a:rPr lang="ko-KR" altLang="en-US" sz="1800" dirty="0">
                <a:latin typeface="한컴 윤고딕 230" pitchFamily="18" charset="-127"/>
                <a:ea typeface="한컴 윤고딕 230" pitchFamily="18" charset="-127"/>
              </a:rPr>
              <a:t> 지역 </a:t>
            </a:r>
            <a:r>
              <a:rPr lang="ko-KR" altLang="en-US" sz="1800" dirty="0" err="1">
                <a:latin typeface="한컴 윤고딕 230" pitchFamily="18" charset="-127"/>
                <a:ea typeface="한컴 윤고딕 230" pitchFamily="18" charset="-127"/>
              </a:rPr>
              <a:t>비블리오테크</a:t>
            </a:r>
            <a:r>
              <a:rPr lang="en-US" altLang="ko-KR" sz="1800" dirty="0" err="1">
                <a:latin typeface="한컴 윤고딕 230" pitchFamily="18" charset="-127"/>
                <a:ea typeface="한컴 윤고딕 230" pitchFamily="18" charset="-127"/>
              </a:rPr>
              <a:t>Biblio</a:t>
            </a:r>
            <a:r>
              <a:rPr lang="en-US" altLang="ko-KR" sz="1800" dirty="0">
                <a:latin typeface="한컴 윤고딕 230" pitchFamily="18" charset="-127"/>
                <a:ea typeface="한컴 윤고딕 230" pitchFamily="18" charset="-127"/>
              </a:rPr>
              <a:t> Tech </a:t>
            </a:r>
            <a:r>
              <a:rPr lang="ko-KR" altLang="en-US" sz="1800" dirty="0">
                <a:latin typeface="한컴 윤고딕 230" pitchFamily="18" charset="-127"/>
                <a:ea typeface="한컴 윤고딕 230" pitchFamily="18" charset="-127"/>
              </a:rPr>
              <a:t>도서관</a:t>
            </a:r>
            <a:r>
              <a:rPr lang="en-US" altLang="ko-KR" sz="1800" dirty="0">
                <a:latin typeface="한컴 윤고딕 230" pitchFamily="18" charset="-127"/>
                <a:ea typeface="한컴 윤고딕 230" pitchFamily="18" charset="-127"/>
              </a:rPr>
              <a:t>(</a:t>
            </a:r>
            <a:r>
              <a:rPr lang="ko-KR" altLang="en-US" sz="1800" dirty="0">
                <a:latin typeface="한컴 윤고딕 230" pitchFamily="18" charset="-127"/>
                <a:ea typeface="한컴 윤고딕 230" pitchFamily="18" charset="-127"/>
              </a:rPr>
              <a:t>개관 한달 만에 지역 주민 </a:t>
            </a:r>
            <a:r>
              <a:rPr lang="en-US" altLang="ko-KR" sz="1800" dirty="0">
                <a:latin typeface="한컴 윤고딕 230" pitchFamily="18" charset="-127"/>
                <a:ea typeface="한컴 윤고딕 230" pitchFamily="18" charset="-127"/>
              </a:rPr>
              <a:t>7,000</a:t>
            </a:r>
            <a:r>
              <a:rPr lang="ko-KR" altLang="en-US" sz="1800" dirty="0">
                <a:latin typeface="한컴 윤고딕 230" pitchFamily="18" charset="-127"/>
                <a:ea typeface="한컴 윤고딕 230" pitchFamily="18" charset="-127"/>
              </a:rPr>
              <a:t>여명을 회원으로 가입</a:t>
            </a:r>
            <a:r>
              <a:rPr lang="en-US" altLang="ko-KR" sz="1800" dirty="0">
                <a:latin typeface="한컴 윤고딕 230" pitchFamily="18" charset="-127"/>
                <a:ea typeface="한컴 윤고딕 230" pitchFamily="18" charset="-127"/>
              </a:rPr>
              <a:t>) </a:t>
            </a:r>
            <a:r>
              <a:rPr lang="ko-KR" altLang="en-US" sz="1800" dirty="0">
                <a:latin typeface="한컴 윤고딕 230" pitchFamily="18" charset="-127"/>
                <a:ea typeface="한컴 윤고딕 230" pitchFamily="18" charset="-127"/>
              </a:rPr>
              <a:t> </a:t>
            </a:r>
            <a:endParaRPr lang="en-US" altLang="ko-KR" sz="1800" dirty="0">
              <a:latin typeface="한컴 윤고딕 230" pitchFamily="18" charset="-127"/>
              <a:ea typeface="한컴 윤고딕 230" pitchFamily="18" charset="-127"/>
            </a:endParaRPr>
          </a:p>
          <a:p>
            <a:pPr marL="342900" indent="-342900" latinLnBrk="0">
              <a:spcBef>
                <a:spcPct val="0"/>
              </a:spcBef>
              <a:buFontTx/>
              <a:buChar char="-"/>
              <a:defRPr/>
            </a:pPr>
            <a:r>
              <a:rPr lang="en-US" altLang="ko-KR" sz="1800" dirty="0">
                <a:latin typeface="한컴 윤고딕 230" pitchFamily="18" charset="-127"/>
                <a:ea typeface="한컴 윤고딕 230" pitchFamily="18" charset="-127"/>
              </a:rPr>
              <a:t>“</a:t>
            </a:r>
            <a:r>
              <a:rPr lang="ko-KR" altLang="en-US" sz="1800" dirty="0" err="1">
                <a:latin typeface="한컴 윤고딕 230" pitchFamily="18" charset="-127"/>
                <a:ea typeface="한컴 윤고딕 230" pitchFamily="18" charset="-127"/>
              </a:rPr>
              <a:t>전자책</a:t>
            </a:r>
            <a:r>
              <a:rPr lang="ko-KR" altLang="en-US" sz="1800" dirty="0">
                <a:latin typeface="한컴 윤고딕 230" pitchFamily="18" charset="-127"/>
                <a:ea typeface="한컴 윤고딕 230" pitchFamily="18" charset="-127"/>
              </a:rPr>
              <a:t> 시대를 맞아 도서관을 찾은 사람들이 급감하면서 공공도서관 자체가 사라질 수도 있다는 불안감이 도서관계에 높아지고 있다</a:t>
            </a:r>
            <a:r>
              <a:rPr lang="en-US" altLang="ko-KR" sz="1800" dirty="0">
                <a:latin typeface="한컴 윤고딕 230" pitchFamily="18" charset="-127"/>
                <a:ea typeface="한컴 윤고딕 230" pitchFamily="18" charset="-127"/>
              </a:rPr>
              <a:t>.” </a:t>
            </a:r>
            <a:r>
              <a:rPr lang="en-US" altLang="ko-KR" sz="1600" dirty="0">
                <a:solidFill>
                  <a:srgbClr val="0070C0"/>
                </a:solidFill>
                <a:latin typeface="한컴 윤고딕 230" pitchFamily="18" charset="-127"/>
                <a:ea typeface="한컴 윤고딕 230" pitchFamily="18" charset="-127"/>
              </a:rPr>
              <a:t>&lt;NPR, ‘</a:t>
            </a:r>
            <a:r>
              <a:rPr lang="ko-KR" altLang="en-US" sz="1600" dirty="0" err="1">
                <a:solidFill>
                  <a:srgbClr val="0070C0"/>
                </a:solidFill>
                <a:latin typeface="한컴 윤고딕 230" pitchFamily="18" charset="-127"/>
                <a:ea typeface="한컴 윤고딕 230" pitchFamily="18" charset="-127"/>
              </a:rPr>
              <a:t>전자책</a:t>
            </a:r>
            <a:r>
              <a:rPr lang="en-US" altLang="ko-KR" sz="1600" dirty="0">
                <a:solidFill>
                  <a:srgbClr val="0070C0"/>
                </a:solidFill>
                <a:latin typeface="한컴 윤고딕 230" pitchFamily="18" charset="-127"/>
                <a:ea typeface="한컴 윤고딕 230" pitchFamily="18" charset="-127"/>
              </a:rPr>
              <a:t> </a:t>
            </a:r>
            <a:r>
              <a:rPr lang="ko-KR" altLang="en-US" sz="1600" dirty="0">
                <a:solidFill>
                  <a:srgbClr val="0070C0"/>
                </a:solidFill>
                <a:latin typeface="한컴 윤고딕 230" pitchFamily="18" charset="-127"/>
                <a:ea typeface="한컴 윤고딕 230" pitchFamily="18" charset="-127"/>
              </a:rPr>
              <a:t>시대를 맞은 도서관의 미래</a:t>
            </a:r>
            <a:r>
              <a:rPr lang="en-US" altLang="ko-KR" sz="1600" dirty="0">
                <a:solidFill>
                  <a:srgbClr val="0070C0"/>
                </a:solidFill>
                <a:latin typeface="한컴 윤고딕 230" pitchFamily="18" charset="-127"/>
                <a:ea typeface="한컴 윤고딕 230" pitchFamily="18" charset="-127"/>
              </a:rPr>
              <a:t>’&gt;</a:t>
            </a:r>
          </a:p>
        </p:txBody>
      </p:sp>
      <p:sp>
        <p:nvSpPr>
          <p:cNvPr id="10" name="AutoShape 30" descr="어두운 상향 대각선"/>
          <p:cNvSpPr>
            <a:spLocks noChangeArrowheads="1"/>
          </p:cNvSpPr>
          <p:nvPr/>
        </p:nvSpPr>
        <p:spPr bwMode="auto">
          <a:xfrm flipH="1" flipV="1">
            <a:off x="200259" y="204131"/>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1" name="Rectangle 85"/>
          <p:cNvSpPr>
            <a:spLocks noChangeArrowheads="1"/>
          </p:cNvSpPr>
          <p:nvPr/>
        </p:nvSpPr>
        <p:spPr bwMode="auto">
          <a:xfrm>
            <a:off x="116525" y="230037"/>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1480262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323528" y="1267693"/>
            <a:ext cx="83909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b="1" dirty="0">
                <a:solidFill>
                  <a:schemeClr val="accent6">
                    <a:lumMod val="50000"/>
                  </a:schemeClr>
                </a:solidFill>
                <a:latin typeface="한컴 윤고딕 230" panose="02020603020101020101" pitchFamily="18" charset="-127"/>
                <a:ea typeface="한컴 윤고딕 230" panose="02020603020101020101" pitchFamily="18" charset="-127"/>
              </a:rPr>
              <a:t>03</a:t>
            </a:r>
            <a:r>
              <a:rPr lang="en-US" altLang="ko-KR" sz="1800" b="1" dirty="0">
                <a:solidFill>
                  <a:srgbClr val="FF0000"/>
                </a:solidFill>
                <a:latin typeface="한컴 윤고딕 230" panose="02020603020101020101" pitchFamily="18" charset="-127"/>
                <a:ea typeface="한컴 윤고딕 230" panose="02020603020101020101" pitchFamily="18" charset="-127"/>
              </a:rPr>
              <a:t> </a:t>
            </a:r>
            <a:r>
              <a:rPr lang="ko-KR" altLang="en-US" sz="2000" b="1" dirty="0">
                <a:solidFill>
                  <a:srgbClr val="C00000"/>
                </a:solidFill>
                <a:latin typeface="한컴 윤고딕 230" panose="02020603020101020101" pitchFamily="18" charset="-127"/>
                <a:ea typeface="한컴 윤고딕 230" panose="02020603020101020101" pitchFamily="18" charset="-127"/>
              </a:rPr>
              <a:t>세계 </a:t>
            </a:r>
            <a:r>
              <a:rPr lang="ko-KR" altLang="en-US" sz="2000" b="1" dirty="0" err="1">
                <a:solidFill>
                  <a:srgbClr val="C00000"/>
                </a:solidFill>
                <a:latin typeface="한컴 윤고딕 230" panose="02020603020101020101" pitchFamily="18" charset="-127"/>
                <a:ea typeface="한컴 윤고딕 230" panose="02020603020101020101" pitchFamily="18" charset="-127"/>
              </a:rPr>
              <a:t>전자책</a:t>
            </a:r>
            <a:r>
              <a:rPr lang="ko-KR" altLang="en-US" sz="2000" b="1" dirty="0">
                <a:solidFill>
                  <a:srgbClr val="C00000"/>
                </a:solidFill>
                <a:latin typeface="한컴 윤고딕 230" panose="02020603020101020101" pitchFamily="18" charset="-127"/>
                <a:ea typeface="한컴 윤고딕 230" panose="02020603020101020101" pitchFamily="18" charset="-127"/>
              </a:rPr>
              <a:t> 시장의 현황</a:t>
            </a:r>
            <a:endParaRPr lang="ko-KR" altLang="en-US" sz="2000" dirty="0">
              <a:solidFill>
                <a:srgbClr val="C00000"/>
              </a:solidFill>
              <a:latin typeface="한컴 윤고딕 230" panose="02020603020101020101" pitchFamily="18" charset="-127"/>
              <a:ea typeface="한컴 윤고딕 230" panose="02020603020101020101" pitchFamily="18" charset="-127"/>
            </a:endParaRPr>
          </a:p>
        </p:txBody>
      </p:sp>
      <p:sp>
        <p:nvSpPr>
          <p:cNvPr id="10" name="직사각형 3"/>
          <p:cNvSpPr>
            <a:spLocks noChangeArrowheads="1"/>
          </p:cNvSpPr>
          <p:nvPr/>
        </p:nvSpPr>
        <p:spPr bwMode="auto">
          <a:xfrm>
            <a:off x="353689" y="1715324"/>
            <a:ext cx="85689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세계 </a:t>
            </a:r>
            <a:r>
              <a:rPr lang="ko-KR" altLang="en-US" sz="1600" dirty="0" err="1">
                <a:latin typeface="한컴 윤고딕 230" pitchFamily="18" charset="-127"/>
                <a:ea typeface="한컴 윤고딕 230" pitchFamily="18" charset="-127"/>
              </a:rPr>
              <a:t>전자책</a:t>
            </a:r>
            <a:r>
              <a:rPr lang="ko-KR" altLang="en-US" sz="1600" dirty="0">
                <a:latin typeface="한컴 윤고딕 230" pitchFamily="18" charset="-127"/>
                <a:ea typeface="한컴 윤고딕 230" pitchFamily="18" charset="-127"/>
              </a:rPr>
              <a:t> 시장은 어디까지 왔나</a:t>
            </a:r>
            <a:endParaRPr lang="en-US" altLang="ko-KR" sz="1600" dirty="0">
              <a:latin typeface="한컴 윤고딕 230" pitchFamily="18" charset="-127"/>
              <a:ea typeface="한컴 윤고딕 230" pitchFamily="18" charset="-127"/>
            </a:endParaRPr>
          </a:p>
          <a:p>
            <a:pPr latinLnBrk="0">
              <a:spcBef>
                <a:spcPct val="0"/>
              </a:spcBef>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미국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성숙기에 접어든 </a:t>
            </a:r>
            <a:r>
              <a:rPr lang="ko-KR" altLang="en-US" sz="1600" dirty="0" err="1">
                <a:latin typeface="한컴 윤고딕 230" pitchFamily="18" charset="-127"/>
                <a:ea typeface="한컴 윤고딕 230" pitchFamily="18" charset="-127"/>
              </a:rPr>
              <a:t>전자책</a:t>
            </a:r>
            <a:r>
              <a:rPr lang="ko-KR" altLang="en-US"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지원지</a:t>
            </a:r>
            <a:endParaRPr lang="en-US" altLang="ko-KR" sz="1600" dirty="0">
              <a:latin typeface="한컴 윤고딕 230" pitchFamily="18" charset="-127"/>
              <a:ea typeface="한컴 윤고딕 230" pitchFamily="18" charset="-127"/>
            </a:endParaRPr>
          </a:p>
          <a:p>
            <a:pPr latinLnBrk="0">
              <a:spcBef>
                <a:spcPct val="0"/>
              </a:spcBef>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유럽과 러시아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로컬 사업자들의 빛나는 활약</a:t>
            </a:r>
            <a:endParaRPr lang="en-US" altLang="ko-KR" sz="1600" dirty="0">
              <a:latin typeface="한컴 윤고딕 230" pitchFamily="18" charset="-127"/>
              <a:ea typeface="한컴 윤고딕 230" pitchFamily="18" charset="-127"/>
            </a:endParaRPr>
          </a:p>
          <a:p>
            <a:pPr latinLnBrk="0">
              <a:spcBef>
                <a:spcPct val="0"/>
              </a:spcBef>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일본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글로벌 기업의 진출과 새로운 변화</a:t>
            </a:r>
            <a:endParaRPr lang="en-US" altLang="ko-KR" sz="1600" dirty="0">
              <a:latin typeface="한컴 윤고딕 230" pitchFamily="18" charset="-127"/>
              <a:ea typeface="한컴 윤고딕 230" pitchFamily="18" charset="-127"/>
            </a:endParaRPr>
          </a:p>
          <a:p>
            <a:pPr latinLnBrk="0">
              <a:spcBef>
                <a:spcPct val="0"/>
              </a:spcBef>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중국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세계 시장 </a:t>
            </a:r>
            <a:r>
              <a:rPr lang="en-US" altLang="ko-KR" sz="1600" dirty="0">
                <a:latin typeface="한컴 윤고딕 230" pitchFamily="18" charset="-127"/>
                <a:ea typeface="한컴 윤고딕 230" pitchFamily="18" charset="-127"/>
              </a:rPr>
              <a:t>1</a:t>
            </a:r>
            <a:r>
              <a:rPr lang="ko-KR" altLang="en-US" sz="1600" dirty="0">
                <a:latin typeface="한컴 윤고딕 230" pitchFamily="18" charset="-127"/>
                <a:ea typeface="한컴 윤고딕 230" pitchFamily="18" charset="-127"/>
              </a:rPr>
              <a:t>위 점령 프로젝트</a:t>
            </a:r>
            <a:endParaRPr lang="en-US" altLang="ko-KR" sz="1600" dirty="0">
              <a:latin typeface="한컴 윤고딕 230" pitchFamily="18" charset="-127"/>
              <a:ea typeface="한컴 윤고딕 230" pitchFamily="18" charset="-127"/>
            </a:endParaRPr>
          </a:p>
          <a:p>
            <a:pPr latinLnBrk="0">
              <a:spcBef>
                <a:spcPct val="0"/>
              </a:spcBef>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인도와 스페인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본격적인 </a:t>
            </a:r>
            <a:r>
              <a:rPr lang="ko-KR" altLang="en-US" sz="1600" dirty="0" err="1">
                <a:latin typeface="한컴 윤고딕 230" pitchFamily="18" charset="-127"/>
                <a:ea typeface="한컴 윤고딕 230" pitchFamily="18" charset="-127"/>
              </a:rPr>
              <a:t>전자책</a:t>
            </a:r>
            <a:r>
              <a:rPr lang="ko-KR" altLang="en-US" sz="1600" dirty="0">
                <a:latin typeface="한컴 윤고딕 230" pitchFamily="18" charset="-127"/>
                <a:ea typeface="한컴 윤고딕 230" pitchFamily="18" charset="-127"/>
              </a:rPr>
              <a:t> 시대의 개발</a:t>
            </a:r>
            <a:endParaRPr lang="en-US" altLang="ko-KR" sz="1600" dirty="0">
              <a:latin typeface="한컴 윤고딕 230" pitchFamily="18" charset="-127"/>
              <a:ea typeface="한컴 윤고딕 230" pitchFamily="18" charset="-127"/>
            </a:endParaRPr>
          </a:p>
        </p:txBody>
      </p:sp>
      <p:sp>
        <p:nvSpPr>
          <p:cNvPr id="18" name="직사각형 3"/>
          <p:cNvSpPr>
            <a:spLocks noChangeArrowheads="1"/>
          </p:cNvSpPr>
          <p:nvPr/>
        </p:nvSpPr>
        <p:spPr bwMode="auto">
          <a:xfrm>
            <a:off x="327868" y="3356992"/>
            <a:ext cx="755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b="1" dirty="0">
                <a:solidFill>
                  <a:schemeClr val="accent6">
                    <a:lumMod val="50000"/>
                  </a:schemeClr>
                </a:solidFill>
                <a:latin typeface="한컴 윤고딕 230" panose="02020603020101020101" pitchFamily="18" charset="-127"/>
                <a:ea typeface="한컴 윤고딕 230" panose="02020603020101020101" pitchFamily="18" charset="-127"/>
              </a:rPr>
              <a:t>04</a:t>
            </a:r>
            <a:r>
              <a:rPr lang="en-US" altLang="ko-KR" sz="1800" b="1" dirty="0">
                <a:solidFill>
                  <a:srgbClr val="FF0000"/>
                </a:solidFill>
                <a:latin typeface="한컴 윤고딕 230" panose="02020603020101020101" pitchFamily="18" charset="-127"/>
                <a:ea typeface="한컴 윤고딕 230" panose="02020603020101020101" pitchFamily="18" charset="-127"/>
              </a:rPr>
              <a:t> </a:t>
            </a:r>
            <a:r>
              <a:rPr lang="ko-KR" altLang="en-US" sz="2000" b="1" dirty="0">
                <a:solidFill>
                  <a:srgbClr val="C00000"/>
                </a:solidFill>
                <a:latin typeface="한컴 윤고딕 230" panose="02020603020101020101" pitchFamily="18" charset="-127"/>
                <a:ea typeface="한컴 윤고딕 230" panose="02020603020101020101" pitchFamily="18" charset="-127"/>
              </a:rPr>
              <a:t>메이저 사업자의 전략</a:t>
            </a:r>
            <a:endParaRPr lang="ko-KR" altLang="en-US" sz="2000" dirty="0">
              <a:solidFill>
                <a:srgbClr val="C00000"/>
              </a:solidFill>
              <a:latin typeface="한컴 윤고딕 230" panose="02020603020101020101" pitchFamily="18" charset="-127"/>
              <a:ea typeface="한컴 윤고딕 230" panose="02020603020101020101" pitchFamily="18" charset="-127"/>
            </a:endParaRPr>
          </a:p>
        </p:txBody>
      </p:sp>
      <p:sp>
        <p:nvSpPr>
          <p:cNvPr id="19" name="직사각형 3"/>
          <p:cNvSpPr>
            <a:spLocks noChangeArrowheads="1"/>
          </p:cNvSpPr>
          <p:nvPr/>
        </p:nvSpPr>
        <p:spPr bwMode="auto">
          <a:xfrm>
            <a:off x="323528" y="3861048"/>
            <a:ext cx="77168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아마존 </a:t>
            </a:r>
            <a:r>
              <a:rPr lang="en-US" altLang="ko-KR" sz="1600" dirty="0">
                <a:latin typeface="한컴 윤고딕 230" pitchFamily="18" charset="-127"/>
                <a:ea typeface="한컴 윤고딕 230" pitchFamily="18" charset="-127"/>
              </a:rPr>
              <a:t>1 : </a:t>
            </a:r>
            <a:r>
              <a:rPr lang="ko-KR" altLang="en-US" sz="1600" dirty="0" err="1">
                <a:latin typeface="한컴 윤고딕 230" pitchFamily="18" charset="-127"/>
                <a:ea typeface="한컴 윤고딕 230" pitchFamily="18" charset="-127"/>
              </a:rPr>
              <a:t>전자책</a:t>
            </a:r>
            <a:r>
              <a:rPr lang="ko-KR" altLang="en-US" sz="1600" dirty="0">
                <a:latin typeface="한컴 윤고딕 230" pitchFamily="18" charset="-127"/>
                <a:ea typeface="한컴 윤고딕 230" pitchFamily="18" charset="-127"/>
              </a:rPr>
              <a:t> 디바이스의 선구자</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아마존 </a:t>
            </a:r>
            <a:r>
              <a:rPr lang="en-US" altLang="ko-KR" sz="1600" dirty="0">
                <a:latin typeface="한컴 윤고딕 230" pitchFamily="18" charset="-127"/>
                <a:ea typeface="한컴 윤고딕 230" pitchFamily="18" charset="-127"/>
              </a:rPr>
              <a:t>2 : </a:t>
            </a:r>
            <a:r>
              <a:rPr lang="ko-KR" altLang="en-US" sz="1600" dirty="0">
                <a:latin typeface="한컴 윤고딕 230" pitchFamily="18" charset="-127"/>
                <a:ea typeface="한컴 윤고딕 230" pitchFamily="18" charset="-127"/>
              </a:rPr>
              <a:t>고객을 향한 플랫폼 서비스</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아마존 </a:t>
            </a:r>
            <a:r>
              <a:rPr lang="en-US" altLang="ko-KR" sz="1600" dirty="0">
                <a:latin typeface="한컴 윤고딕 230" pitchFamily="18" charset="-127"/>
                <a:ea typeface="한컴 윤고딕 230" pitchFamily="18" charset="-127"/>
              </a:rPr>
              <a:t>3 : </a:t>
            </a:r>
            <a:r>
              <a:rPr lang="ko-KR" altLang="en-US" sz="1600" dirty="0" err="1">
                <a:latin typeface="한컴 윤고딕 230" pitchFamily="18" charset="-127"/>
                <a:ea typeface="한컴 윤고딕 230" pitchFamily="18" charset="-127"/>
              </a:rPr>
              <a:t>전방위적</a:t>
            </a:r>
            <a:r>
              <a:rPr lang="ko-KR" altLang="en-US" sz="1600" dirty="0">
                <a:latin typeface="한컴 윤고딕 230" pitchFamily="18" charset="-127"/>
                <a:ea typeface="한컴 윤고딕 230" pitchFamily="18" charset="-127"/>
              </a:rPr>
              <a:t> 사업 확장</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애플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다른 생각으로 만들어낸 새로운 비즈니스 모델</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구글</a:t>
            </a:r>
            <a:r>
              <a:rPr lang="ko-KR" altLang="en-US" sz="1600" dirty="0">
                <a:latin typeface="한컴 윤고딕 230" pitchFamily="18" charset="-127"/>
                <a:ea typeface="한컴 윤고딕 230" pitchFamily="18" charset="-127"/>
              </a:rPr>
              <a:t>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최강 검색 플랫폼의 야심</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반스앤노블</a:t>
            </a:r>
            <a:r>
              <a:rPr lang="ko-KR" altLang="en-US" sz="1600" dirty="0">
                <a:latin typeface="한컴 윤고딕 230" pitchFamily="18" charset="-127"/>
                <a:ea typeface="한컴 윤고딕 230" pitchFamily="18" charset="-127"/>
              </a:rPr>
              <a:t> </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전자책</a:t>
            </a:r>
            <a:r>
              <a:rPr lang="ko-KR" altLang="en-US" sz="1600" dirty="0">
                <a:latin typeface="한컴 윤고딕 230" pitchFamily="18" charset="-127"/>
                <a:ea typeface="한컴 윤고딕 230" pitchFamily="18" charset="-127"/>
              </a:rPr>
              <a:t> 시장에 띄운 마지막 승부수</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코보</a:t>
            </a:r>
            <a:r>
              <a:rPr lang="ko-KR" altLang="en-US" sz="1600" dirty="0">
                <a:latin typeface="한컴 윤고딕 230" pitchFamily="18" charset="-127"/>
                <a:ea typeface="한컴 윤고딕 230" pitchFamily="18" charset="-127"/>
              </a:rPr>
              <a:t>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다윗은 골리앗을 이길 수 있을까</a:t>
            </a:r>
            <a:endParaRPr lang="en-US" altLang="ko-KR" sz="1600" dirty="0">
              <a:latin typeface="한컴 윤고딕 230" pitchFamily="18" charset="-127"/>
              <a:ea typeface="한컴 윤고딕 230" pitchFamily="18" charset="-127"/>
            </a:endParaRPr>
          </a:p>
        </p:txBody>
      </p:sp>
      <p:sp>
        <p:nvSpPr>
          <p:cNvPr id="20" name="AutoShape 30" descr="어두운 상향 대각선"/>
          <p:cNvSpPr>
            <a:spLocks noChangeArrowheads="1"/>
          </p:cNvSpPr>
          <p:nvPr/>
        </p:nvSpPr>
        <p:spPr bwMode="auto">
          <a:xfrm flipH="1" flipV="1">
            <a:off x="353689" y="331898"/>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21" name="Rectangle 85"/>
          <p:cNvSpPr>
            <a:spLocks noChangeArrowheads="1"/>
          </p:cNvSpPr>
          <p:nvPr/>
        </p:nvSpPr>
        <p:spPr bwMode="auto">
          <a:xfrm>
            <a:off x="323528" y="379358"/>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1480262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323528" y="1294184"/>
            <a:ext cx="755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b="1" dirty="0">
                <a:solidFill>
                  <a:schemeClr val="accent6">
                    <a:lumMod val="50000"/>
                  </a:schemeClr>
                </a:solidFill>
                <a:latin typeface="한컴 윤고딕 230" panose="02020603020101020101" pitchFamily="18" charset="-127"/>
                <a:ea typeface="한컴 윤고딕 230" panose="02020603020101020101" pitchFamily="18" charset="-127"/>
              </a:rPr>
              <a:t>05</a:t>
            </a:r>
            <a:r>
              <a:rPr lang="en-US" altLang="ko-KR" sz="1800" b="1" dirty="0">
                <a:solidFill>
                  <a:srgbClr val="FF0000"/>
                </a:solidFill>
                <a:latin typeface="한컴 윤고딕 230" panose="02020603020101020101" pitchFamily="18" charset="-127"/>
                <a:ea typeface="한컴 윤고딕 230" panose="02020603020101020101" pitchFamily="18" charset="-127"/>
              </a:rPr>
              <a:t> </a:t>
            </a:r>
            <a:r>
              <a:rPr lang="ko-KR" altLang="en-US" sz="2000" b="1" dirty="0">
                <a:solidFill>
                  <a:srgbClr val="C00000"/>
                </a:solidFill>
                <a:latin typeface="한컴 윤고딕 230" panose="02020603020101020101" pitchFamily="18" charset="-127"/>
                <a:ea typeface="한컴 윤고딕 230" panose="02020603020101020101" pitchFamily="18" charset="-127"/>
              </a:rPr>
              <a:t>새롭게 떠오르는 </a:t>
            </a:r>
            <a:r>
              <a:rPr lang="ko-KR" altLang="en-US" sz="2000" b="1" dirty="0" err="1">
                <a:solidFill>
                  <a:srgbClr val="C00000"/>
                </a:solidFill>
                <a:latin typeface="한컴 윤고딕 230" panose="02020603020101020101" pitchFamily="18" charset="-127"/>
                <a:ea typeface="한컴 윤고딕 230" panose="02020603020101020101" pitchFamily="18" charset="-127"/>
              </a:rPr>
              <a:t>전자책</a:t>
            </a:r>
            <a:r>
              <a:rPr lang="ko-KR" altLang="en-US" sz="2000" b="1" dirty="0">
                <a:solidFill>
                  <a:srgbClr val="C00000"/>
                </a:solidFill>
                <a:latin typeface="한컴 윤고딕 230" panose="02020603020101020101" pitchFamily="18" charset="-127"/>
                <a:ea typeface="한컴 윤고딕 230" panose="02020603020101020101" pitchFamily="18" charset="-127"/>
              </a:rPr>
              <a:t> 서비스</a:t>
            </a:r>
            <a:endParaRPr lang="ko-KR" altLang="en-US" sz="2000" dirty="0">
              <a:solidFill>
                <a:srgbClr val="C00000"/>
              </a:solidFill>
              <a:latin typeface="한컴 윤고딕 230" panose="02020603020101020101" pitchFamily="18" charset="-127"/>
              <a:ea typeface="한컴 윤고딕 230" panose="02020603020101020101" pitchFamily="18" charset="-127"/>
            </a:endParaRPr>
          </a:p>
        </p:txBody>
      </p:sp>
      <p:sp>
        <p:nvSpPr>
          <p:cNvPr id="10" name="직사각형 3"/>
          <p:cNvSpPr>
            <a:spLocks noChangeArrowheads="1"/>
          </p:cNvSpPr>
          <p:nvPr/>
        </p:nvSpPr>
        <p:spPr bwMode="auto">
          <a:xfrm>
            <a:off x="353690" y="1844824"/>
            <a:ext cx="85387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셀프</a:t>
            </a:r>
            <a:r>
              <a:rPr lang="ko-KR" altLang="en-US"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퍼블리싱과</a:t>
            </a:r>
            <a:r>
              <a:rPr lang="ko-KR" altLang="en-US"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전자책</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서브스크립션</a:t>
            </a:r>
            <a:r>
              <a:rPr lang="ko-KR" altLang="en-US" sz="1600" dirty="0">
                <a:latin typeface="한컴 윤고딕 230" pitchFamily="18" charset="-127"/>
                <a:ea typeface="한컴 윤고딕 230" pitchFamily="18" charset="-127"/>
              </a:rPr>
              <a:t> 모델의 등장과 가능성</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소셜</a:t>
            </a:r>
            <a:r>
              <a:rPr lang="ko-KR" altLang="en-US"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리딩</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책을 즐기는 새로운 방법</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콜라보레이션</a:t>
            </a:r>
            <a:r>
              <a:rPr lang="ko-KR" altLang="en-US" sz="1600" dirty="0">
                <a:latin typeface="한컴 윤고딕 230" pitchFamily="18" charset="-127"/>
                <a:ea typeface="한컴 윤고딕 230" pitchFamily="18" charset="-127"/>
              </a:rPr>
              <a:t> 전략</a:t>
            </a:r>
            <a:endParaRPr lang="en-US" altLang="ko-KR" sz="1800" dirty="0">
              <a:solidFill>
                <a:srgbClr val="C00000"/>
              </a:solidFill>
              <a:latin typeface="한컴 윤고딕 230" pitchFamily="18" charset="-127"/>
              <a:ea typeface="한컴 윤고딕 230" pitchFamily="18" charset="-127"/>
            </a:endParaRPr>
          </a:p>
        </p:txBody>
      </p:sp>
      <p:sp>
        <p:nvSpPr>
          <p:cNvPr id="11" name="직사각형 3"/>
          <p:cNvSpPr>
            <a:spLocks noChangeArrowheads="1"/>
          </p:cNvSpPr>
          <p:nvPr/>
        </p:nvSpPr>
        <p:spPr bwMode="auto">
          <a:xfrm>
            <a:off x="323528" y="2912194"/>
            <a:ext cx="7556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b="1" dirty="0">
                <a:solidFill>
                  <a:schemeClr val="accent6">
                    <a:lumMod val="50000"/>
                  </a:schemeClr>
                </a:solidFill>
                <a:latin typeface="한컴 윤고딕 230" panose="02020603020101020101" pitchFamily="18" charset="-127"/>
                <a:ea typeface="한컴 윤고딕 230" panose="02020603020101020101" pitchFamily="18" charset="-127"/>
              </a:rPr>
              <a:t>06</a:t>
            </a:r>
            <a:r>
              <a:rPr lang="en-US" altLang="ko-KR" sz="1800" b="1" dirty="0">
                <a:solidFill>
                  <a:srgbClr val="FF0000"/>
                </a:solidFill>
                <a:latin typeface="한컴 윤고딕 230" panose="02020603020101020101" pitchFamily="18" charset="-127"/>
                <a:ea typeface="한컴 윤고딕 230" panose="02020603020101020101" pitchFamily="18" charset="-127"/>
              </a:rPr>
              <a:t> </a:t>
            </a:r>
            <a:r>
              <a:rPr lang="ko-KR" altLang="en-US" sz="2000" b="1" dirty="0" err="1">
                <a:solidFill>
                  <a:srgbClr val="C00000"/>
                </a:solidFill>
                <a:latin typeface="한컴 윤고딕 230" panose="02020603020101020101" pitchFamily="18" charset="-127"/>
                <a:ea typeface="한컴 윤고딕 230" panose="02020603020101020101" pitchFamily="18" charset="-127"/>
              </a:rPr>
              <a:t>전자책</a:t>
            </a:r>
            <a:r>
              <a:rPr lang="ko-KR" altLang="en-US" sz="2000" b="1" dirty="0">
                <a:solidFill>
                  <a:srgbClr val="C00000"/>
                </a:solidFill>
                <a:latin typeface="한컴 윤고딕 230" panose="02020603020101020101" pitchFamily="18" charset="-127"/>
                <a:ea typeface="한컴 윤고딕 230" panose="02020603020101020101" pitchFamily="18" charset="-127"/>
              </a:rPr>
              <a:t> 기술의 발전과 확장</a:t>
            </a:r>
            <a:endParaRPr lang="ko-KR" altLang="en-US" sz="2000" dirty="0">
              <a:solidFill>
                <a:srgbClr val="C00000"/>
              </a:solidFill>
              <a:latin typeface="한컴 윤고딕 230" panose="02020603020101020101" pitchFamily="18" charset="-127"/>
              <a:ea typeface="한컴 윤고딕 230" panose="02020603020101020101" pitchFamily="18" charset="-127"/>
            </a:endParaRPr>
          </a:p>
        </p:txBody>
      </p:sp>
      <p:sp>
        <p:nvSpPr>
          <p:cNvPr id="14" name="직사각형 3"/>
          <p:cNvSpPr>
            <a:spLocks noChangeArrowheads="1"/>
          </p:cNvSpPr>
          <p:nvPr/>
        </p:nvSpPr>
        <p:spPr bwMode="auto">
          <a:xfrm>
            <a:off x="353690" y="3429000"/>
            <a:ext cx="385827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전자책</a:t>
            </a:r>
            <a:r>
              <a:rPr lang="ko-KR" altLang="en-US" sz="1600" dirty="0">
                <a:latin typeface="한컴 윤고딕 230" pitchFamily="18" charset="-127"/>
                <a:ea typeface="한컴 윤고딕 230" pitchFamily="18" charset="-127"/>
              </a:rPr>
              <a:t> 포맷의 기준</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이펍</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멀티미디어와 책의 결합</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앱북</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전자책</a:t>
            </a:r>
            <a:r>
              <a:rPr lang="ko-KR" altLang="en-US" sz="1600" dirty="0">
                <a:latin typeface="한컴 윤고딕 230" pitchFamily="18" charset="-127"/>
                <a:ea typeface="한컴 윤고딕 230" pitchFamily="18" charset="-127"/>
              </a:rPr>
              <a:t> 디바이스 시장의 변화</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전자잉크와 전용 디바이스</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디지털 교과서는 교육을 바꿀 수 있을까</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잡지와 디지털의 만남</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신문과 디지털의 만남</a:t>
            </a:r>
            <a:endParaRPr lang="en-US" altLang="ko-KR" sz="1600" dirty="0">
              <a:latin typeface="한컴 윤고딕 230" pitchFamily="18" charset="-127"/>
              <a:ea typeface="한컴 윤고딕 230" pitchFamily="18" charset="-127"/>
            </a:endParaRPr>
          </a:p>
        </p:txBody>
      </p:sp>
      <p:sp>
        <p:nvSpPr>
          <p:cNvPr id="15" name="직사각형 3"/>
          <p:cNvSpPr>
            <a:spLocks noChangeArrowheads="1"/>
          </p:cNvSpPr>
          <p:nvPr/>
        </p:nvSpPr>
        <p:spPr bwMode="auto">
          <a:xfrm>
            <a:off x="4313832" y="2924944"/>
            <a:ext cx="7556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b="1" dirty="0">
                <a:solidFill>
                  <a:schemeClr val="accent6">
                    <a:lumMod val="50000"/>
                  </a:schemeClr>
                </a:solidFill>
                <a:latin typeface="한컴 윤고딕 230" panose="02020603020101020101" pitchFamily="18" charset="-127"/>
                <a:ea typeface="한컴 윤고딕 230" panose="02020603020101020101" pitchFamily="18" charset="-127"/>
              </a:rPr>
              <a:t>07</a:t>
            </a:r>
            <a:r>
              <a:rPr lang="en-US" altLang="ko-KR" sz="1800" b="1" dirty="0">
                <a:solidFill>
                  <a:srgbClr val="FF0000"/>
                </a:solidFill>
                <a:latin typeface="한컴 윤고딕 230" panose="02020603020101020101" pitchFamily="18" charset="-127"/>
                <a:ea typeface="한컴 윤고딕 230" panose="02020603020101020101" pitchFamily="18" charset="-127"/>
              </a:rPr>
              <a:t> </a:t>
            </a:r>
            <a:r>
              <a:rPr lang="ko-KR" altLang="en-US" sz="2000" b="1" dirty="0" err="1">
                <a:solidFill>
                  <a:srgbClr val="C00000"/>
                </a:solidFill>
                <a:latin typeface="한컴 윤고딕 230" panose="02020603020101020101" pitchFamily="18" charset="-127"/>
                <a:ea typeface="한컴 윤고딕 230" panose="02020603020101020101" pitchFamily="18" charset="-127"/>
              </a:rPr>
              <a:t>전자책</a:t>
            </a:r>
            <a:r>
              <a:rPr lang="ko-KR" altLang="en-US" sz="2000" b="1" dirty="0">
                <a:solidFill>
                  <a:srgbClr val="C00000"/>
                </a:solidFill>
                <a:latin typeface="한컴 윤고딕 230" panose="02020603020101020101" pitchFamily="18" charset="-127"/>
                <a:ea typeface="한컴 윤고딕 230" panose="02020603020101020101" pitchFamily="18" charset="-127"/>
              </a:rPr>
              <a:t> 시장의 성공 키워드</a:t>
            </a:r>
            <a:endParaRPr lang="ko-KR" altLang="en-US" sz="2000" dirty="0">
              <a:solidFill>
                <a:srgbClr val="C00000"/>
              </a:solidFill>
              <a:latin typeface="한컴 윤고딕 230" panose="02020603020101020101" pitchFamily="18" charset="-127"/>
              <a:ea typeface="한컴 윤고딕 230" panose="02020603020101020101" pitchFamily="18" charset="-127"/>
            </a:endParaRPr>
          </a:p>
        </p:txBody>
      </p:sp>
      <p:sp>
        <p:nvSpPr>
          <p:cNvPr id="16" name="직사각형 3"/>
          <p:cNvSpPr>
            <a:spLocks noChangeArrowheads="1"/>
          </p:cNvSpPr>
          <p:nvPr/>
        </p:nvSpPr>
        <p:spPr bwMode="auto">
          <a:xfrm>
            <a:off x="4343994" y="3429000"/>
            <a:ext cx="771683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포토폴리오와</a:t>
            </a:r>
            <a:r>
              <a:rPr lang="ko-KR" altLang="en-US" sz="1600" dirty="0">
                <a:latin typeface="한컴 윤고딕 230" pitchFamily="18" charset="-127"/>
                <a:ea typeface="한컴 윤고딕 230" pitchFamily="18" charset="-127"/>
              </a:rPr>
              <a:t> 구조를 혁신하라</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제휴를 통한 성장을 시도하라</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문제는 </a:t>
            </a:r>
            <a:r>
              <a:rPr lang="ko-KR" altLang="en-US" sz="1600" dirty="0" err="1">
                <a:latin typeface="한컴 윤고딕 230" pitchFamily="18" charset="-127"/>
                <a:ea typeface="한컴 윤고딕 230" pitchFamily="18" charset="-127"/>
              </a:rPr>
              <a:t>리더쉽이다</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아웃사이드 인 전략에 주목하라</a:t>
            </a:r>
            <a:endParaRPr lang="en-US" altLang="ko-KR" sz="1600" dirty="0">
              <a:latin typeface="한컴 윤고딕 230" pitchFamily="18" charset="-127"/>
              <a:ea typeface="한컴 윤고딕 230" pitchFamily="18" charset="-127"/>
            </a:endParaRPr>
          </a:p>
          <a:p>
            <a:pPr latinLnBrk="0">
              <a:spcBef>
                <a:spcPct val="0"/>
              </a:spcBef>
              <a:buFont typeface="Arial" pitchFamily="34" charset="0"/>
              <a:buNone/>
            </a:pPr>
            <a:endParaRPr lang="en-US" altLang="ko-KR" sz="1600" dirty="0">
              <a:solidFill>
                <a:srgbClr val="C00000"/>
              </a:solidFill>
              <a:latin typeface="한컴 윤고딕 230" pitchFamily="18" charset="-127"/>
              <a:ea typeface="한컴 윤고딕 230" pitchFamily="18" charset="-127"/>
            </a:endParaRPr>
          </a:p>
          <a:p>
            <a:pPr latinLnBrk="0">
              <a:spcBef>
                <a:spcPct val="0"/>
              </a:spcBef>
              <a:buFont typeface="Arial" pitchFamily="34" charset="0"/>
              <a:buNone/>
            </a:pPr>
            <a:r>
              <a:rPr lang="en-US" altLang="ko-KR" sz="1800" b="1" dirty="0">
                <a:solidFill>
                  <a:srgbClr val="C00000"/>
                </a:solidFill>
                <a:latin typeface="한컴 윤고딕 230" pitchFamily="18" charset="-127"/>
                <a:ea typeface="한컴 윤고딕 230" pitchFamily="18" charset="-127"/>
              </a:rPr>
              <a:t>&lt;</a:t>
            </a:r>
            <a:r>
              <a:rPr lang="ko-KR" altLang="en-US" sz="1800" b="1" dirty="0">
                <a:solidFill>
                  <a:srgbClr val="C00000"/>
                </a:solidFill>
                <a:latin typeface="한컴 윤고딕 230" pitchFamily="18" charset="-127"/>
                <a:ea typeface="한컴 윤고딕 230" pitchFamily="18" charset="-127"/>
              </a:rPr>
              <a:t>맺음말</a:t>
            </a:r>
            <a:r>
              <a:rPr lang="en-US" altLang="ko-KR" sz="1800" b="1" dirty="0">
                <a:solidFill>
                  <a:srgbClr val="C00000"/>
                </a:solidFill>
                <a:latin typeface="한컴 윤고딕 230" pitchFamily="18" charset="-127"/>
                <a:ea typeface="한컴 윤고딕 230" pitchFamily="18" charset="-127"/>
              </a:rPr>
              <a:t>&gt; </a:t>
            </a:r>
            <a:r>
              <a:rPr lang="ko-KR" altLang="en-US" sz="1800" b="1" dirty="0">
                <a:solidFill>
                  <a:srgbClr val="C00000"/>
                </a:solidFill>
                <a:latin typeface="한컴 윤고딕 230" pitchFamily="18" charset="-127"/>
                <a:ea typeface="한컴 윤고딕 230" pitchFamily="18" charset="-127"/>
              </a:rPr>
              <a:t>책의 미래는 결코 어둡지 않다</a:t>
            </a:r>
            <a:endParaRPr lang="en-US" altLang="ko-KR" sz="1800" b="1" dirty="0">
              <a:solidFill>
                <a:srgbClr val="C00000"/>
              </a:solidFill>
              <a:latin typeface="한컴 윤고딕 230" pitchFamily="18" charset="-127"/>
              <a:ea typeface="한컴 윤고딕 230" pitchFamily="18" charset="-127"/>
            </a:endParaRPr>
          </a:p>
        </p:txBody>
      </p:sp>
      <p:sp>
        <p:nvSpPr>
          <p:cNvPr id="17" name="AutoShape 30" descr="어두운 상향 대각선"/>
          <p:cNvSpPr>
            <a:spLocks noChangeArrowheads="1"/>
          </p:cNvSpPr>
          <p:nvPr/>
        </p:nvSpPr>
        <p:spPr bwMode="auto">
          <a:xfrm flipH="1" flipV="1">
            <a:off x="360214" y="359053"/>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8" name="Rectangle 85"/>
          <p:cNvSpPr>
            <a:spLocks noChangeArrowheads="1"/>
          </p:cNvSpPr>
          <p:nvPr/>
        </p:nvSpPr>
        <p:spPr bwMode="auto">
          <a:xfrm>
            <a:off x="259904" y="345001"/>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3.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세계 </a:t>
            </a:r>
            <a:r>
              <a:rPr lang="ko-KR" altLang="en-US" dirty="0" err="1">
                <a:solidFill>
                  <a:schemeClr val="bg1"/>
                </a:solidFill>
                <a:latin typeface="한컴 윤고딕 230" pitchFamily="18" charset="-127"/>
                <a:ea typeface="한컴 윤고딕 230" pitchFamily="18" charset="-127"/>
              </a:rPr>
              <a:t>전자책</a:t>
            </a:r>
            <a:r>
              <a:rPr lang="ko-KR" altLang="en-US" dirty="0">
                <a:solidFill>
                  <a:schemeClr val="bg1"/>
                </a:solidFill>
                <a:latin typeface="한컴 윤고딕 230" pitchFamily="18" charset="-127"/>
                <a:ea typeface="한컴 윤고딕 230" pitchFamily="18" charset="-127"/>
              </a:rPr>
              <a:t> 시장은 어떻게 움직이는가</a:t>
            </a:r>
            <a:r>
              <a:rPr lang="en-US" altLang="ko-KR" dirty="0">
                <a:solidFill>
                  <a:schemeClr val="bg1"/>
                </a:solidFill>
                <a:latin typeface="한컴 윤고딕 230" pitchFamily="18" charset="-127"/>
                <a:ea typeface="한컴 윤고딕 230" pitchFamily="18" charset="-127"/>
              </a:rPr>
              <a:t>』 , </a:t>
            </a:r>
            <a:r>
              <a:rPr lang="ko-KR" altLang="en-US" dirty="0">
                <a:solidFill>
                  <a:schemeClr val="bg1"/>
                </a:solidFill>
                <a:latin typeface="한컴 윤고딕 230" pitchFamily="18" charset="-127"/>
                <a:ea typeface="한컴 윤고딕 230" pitchFamily="18" charset="-127"/>
              </a:rPr>
              <a:t>류영호</a:t>
            </a:r>
            <a:r>
              <a:rPr lang="en-US" altLang="ko-KR" sz="1600" dirty="0">
                <a:solidFill>
                  <a:schemeClr val="bg1"/>
                </a:solidFill>
                <a:latin typeface="한컴 윤고딕 230" pitchFamily="18" charset="-127"/>
                <a:ea typeface="한컴 윤고딕 230" pitchFamily="18" charset="-127"/>
              </a:rPr>
              <a:t>(2014) </a:t>
            </a:r>
            <a:endParaRPr lang="en-US" altLang="ko-KR" dirty="0">
              <a:solidFill>
                <a:schemeClr val="bg1"/>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148026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92365" y="257204"/>
            <a:ext cx="4824536"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277096" y="333766"/>
            <a:ext cx="5184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Prologue</a:t>
            </a:r>
            <a:endParaRPr lang="ko-KR" altLang="en-US" b="1" dirty="0">
              <a:solidFill>
                <a:schemeClr val="bg1"/>
              </a:solidFill>
              <a:latin typeface="한컴 윤고딕 230" pitchFamily="18" charset="-127"/>
              <a:ea typeface="한컴 윤고딕 230" pitchFamily="18"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32" name="직사각형 31"/>
          <p:cNvSpPr/>
          <p:nvPr/>
        </p:nvSpPr>
        <p:spPr>
          <a:xfrm>
            <a:off x="-10492" y="713471"/>
            <a:ext cx="9144000" cy="4031873"/>
          </a:xfrm>
          <a:prstGeom prst="rect">
            <a:avLst/>
          </a:prstGeom>
        </p:spPr>
        <p:txBody>
          <a:bodyPr wrap="square">
            <a:spAutoFit/>
          </a:bodyPr>
          <a:lstStyle/>
          <a:p>
            <a:pPr>
              <a:defRPr/>
            </a:pPr>
            <a:r>
              <a:rPr lang="en-US" altLang="ko-KR" sz="1600" b="1" dirty="0">
                <a:solidFill>
                  <a:srgbClr val="C00000"/>
                </a:solidFill>
              </a:rPr>
              <a:t>'</a:t>
            </a:r>
            <a:r>
              <a:rPr lang="ko-KR" altLang="en-US" sz="1600" b="1" dirty="0">
                <a:solidFill>
                  <a:srgbClr val="C00000"/>
                </a:solidFill>
              </a:rPr>
              <a:t>정책</a:t>
            </a:r>
            <a:r>
              <a:rPr lang="en-US" altLang="ko-KR" sz="1600" b="1" dirty="0">
                <a:solidFill>
                  <a:srgbClr val="C00000"/>
                </a:solidFill>
              </a:rPr>
              <a:t>’</a:t>
            </a:r>
            <a:r>
              <a:rPr lang="ko-KR" altLang="en-US" sz="1600" b="1" dirty="0">
                <a:solidFill>
                  <a:srgbClr val="C00000"/>
                </a:solidFill>
              </a:rPr>
              <a:t>이란 정부 또는 </a:t>
            </a:r>
            <a:r>
              <a:rPr lang="ko-KR" altLang="en-US" sz="1600" b="1" dirty="0">
                <a:solidFill>
                  <a:srgbClr val="C00000"/>
                </a:solidFill>
                <a:hlinkClick r:id="rId3"/>
              </a:rPr>
              <a:t>공공기관</a:t>
            </a:r>
            <a:r>
              <a:rPr lang="ko-KR" altLang="en-US" sz="1600" b="1" dirty="0">
                <a:solidFill>
                  <a:srgbClr val="C00000"/>
                </a:solidFill>
              </a:rPr>
              <a:t>이 공적 </a:t>
            </a:r>
            <a:r>
              <a:rPr lang="ko-KR" altLang="en-US" sz="1600" b="1" dirty="0">
                <a:solidFill>
                  <a:srgbClr val="C00000"/>
                </a:solidFill>
                <a:hlinkClick r:id="rId4"/>
              </a:rPr>
              <a:t>목표</a:t>
            </a:r>
            <a:r>
              <a:rPr lang="en-US" altLang="ko-KR" sz="1600" b="1" dirty="0">
                <a:solidFill>
                  <a:srgbClr val="C00000"/>
                </a:solidFill>
              </a:rPr>
              <a:t>[</a:t>
            </a:r>
            <a:r>
              <a:rPr lang="ko-KR" altLang="en-US" sz="1600" b="1" dirty="0">
                <a:solidFill>
                  <a:srgbClr val="C00000"/>
                </a:solidFill>
                <a:hlinkClick r:id="rId5"/>
              </a:rPr>
              <a:t>공익</a:t>
            </a:r>
            <a:r>
              <a:rPr lang="en-US" altLang="ko-KR" sz="1600" b="1" dirty="0">
                <a:solidFill>
                  <a:srgbClr val="C00000"/>
                </a:solidFill>
              </a:rPr>
              <a:t>]</a:t>
            </a:r>
            <a:r>
              <a:rPr lang="ko-KR" altLang="en-US" sz="1600" b="1" dirty="0">
                <a:solidFill>
                  <a:srgbClr val="C00000"/>
                </a:solidFill>
              </a:rPr>
              <a:t>를 달성하기 위하여 마련한 장기적인 행동지침</a:t>
            </a:r>
            <a:endParaRPr lang="en-US" altLang="ko-KR" sz="1600" b="1" dirty="0">
              <a:solidFill>
                <a:srgbClr val="C00000"/>
              </a:solidFill>
            </a:endParaRPr>
          </a:p>
          <a:p>
            <a:pPr>
              <a:defRPr/>
            </a:pPr>
            <a:endParaRPr lang="en-US" altLang="ko-KR" sz="1600" dirty="0"/>
          </a:p>
          <a:p>
            <a:pPr>
              <a:defRPr/>
            </a:pPr>
            <a:r>
              <a:rPr lang="en-US" altLang="ko-KR" sz="1600" b="1" dirty="0">
                <a:solidFill>
                  <a:schemeClr val="accent4">
                    <a:lumMod val="75000"/>
                  </a:schemeClr>
                </a:solidFill>
              </a:rPr>
              <a:t>[</a:t>
            </a:r>
            <a:r>
              <a:rPr lang="ko-KR" altLang="en-US" sz="1600" b="1" dirty="0">
                <a:solidFill>
                  <a:schemeClr val="accent4">
                    <a:lumMod val="75000"/>
                  </a:schemeClr>
                </a:solidFill>
              </a:rPr>
              <a:t>정책의 성격</a:t>
            </a:r>
            <a:r>
              <a:rPr lang="en-US" altLang="ko-KR" sz="1600" b="1" dirty="0">
                <a:solidFill>
                  <a:schemeClr val="accent4">
                    <a:lumMod val="75000"/>
                  </a:schemeClr>
                </a:solidFill>
              </a:rPr>
              <a:t>]</a:t>
            </a:r>
            <a:br>
              <a:rPr lang="en-US" altLang="ko-KR" sz="1600" dirty="0"/>
            </a:br>
            <a:r>
              <a:rPr lang="en-US" altLang="ko-KR" sz="1600" dirty="0"/>
              <a:t>-  </a:t>
            </a:r>
            <a:r>
              <a:rPr lang="ko-KR" altLang="en-US" sz="1600" dirty="0"/>
              <a:t> </a:t>
            </a:r>
            <a:r>
              <a:rPr lang="en-US" altLang="ko-KR" sz="1600" dirty="0"/>
              <a:t>'</a:t>
            </a:r>
            <a:r>
              <a:rPr lang="ko-KR" altLang="en-US" sz="1600" dirty="0"/>
              <a:t>마땅히 있어야 할 것</a:t>
            </a:r>
            <a:r>
              <a:rPr lang="en-US" altLang="ko-KR" sz="1600" dirty="0"/>
              <a:t>', '</a:t>
            </a:r>
            <a:r>
              <a:rPr lang="ko-KR" altLang="en-US" sz="1600" dirty="0"/>
              <a:t>당연히 바람직한 것</a:t>
            </a:r>
            <a:r>
              <a:rPr lang="en-US" altLang="ko-KR" sz="1600" dirty="0"/>
              <a:t>'</a:t>
            </a:r>
            <a:r>
              <a:rPr lang="ko-KR" altLang="en-US" sz="1600" dirty="0"/>
              <a:t>을 찾아서 구현시키려는 의도이다</a:t>
            </a:r>
            <a:r>
              <a:rPr lang="en-US" altLang="ko-KR" sz="1600" b="1" dirty="0">
                <a:solidFill>
                  <a:schemeClr val="accent4">
                    <a:lumMod val="75000"/>
                  </a:schemeClr>
                </a:solidFill>
              </a:rPr>
              <a:t>. </a:t>
            </a:r>
          </a:p>
          <a:p>
            <a:pPr>
              <a:defRPr/>
            </a:pPr>
            <a:r>
              <a:rPr lang="en-US" altLang="ko-KR" sz="1600" b="1" dirty="0">
                <a:solidFill>
                  <a:schemeClr val="accent4">
                    <a:lumMod val="75000"/>
                  </a:schemeClr>
                </a:solidFill>
              </a:rPr>
              <a:t>    [</a:t>
            </a:r>
            <a:r>
              <a:rPr lang="ko-KR" altLang="en-US" sz="1600" b="1" dirty="0">
                <a:solidFill>
                  <a:schemeClr val="accent4">
                    <a:lumMod val="75000"/>
                  </a:schemeClr>
                </a:solidFill>
              </a:rPr>
              <a:t>당위성</a:t>
            </a:r>
            <a:r>
              <a:rPr lang="en-US" altLang="ko-KR" sz="1600" b="1" dirty="0">
                <a:solidFill>
                  <a:schemeClr val="accent4">
                    <a:lumMod val="75000"/>
                  </a:schemeClr>
                </a:solidFill>
              </a:rPr>
              <a:t>(</a:t>
            </a:r>
            <a:r>
              <a:rPr lang="ko-KR" altLang="en-US" sz="1600" b="1" dirty="0">
                <a:solidFill>
                  <a:schemeClr val="accent4">
                    <a:lumMod val="75000"/>
                  </a:schemeClr>
                </a:solidFill>
              </a:rPr>
              <a:t>當爲性</a:t>
            </a:r>
            <a:r>
              <a:rPr lang="en-US" altLang="ko-KR" sz="1600" b="1" dirty="0">
                <a:solidFill>
                  <a:schemeClr val="accent4">
                    <a:lumMod val="75000"/>
                  </a:schemeClr>
                </a:solidFill>
              </a:rPr>
              <a:t>)]</a:t>
            </a:r>
          </a:p>
          <a:p>
            <a:pPr marL="285750" indent="-285750">
              <a:buFontTx/>
              <a:buChar char="-"/>
              <a:defRPr/>
            </a:pPr>
            <a:r>
              <a:rPr lang="ko-KR" altLang="en-US" sz="1600" dirty="0"/>
              <a:t>그 행동의 주체가 정부 또는 공공기관이기 때문에 정치성</a:t>
            </a:r>
            <a:r>
              <a:rPr lang="en-US" altLang="ko-KR" sz="1600" dirty="0"/>
              <a:t>(</a:t>
            </a:r>
            <a:r>
              <a:rPr lang="ko-KR" altLang="en-US" sz="1600" dirty="0"/>
              <a:t>政治性</a:t>
            </a:r>
            <a:r>
              <a:rPr lang="en-US" altLang="ko-KR" sz="1600" dirty="0"/>
              <a:t>)</a:t>
            </a:r>
            <a:r>
              <a:rPr lang="ko-KR" altLang="en-US" sz="1600" dirty="0"/>
              <a:t>과 권력성</a:t>
            </a:r>
            <a:r>
              <a:rPr lang="en-US" altLang="ko-KR" sz="1600" dirty="0"/>
              <a:t>(</a:t>
            </a:r>
            <a:r>
              <a:rPr lang="ko-KR" altLang="en-US" sz="1600" dirty="0"/>
              <a:t>權力性</a:t>
            </a:r>
            <a:r>
              <a:rPr lang="en-US" altLang="ko-KR" sz="1600" dirty="0"/>
              <a:t>)</a:t>
            </a:r>
            <a:r>
              <a:rPr lang="ko-KR" altLang="en-US" sz="1600" dirty="0"/>
              <a:t>을 내포하게 된다</a:t>
            </a:r>
            <a:r>
              <a:rPr lang="en-US" altLang="ko-KR" sz="1600" dirty="0"/>
              <a:t>. </a:t>
            </a:r>
            <a:r>
              <a:rPr lang="en-US" altLang="ko-KR" sz="1600" b="1" dirty="0">
                <a:solidFill>
                  <a:schemeClr val="accent4">
                    <a:lumMod val="75000"/>
                  </a:schemeClr>
                </a:solidFill>
              </a:rPr>
              <a:t>[</a:t>
            </a:r>
            <a:r>
              <a:rPr lang="ko-KR" altLang="en-US" sz="1600" b="1" dirty="0">
                <a:solidFill>
                  <a:schemeClr val="accent4">
                    <a:lumMod val="75000"/>
                  </a:schemeClr>
                </a:solidFill>
              </a:rPr>
              <a:t>정치성</a:t>
            </a:r>
            <a:r>
              <a:rPr lang="en-US" altLang="ko-KR" sz="1600" b="1" dirty="0">
                <a:solidFill>
                  <a:schemeClr val="accent4">
                    <a:lumMod val="75000"/>
                  </a:schemeClr>
                </a:solidFill>
              </a:rPr>
              <a:t>·</a:t>
            </a:r>
            <a:r>
              <a:rPr lang="ko-KR" altLang="en-US" sz="1600" b="1" dirty="0">
                <a:solidFill>
                  <a:schemeClr val="accent4">
                    <a:lumMod val="75000"/>
                  </a:schemeClr>
                </a:solidFill>
              </a:rPr>
              <a:t>권력성</a:t>
            </a:r>
            <a:r>
              <a:rPr lang="en-US" altLang="ko-KR" sz="1600" b="1" dirty="0">
                <a:solidFill>
                  <a:schemeClr val="accent4">
                    <a:lumMod val="75000"/>
                  </a:schemeClr>
                </a:solidFill>
              </a:rPr>
              <a:t>]</a:t>
            </a:r>
          </a:p>
          <a:p>
            <a:pPr marL="285750" indent="-285750">
              <a:buFontTx/>
              <a:buChar char="-"/>
              <a:defRPr/>
            </a:pPr>
            <a:r>
              <a:rPr lang="ko-KR" altLang="en-US" sz="1600" dirty="0"/>
              <a:t>미래의 바람직한 사회를 목표로 하는 것이지 결코 당면한 현재 문제만을 해결하려는 것이 아니다</a:t>
            </a:r>
            <a:r>
              <a:rPr lang="en-US" altLang="ko-KR" sz="1600" dirty="0"/>
              <a:t>. </a:t>
            </a:r>
            <a:r>
              <a:rPr lang="en-US" altLang="ko-KR" sz="1600" b="1" dirty="0">
                <a:solidFill>
                  <a:schemeClr val="accent4">
                    <a:lumMod val="75000"/>
                  </a:schemeClr>
                </a:solidFill>
              </a:rPr>
              <a:t>[</a:t>
            </a:r>
            <a:r>
              <a:rPr lang="ko-KR" altLang="en-US" sz="1600" b="1" dirty="0">
                <a:solidFill>
                  <a:schemeClr val="accent4">
                    <a:lumMod val="75000"/>
                  </a:schemeClr>
                </a:solidFill>
              </a:rPr>
              <a:t>미래지향성</a:t>
            </a:r>
            <a:r>
              <a:rPr lang="en-US" altLang="ko-KR" sz="1600" b="1" dirty="0">
                <a:solidFill>
                  <a:schemeClr val="accent4">
                    <a:lumMod val="75000"/>
                  </a:schemeClr>
                </a:solidFill>
              </a:rPr>
              <a:t>]</a:t>
            </a:r>
          </a:p>
          <a:p>
            <a:pPr marL="285750" indent="-285750">
              <a:buFontTx/>
              <a:buChar char="-"/>
              <a:defRPr/>
            </a:pPr>
            <a:r>
              <a:rPr lang="ko-KR" altLang="en-US" sz="1600" dirty="0"/>
              <a:t>장래의 바람직한 상태를 이룩하기 위한 의도적인 행동이다</a:t>
            </a:r>
            <a:r>
              <a:rPr lang="en-US" altLang="ko-KR" sz="1600" dirty="0"/>
              <a:t>. </a:t>
            </a:r>
            <a:r>
              <a:rPr lang="en-US" altLang="ko-KR" sz="1600" b="1" dirty="0">
                <a:solidFill>
                  <a:schemeClr val="accent4">
                    <a:lumMod val="75000"/>
                  </a:schemeClr>
                </a:solidFill>
              </a:rPr>
              <a:t>[</a:t>
            </a:r>
            <a:r>
              <a:rPr lang="ko-KR" altLang="en-US" sz="1600" b="1" dirty="0">
                <a:solidFill>
                  <a:schemeClr val="accent4">
                    <a:lumMod val="75000"/>
                  </a:schemeClr>
                </a:solidFill>
              </a:rPr>
              <a:t>행동지향성</a:t>
            </a:r>
            <a:r>
              <a:rPr lang="en-US" altLang="ko-KR" sz="1600" b="1" dirty="0">
                <a:solidFill>
                  <a:schemeClr val="accent4">
                    <a:lumMod val="75000"/>
                  </a:schemeClr>
                </a:solidFill>
              </a:rPr>
              <a:t>] (</a:t>
            </a:r>
            <a:r>
              <a:rPr lang="ko-KR" altLang="en-US" sz="1600" b="1" dirty="0">
                <a:solidFill>
                  <a:schemeClr val="accent4">
                    <a:lumMod val="75000"/>
                  </a:schemeClr>
                </a:solidFill>
              </a:rPr>
              <a:t>실현 가능한 것</a:t>
            </a:r>
            <a:r>
              <a:rPr lang="en-US" altLang="ko-KR" sz="1600" b="1" dirty="0">
                <a:solidFill>
                  <a:schemeClr val="accent4">
                    <a:lumMod val="75000"/>
                  </a:schemeClr>
                </a:solidFill>
              </a:rPr>
              <a:t>)</a:t>
            </a:r>
          </a:p>
          <a:p>
            <a:pPr marL="285750" indent="-285750">
              <a:buFontTx/>
              <a:buChar char="-"/>
              <a:defRPr/>
            </a:pPr>
            <a:r>
              <a:rPr lang="ko-KR" altLang="en-US" sz="1600" dirty="0"/>
              <a:t>국민들에게 서로 상반되는 영향을 미치는 경우가 많다</a:t>
            </a:r>
            <a:r>
              <a:rPr lang="en-US" altLang="ko-KR" sz="1600" dirty="0"/>
              <a:t>. </a:t>
            </a:r>
            <a:r>
              <a:rPr lang="ko-KR" altLang="en-US" sz="1600" dirty="0"/>
              <a:t>즉</a:t>
            </a:r>
            <a:r>
              <a:rPr lang="en-US" altLang="ko-KR" sz="1600" dirty="0"/>
              <a:t>, </a:t>
            </a:r>
            <a:r>
              <a:rPr lang="ko-KR" altLang="en-US" sz="1600" dirty="0"/>
              <a:t>정책에 따라서는 그로부터 혜택을 받는 국민들이 있는가 하면</a:t>
            </a:r>
            <a:r>
              <a:rPr lang="en-US" altLang="ko-KR" sz="1600" dirty="0"/>
              <a:t>, </a:t>
            </a:r>
            <a:r>
              <a:rPr lang="ko-KR" altLang="en-US" sz="1600" dirty="0"/>
              <a:t>반대로 손해를 보는 국민들도 있게 된다</a:t>
            </a:r>
            <a:r>
              <a:rPr lang="en-US" altLang="ko-KR" sz="1600" dirty="0"/>
              <a:t>. </a:t>
            </a:r>
            <a:r>
              <a:rPr lang="ko-KR" altLang="en-US" sz="1600" dirty="0"/>
              <a:t>따라서 정책의 영향은 양면성을 띤다고 볼 수 있다</a:t>
            </a:r>
            <a:r>
              <a:rPr lang="en-US" altLang="ko-KR" sz="1600" b="1" dirty="0">
                <a:solidFill>
                  <a:srgbClr val="0070C0"/>
                </a:solidFill>
              </a:rPr>
              <a:t>. </a:t>
            </a:r>
            <a:r>
              <a:rPr lang="en-US" altLang="ko-KR" sz="1600" b="1" dirty="0">
                <a:solidFill>
                  <a:schemeClr val="accent4">
                    <a:lumMod val="75000"/>
                  </a:schemeClr>
                </a:solidFill>
              </a:rPr>
              <a:t>[</a:t>
            </a:r>
            <a:r>
              <a:rPr lang="ko-KR" altLang="en-US" sz="1600" b="1" dirty="0">
                <a:solidFill>
                  <a:schemeClr val="accent4">
                    <a:lumMod val="75000"/>
                  </a:schemeClr>
                </a:solidFill>
              </a:rPr>
              <a:t>영향의 양면성</a:t>
            </a:r>
            <a:r>
              <a:rPr lang="en-US" altLang="ko-KR" sz="1600" b="1" dirty="0">
                <a:solidFill>
                  <a:schemeClr val="accent4">
                    <a:lumMod val="75000"/>
                  </a:schemeClr>
                </a:solidFill>
              </a:rPr>
              <a:t>]</a:t>
            </a:r>
          </a:p>
          <a:p>
            <a:pPr>
              <a:defRPr/>
            </a:pPr>
            <a:endParaRPr lang="en-US" altLang="ko-KR" sz="1600" dirty="0"/>
          </a:p>
          <a:p>
            <a:pPr>
              <a:defRPr/>
            </a:pPr>
            <a:r>
              <a:rPr lang="en-US" altLang="ko-KR" sz="1600" b="1" dirty="0"/>
              <a:t>    [</a:t>
            </a:r>
            <a:r>
              <a:rPr lang="ko-KR" altLang="en-US" sz="1600" b="1" dirty="0" err="1"/>
              <a:t>네이버</a:t>
            </a:r>
            <a:r>
              <a:rPr lang="ko-KR" altLang="en-US" sz="1600" b="1" dirty="0"/>
              <a:t> 지식백과</a:t>
            </a:r>
            <a:r>
              <a:rPr lang="en-US" altLang="ko-KR" sz="1600" b="1" dirty="0"/>
              <a:t>]</a:t>
            </a:r>
            <a:r>
              <a:rPr lang="ko-KR" altLang="en-US" sz="1600" dirty="0"/>
              <a:t> 정책</a:t>
            </a:r>
            <a:r>
              <a:rPr lang="en-US" altLang="ko-KR" sz="1600" dirty="0"/>
              <a:t>[</a:t>
            </a:r>
            <a:r>
              <a:rPr lang="ko-KR" altLang="en-US" sz="1600" dirty="0"/>
              <a:t>政策</a:t>
            </a:r>
            <a:r>
              <a:rPr lang="en-US" altLang="ko-KR" sz="1600" dirty="0"/>
              <a:t>, policy, </a:t>
            </a:r>
            <a:r>
              <a:rPr lang="en-US" altLang="ko-KR" sz="1600" dirty="0" err="1"/>
              <a:t>Politik</a:t>
            </a:r>
            <a:r>
              <a:rPr lang="en-US" altLang="ko-KR" sz="1600" dirty="0"/>
              <a:t>] </a:t>
            </a:r>
          </a:p>
          <a:p>
            <a:pPr>
              <a:defRPr/>
            </a:pPr>
            <a:r>
              <a:rPr lang="en-US" altLang="ko-KR" sz="1600" dirty="0"/>
              <a:t>                           (</a:t>
            </a:r>
            <a:r>
              <a:rPr lang="ko-KR" altLang="en-US" sz="1600" dirty="0"/>
              <a:t>행정학사전</a:t>
            </a:r>
            <a:r>
              <a:rPr lang="en-US" altLang="ko-KR" sz="1600" dirty="0"/>
              <a:t>, 2009. 1. 15., </a:t>
            </a:r>
            <a:r>
              <a:rPr lang="ko-KR" altLang="en-US" sz="1600" dirty="0"/>
              <a:t>대영문화사</a:t>
            </a:r>
            <a:r>
              <a:rPr lang="en-US" altLang="ko-KR" sz="1600" dirty="0"/>
              <a:t>)</a:t>
            </a:r>
            <a:endParaRPr lang="ko-KR" altLang="en-US" sz="1600" dirty="0"/>
          </a:p>
        </p:txBody>
      </p:sp>
    </p:spTree>
    <p:extLst>
      <p:ext uri="{BB962C8B-B14F-4D97-AF65-F5344CB8AC3E}">
        <p14:creationId xmlns:p14="http://schemas.microsoft.com/office/powerpoint/2010/main" val="291248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92365" y="285319"/>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184731" y="326453"/>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4.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책과 혁명</a:t>
            </a:r>
            <a:r>
              <a:rPr lang="en-US" altLang="ko-KR" dirty="0">
                <a:solidFill>
                  <a:schemeClr val="bg1"/>
                </a:solidFill>
                <a:latin typeface="한컴 윤고딕 230"/>
                <a:ea typeface="한컴 윤고딕 230"/>
              </a:rPr>
              <a:t>』</a:t>
            </a:r>
            <a:r>
              <a:rPr lang="en-US" altLang="ko-KR" dirty="0">
                <a:solidFill>
                  <a:schemeClr val="bg1"/>
                </a:solidFill>
                <a:latin typeface="한컴 윤고딕 230" pitchFamily="18" charset="-127"/>
                <a:ea typeface="한컴 윤고딕 230" pitchFamily="18" charset="-127"/>
              </a:rPr>
              <a:t> , </a:t>
            </a:r>
            <a:r>
              <a:rPr lang="ko-KR" altLang="en-US" sz="1400" dirty="0">
                <a:solidFill>
                  <a:schemeClr val="bg1"/>
                </a:solidFill>
                <a:latin typeface="한컴 윤고딕 230" pitchFamily="18" charset="-127"/>
                <a:ea typeface="한컴 윤고딕 230" pitchFamily="18" charset="-127"/>
              </a:rPr>
              <a:t>류영호</a:t>
            </a:r>
            <a:r>
              <a:rPr lang="en-US" altLang="ko-KR" sz="1400" dirty="0">
                <a:solidFill>
                  <a:schemeClr val="bg1"/>
                </a:solidFill>
                <a:latin typeface="한컴 윤고딕 230" pitchFamily="18" charset="-127"/>
                <a:ea typeface="한컴 윤고딕 230" pitchFamily="18" charset="-127"/>
              </a:rPr>
              <a:t>(2019) </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116277" y="700702"/>
            <a:ext cx="7556500" cy="50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ko-KR" altLang="en-US" sz="2000" b="1" dirty="0">
                <a:solidFill>
                  <a:srgbClr val="C00000"/>
                </a:solidFill>
                <a:latin typeface="한컴 윤고딕 230" panose="02020603020101020101" pitchFamily="18" charset="-127"/>
                <a:ea typeface="한컴 윤고딕 230" panose="02020603020101020101" pitchFamily="18" charset="-127"/>
              </a:rPr>
              <a:t>책 소개에서</a:t>
            </a:r>
            <a:r>
              <a:rPr lang="en-US" altLang="ko-KR" sz="2000" b="1" dirty="0">
                <a:solidFill>
                  <a:srgbClr val="C00000"/>
                </a:solidFill>
                <a:latin typeface="한컴 윤고딕 230" panose="02020603020101020101" pitchFamily="18" charset="-127"/>
                <a:ea typeface="한컴 윤고딕 230" panose="02020603020101020101" pitchFamily="18" charset="-127"/>
              </a:rPr>
              <a:t>…</a:t>
            </a:r>
            <a:endParaRPr lang="ko-KR" altLang="en-US" sz="2000" dirty="0">
              <a:solidFill>
                <a:srgbClr val="C00000"/>
              </a:solidFill>
              <a:latin typeface="한컴 윤고딕 230" panose="02020603020101020101" pitchFamily="18" charset="-127"/>
              <a:ea typeface="한컴 윤고딕 230" panose="02020603020101020101" pitchFamily="18" charset="-127"/>
            </a:endParaRPr>
          </a:p>
        </p:txBody>
      </p:sp>
      <p:sp>
        <p:nvSpPr>
          <p:cNvPr id="10" name="직사각형 3"/>
          <p:cNvSpPr>
            <a:spLocks noChangeArrowheads="1"/>
          </p:cNvSpPr>
          <p:nvPr/>
        </p:nvSpPr>
        <p:spPr bwMode="auto">
          <a:xfrm>
            <a:off x="-8532" y="1312374"/>
            <a:ext cx="9144000" cy="44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latinLnBrk="0">
              <a:spcBef>
                <a:spcPct val="0"/>
              </a:spcBef>
              <a:buNone/>
            </a:pPr>
            <a:r>
              <a:rPr lang="ko-KR" altLang="ko-KR" sz="1600" dirty="0"/>
              <a:t>세계 출판계에서 혁신을 주도해 온 개인과 기업의 사례를 다루고 있다. 아마존과 </a:t>
            </a:r>
            <a:r>
              <a:rPr lang="ko-KR" altLang="ko-KR" sz="1600" dirty="0" err="1"/>
              <a:t>반스앤노블을</a:t>
            </a:r>
            <a:r>
              <a:rPr lang="ko-KR" altLang="ko-KR" sz="1600" dirty="0"/>
              <a:t> 비롯한 거대 기업에서부터 </a:t>
            </a:r>
            <a:r>
              <a:rPr lang="ko-KR" altLang="ko-KR" sz="1600" dirty="0" err="1"/>
              <a:t>왓패드나</a:t>
            </a:r>
            <a:r>
              <a:rPr lang="ko-KR" altLang="ko-KR" sz="1600" dirty="0"/>
              <a:t> 시리얼박스 등과 같은 </a:t>
            </a:r>
            <a:r>
              <a:rPr lang="ko-KR" altLang="ko-KR" sz="1600" dirty="0" err="1"/>
              <a:t>북테크</a:t>
            </a:r>
            <a:r>
              <a:rPr lang="ko-KR" altLang="ko-KR" sz="1600" dirty="0"/>
              <a:t> 기업들에 이르기까지 우리보다 한 발 앞서 거대한 변혁을 맞은 다른 국가들의 사례를 통해 우리의 현주소를, 그리고 다가올 앞 날을 조금이나마 엿볼 수 있게 해 준다</a:t>
            </a:r>
            <a:r>
              <a:rPr lang="en-US" altLang="ko-KR" sz="1600" dirty="0"/>
              <a:t>.</a:t>
            </a:r>
          </a:p>
          <a:p>
            <a:pPr>
              <a:buNone/>
            </a:pPr>
            <a:endParaRPr lang="en-US" altLang="ko-KR" sz="1600" dirty="0"/>
          </a:p>
          <a:p>
            <a:pPr>
              <a:buNone/>
            </a:pPr>
            <a:r>
              <a:rPr lang="ko-KR" altLang="ko-KR" sz="1600" dirty="0"/>
              <a:t>총 3장으로 이루어 진 이 책은 4차산업이 </a:t>
            </a:r>
            <a:r>
              <a:rPr lang="ko-KR" altLang="ko-KR" sz="1600" dirty="0" err="1"/>
              <a:t>불어닥치고</a:t>
            </a:r>
            <a:r>
              <a:rPr lang="ko-KR" altLang="ko-KR" sz="1600" dirty="0"/>
              <a:t> 있는 세계출판산업에서 각 사업 분야 속 개인과 기업들이 시도하고 있는 출판 관련한 시도들을 하나씩 설명하고 있다. 결국, 코 앞까지 다가온 변화의 시대에서 누군가는 새로운 소비자들의 필요에 발맞춰 유연하게 대처하고 있는 반면, 다른 누군가는 기존의 방식만을 고수하고 답습하다가 사라지는 듯 하니, 책이 위기인 지금 시대에도 여전히 누군가는 이를 기회로 삼는다. 책을 읽지 않는 사람들을 탓하기보다 사람들이 책을 쉽게 접할 수 있는 환경을 제공한다.</a:t>
            </a:r>
          </a:p>
          <a:p>
            <a:pPr>
              <a:buNone/>
            </a:pPr>
            <a:endParaRPr lang="en-US" altLang="ko-KR" sz="1600" dirty="0"/>
          </a:p>
          <a:p>
            <a:pPr>
              <a:buNone/>
            </a:pPr>
            <a:r>
              <a:rPr lang="ko-KR" altLang="ko-KR" sz="1600" dirty="0"/>
              <a:t>우리나라 상황 또한 함께 열거 되어 있다. 역시나 책이 위기라는 시대 속에서 나름의 유의미한 시도를 만들고 있는 새로운 개인과 신생 기업들 말이다. 다만, 위기감 팽배한 지금 시대에도 여전히 기존 방식만을 답습하는 무리들은 존재한다. 지금의 권세만을 믿고 소비자들의 요구에 귀를 기울이지 않는다면 정권 교체하듯 부지불식간에 지각변동의 시간이 다가오리라. 이 단순한 진리를 뒷받침하는 훌륭한 사례들이 책에는 언급되어 있다.</a:t>
            </a:r>
            <a:endParaRPr lang="en-US" altLang="ko-KR" sz="1600" dirty="0">
              <a:solidFill>
                <a:srgbClr val="C00000"/>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3572314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611560" y="208870"/>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315764" y="254038"/>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315764" y="243056"/>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4.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책과 혁명</a:t>
            </a:r>
            <a:r>
              <a:rPr lang="en-US" altLang="ko-KR" dirty="0">
                <a:solidFill>
                  <a:schemeClr val="bg1"/>
                </a:solidFill>
                <a:latin typeface="한컴 윤고딕 230"/>
                <a:ea typeface="한컴 윤고딕 230"/>
              </a:rPr>
              <a:t>』</a:t>
            </a:r>
            <a:r>
              <a:rPr lang="en-US" altLang="ko-KR" dirty="0">
                <a:solidFill>
                  <a:schemeClr val="bg1"/>
                </a:solidFill>
                <a:latin typeface="한컴 윤고딕 230" pitchFamily="18" charset="-127"/>
                <a:ea typeface="한컴 윤고딕 230" pitchFamily="18" charset="-127"/>
              </a:rPr>
              <a:t> , </a:t>
            </a:r>
            <a:r>
              <a:rPr lang="ko-KR" altLang="en-US" sz="1400" dirty="0">
                <a:solidFill>
                  <a:schemeClr val="bg1"/>
                </a:solidFill>
                <a:latin typeface="한컴 윤고딕 230" pitchFamily="18" charset="-127"/>
                <a:ea typeface="한컴 윤고딕 230" pitchFamily="18" charset="-127"/>
              </a:rPr>
              <a:t>류영호</a:t>
            </a:r>
            <a:r>
              <a:rPr lang="en-US" altLang="ko-KR" sz="1400" dirty="0">
                <a:solidFill>
                  <a:schemeClr val="bg1"/>
                </a:solidFill>
                <a:latin typeface="한컴 윤고딕 230" pitchFamily="18" charset="-127"/>
                <a:ea typeface="한컴 윤고딕 230" pitchFamily="18" charset="-127"/>
              </a:rPr>
              <a:t>(2019) </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0" name="직사각형 3"/>
          <p:cNvSpPr>
            <a:spLocks noChangeArrowheads="1"/>
          </p:cNvSpPr>
          <p:nvPr/>
        </p:nvSpPr>
        <p:spPr bwMode="auto">
          <a:xfrm>
            <a:off x="-72364" y="735836"/>
            <a:ext cx="9216363"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a:buNone/>
            </a:pPr>
            <a:r>
              <a:rPr lang="ko-KR" altLang="ko-KR" sz="1600" dirty="0"/>
              <a:t>그렇다면 출판계가 스낵 </a:t>
            </a:r>
            <a:r>
              <a:rPr lang="ko-KR" altLang="ko-KR" sz="1600" dirty="0" err="1"/>
              <a:t>컬처</a:t>
            </a:r>
            <a:r>
              <a:rPr lang="ko-KR" altLang="ko-KR" sz="1600" dirty="0"/>
              <a:t> 시대에 주도하거나 활용할 수 있는 것들은 무엇일까? 바로 문자와 이미지 편집을 통해 스토리의 원천을 발굴하는 일이다. 대부분의 웹 </a:t>
            </a:r>
            <a:r>
              <a:rPr lang="ko-KR" altLang="ko-KR" sz="1600" dirty="0" err="1"/>
              <a:t>콘텐츠는</a:t>
            </a:r>
            <a:r>
              <a:rPr lang="ko-KR" altLang="ko-KR" sz="1600" dirty="0"/>
              <a:t> 스토리와 멀티미디어가 결합된 형태다. 따라서 개성 있고 매력적인 스토리는 </a:t>
            </a:r>
            <a:r>
              <a:rPr lang="ko-KR" altLang="ko-KR" sz="1600" dirty="0" err="1"/>
              <a:t>모바일</a:t>
            </a:r>
            <a:r>
              <a:rPr lang="ko-KR" altLang="ko-KR" sz="1600" dirty="0"/>
              <a:t> </a:t>
            </a:r>
            <a:r>
              <a:rPr lang="ko-KR" altLang="ko-KR" sz="1600" dirty="0" err="1"/>
              <a:t>콘텐츠</a:t>
            </a:r>
            <a:r>
              <a:rPr lang="ko-KR" altLang="ko-KR" sz="1600" dirty="0"/>
              <a:t> 시대에 더욱 빛을 발할 수 있는 핵심 요소다. 종이에만 한정하지 않고 </a:t>
            </a:r>
            <a:r>
              <a:rPr lang="ko-KR" altLang="ko-KR" sz="1600" dirty="0" err="1"/>
              <a:t>확장성을</a:t>
            </a:r>
            <a:r>
              <a:rPr lang="ko-KR" altLang="ko-KR" sz="1600" dirty="0"/>
              <a:t> 고려한 </a:t>
            </a:r>
            <a:r>
              <a:rPr lang="ko-KR" altLang="ko-KR" sz="1600" dirty="0" err="1"/>
              <a:t>콘텐츠</a:t>
            </a:r>
            <a:r>
              <a:rPr lang="ko-KR" altLang="ko-KR" sz="1600" dirty="0"/>
              <a:t> 기획 역량을 갖춘다면 더 많은 수익을 창출할 수 있다. - 출판혁명 中</a:t>
            </a:r>
          </a:p>
          <a:p>
            <a:endParaRPr lang="ko-KR" altLang="ko-KR" sz="1600" dirty="0"/>
          </a:p>
          <a:p>
            <a:pPr>
              <a:buNone/>
            </a:pPr>
            <a:r>
              <a:rPr lang="ko-KR" altLang="ko-KR" sz="1600" dirty="0"/>
              <a:t>아주 </a:t>
            </a:r>
            <a:r>
              <a:rPr lang="ko-KR" altLang="ko-KR" sz="1600" dirty="0" err="1"/>
              <a:t>신박한</a:t>
            </a:r>
            <a:r>
              <a:rPr lang="ko-KR" altLang="ko-KR" sz="1600" dirty="0"/>
              <a:t> 통찰은 아닐지라도, 지금 시대 상황에 대한 담담한 소회와 함께 </a:t>
            </a:r>
            <a:r>
              <a:rPr lang="ko-KR" altLang="ko-KR" sz="1600" dirty="0" err="1"/>
              <a:t>균형잡힌</a:t>
            </a:r>
            <a:r>
              <a:rPr lang="ko-KR" altLang="ko-KR" sz="1600" dirty="0"/>
              <a:t> 시각의 글들이 담백하게 실려있다. 위기도 아니요, 그렇다고 기뻐할 수만도 없을 지금의 출판계 상황 속에서 저자의 차분한 성찰과 꾸준한 고민, 새로운 기회들을 확인할 수 있다. </a:t>
            </a:r>
          </a:p>
          <a:p>
            <a:pPr>
              <a:buNone/>
            </a:pPr>
            <a:endParaRPr lang="ko-KR" altLang="ko-KR" sz="1600" dirty="0"/>
          </a:p>
          <a:p>
            <a:pPr>
              <a:buNone/>
            </a:pPr>
            <a:r>
              <a:rPr lang="ko-KR" altLang="ko-KR" sz="1600" dirty="0"/>
              <a:t>세상은 늘 발전한다. 다만, 발전하는 세상만큼이나 우리의 정신세계 역시 풍요로워지고 있는 건 </a:t>
            </a:r>
            <a:r>
              <a:rPr lang="ko-KR" altLang="ko-KR" sz="1600" dirty="0" err="1"/>
              <a:t>아닐테다</a:t>
            </a:r>
            <a:r>
              <a:rPr lang="ko-KR" altLang="ko-KR" sz="1600" dirty="0"/>
              <a:t>. 우울과 불안, 공허에 시달리는 대신, 우린 방법을 모색해야 한다. 방법을 모색하기 위해 필요한 건 통찰과 사고이며 이 것을 위한 밑바탕엔 '지식'이 빼곡히 깔려있어야 한다. 그리고 이 지식을 위한 첫 단추, 그것이 바로 우리가 평소 홀대해온 독서라는 사실을 기억한다면 우리네 정신세계가 조금은 더 풍요로워질 수 있다고 난 확신한다. 이 작은 차이를 아는 사람이 되길, 독서의 힘을 믿는 사람이 더 많아지길 고대한다.</a:t>
            </a:r>
            <a:endParaRPr lang="en-US" altLang="ko-KR" sz="1600" dirty="0">
              <a:solidFill>
                <a:srgbClr val="C00000"/>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487477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68908" y="351278"/>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93192" y="346469"/>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4.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책과 혁명</a:t>
            </a:r>
            <a:r>
              <a:rPr lang="en-US" altLang="ko-KR" dirty="0">
                <a:solidFill>
                  <a:schemeClr val="bg1"/>
                </a:solidFill>
                <a:latin typeface="한컴 윤고딕 230"/>
                <a:ea typeface="한컴 윤고딕 230"/>
              </a:rPr>
              <a:t>』</a:t>
            </a:r>
            <a:r>
              <a:rPr lang="en-US" altLang="ko-KR" dirty="0">
                <a:solidFill>
                  <a:schemeClr val="bg1"/>
                </a:solidFill>
                <a:latin typeface="한컴 윤고딕 230" pitchFamily="18" charset="-127"/>
                <a:ea typeface="한컴 윤고딕 230" pitchFamily="18" charset="-127"/>
              </a:rPr>
              <a:t> , </a:t>
            </a:r>
            <a:r>
              <a:rPr lang="ko-KR" altLang="en-US" sz="1400" dirty="0">
                <a:solidFill>
                  <a:schemeClr val="bg1"/>
                </a:solidFill>
                <a:latin typeface="한컴 윤고딕 230" pitchFamily="18" charset="-127"/>
                <a:ea typeface="한컴 윤고딕 230" pitchFamily="18" charset="-127"/>
              </a:rPr>
              <a:t>류영호</a:t>
            </a:r>
            <a:r>
              <a:rPr lang="en-US" altLang="ko-KR" sz="1400" dirty="0">
                <a:solidFill>
                  <a:schemeClr val="bg1"/>
                </a:solidFill>
                <a:latin typeface="한컴 윤고딕 230" pitchFamily="18" charset="-127"/>
                <a:ea typeface="한컴 윤고딕 230" pitchFamily="18" charset="-127"/>
              </a:rPr>
              <a:t>(2019) </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0" name="직사각형 3"/>
          <p:cNvSpPr>
            <a:spLocks noChangeArrowheads="1"/>
          </p:cNvSpPr>
          <p:nvPr/>
        </p:nvSpPr>
        <p:spPr bwMode="auto">
          <a:xfrm>
            <a:off x="22276" y="867162"/>
            <a:ext cx="912172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a:buNone/>
            </a:pPr>
            <a:r>
              <a:rPr lang="en-US" altLang="ko-KR" sz="1600" u="sng" dirty="0">
                <a:solidFill>
                  <a:srgbClr val="C00000"/>
                </a:solidFill>
                <a:latin typeface="한컴 윤고딕 230" pitchFamily="18" charset="-127"/>
                <a:ea typeface="한컴 윤고딕 230" pitchFamily="18" charset="-127"/>
              </a:rPr>
              <a:t>&lt;</a:t>
            </a:r>
            <a:r>
              <a:rPr lang="ko-KR" altLang="en-US" sz="1600" u="sng" dirty="0">
                <a:solidFill>
                  <a:srgbClr val="C00000"/>
                </a:solidFill>
                <a:latin typeface="한컴 윤고딕 230" pitchFamily="18" charset="-127"/>
                <a:ea typeface="한컴 윤고딕 230" pitchFamily="18" charset="-127"/>
              </a:rPr>
              <a:t>밑줄 긋기</a:t>
            </a:r>
            <a:r>
              <a:rPr lang="en-US" altLang="ko-KR" sz="1600" u="sng" dirty="0">
                <a:solidFill>
                  <a:srgbClr val="C00000"/>
                </a:solidFill>
                <a:latin typeface="한컴 윤고딕 230" pitchFamily="18" charset="-127"/>
                <a:ea typeface="한컴 윤고딕 230" pitchFamily="18" charset="-127"/>
              </a:rPr>
              <a:t>&gt;</a:t>
            </a:r>
          </a:p>
          <a:p>
            <a:pPr>
              <a:buNone/>
            </a:pPr>
            <a:r>
              <a:rPr lang="ko-KR" altLang="en-US" sz="1600" dirty="0">
                <a:latin typeface="한컴 윤고딕 230" pitchFamily="18" charset="-127"/>
                <a:ea typeface="한컴 윤고딕 230" pitchFamily="18" charset="-127"/>
              </a:rPr>
              <a:t>다양한 영상</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게임</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웹툰</a:t>
            </a:r>
            <a:r>
              <a:rPr lang="ko-KR" altLang="en-US" sz="1600" dirty="0">
                <a:latin typeface="한컴 윤고딕 230" pitchFamily="18" charset="-127"/>
                <a:ea typeface="한컴 윤고딕 230" pitchFamily="18" charset="-127"/>
              </a:rPr>
              <a:t> 등 뉴미디어 </a:t>
            </a:r>
            <a:r>
              <a:rPr lang="ko-KR" altLang="en-US" sz="1600" dirty="0" err="1">
                <a:latin typeface="한컴 윤고딕 230" pitchFamily="18" charset="-127"/>
                <a:ea typeface="한컴 윤고딕 230" pitchFamily="18" charset="-127"/>
              </a:rPr>
              <a:t>콘텐츠의</a:t>
            </a:r>
            <a:r>
              <a:rPr lang="ko-KR" altLang="en-US" sz="1600" dirty="0">
                <a:latin typeface="한컴 윤고딕 230" pitchFamily="18" charset="-127"/>
                <a:ea typeface="한컴 윤고딕 230" pitchFamily="18" charset="-127"/>
              </a:rPr>
              <a:t> 급성장 속에서 출판 시장은 더욱 치열한 경쟁 상황에 놓여 있다</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그러나 </a:t>
            </a:r>
            <a:r>
              <a:rPr lang="ko-KR" altLang="en-US" sz="1600" dirty="0" err="1">
                <a:latin typeface="한컴 윤고딕 230" pitchFamily="18" charset="-127"/>
                <a:ea typeface="한컴 윤고딕 230" pitchFamily="18" charset="-127"/>
              </a:rPr>
              <a:t>콘텐츠</a:t>
            </a:r>
            <a:r>
              <a:rPr lang="ko-KR" altLang="en-US" sz="1600" dirty="0">
                <a:latin typeface="한컴 윤고딕 230" pitchFamily="18" charset="-127"/>
                <a:ea typeface="한컴 윤고딕 230" pitchFamily="18" charset="-127"/>
              </a:rPr>
              <a:t> 생산과 소비 시장에서 사람들이 쓰고 읽는 활동 시간과 비중은 더욱 늘어나고 있다</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아마존 창업자 </a:t>
            </a:r>
            <a:r>
              <a:rPr lang="ko-KR" altLang="en-US" sz="1600" dirty="0" err="1">
                <a:latin typeface="한컴 윤고딕 230" pitchFamily="18" charset="-127"/>
                <a:ea typeface="한컴 윤고딕 230" pitchFamily="18" charset="-127"/>
              </a:rPr>
              <a:t>제프</a:t>
            </a:r>
            <a:r>
              <a:rPr lang="ko-KR" altLang="en-US"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베조스는</a:t>
            </a:r>
            <a:r>
              <a:rPr lang="ko-KR" altLang="en-US" sz="1600" dirty="0">
                <a:latin typeface="한컴 윤고딕 230" pitchFamily="18" charset="-127"/>
                <a:ea typeface="한컴 윤고딕 230" pitchFamily="18" charset="-127"/>
              </a:rPr>
              <a:t> </a:t>
            </a:r>
            <a:r>
              <a:rPr lang="en-US" altLang="ko-KR" sz="1600" dirty="0">
                <a:latin typeface="한컴 윤고딕 230" pitchFamily="18" charset="-127"/>
                <a:ea typeface="한컴 윤고딕 230" pitchFamily="18" charset="-127"/>
              </a:rPr>
              <a:t>“</a:t>
            </a:r>
            <a:r>
              <a:rPr lang="ko-KR" altLang="en-US" sz="1600" dirty="0">
                <a:latin typeface="한컴 윤고딕 230" pitchFamily="18" charset="-127"/>
                <a:ea typeface="한컴 윤고딕 230" pitchFamily="18" charset="-127"/>
              </a:rPr>
              <a:t>오랜 기간 변하지 않은 것이 무엇인지를 확인하고 그것에 집중하는 것이 사업의 승패를 좌우한다</a:t>
            </a:r>
            <a:r>
              <a:rPr lang="en-US" altLang="ko-KR" sz="1600" dirty="0">
                <a:latin typeface="한컴 윤고딕 230" pitchFamily="18" charset="-127"/>
                <a:ea typeface="한컴 윤고딕 230" pitchFamily="18" charset="-127"/>
              </a:rPr>
              <a:t>”</a:t>
            </a:r>
            <a:r>
              <a:rPr lang="ko-KR" altLang="en-US" sz="1600" dirty="0">
                <a:latin typeface="한컴 윤고딕 230" pitchFamily="18" charset="-127"/>
                <a:ea typeface="한컴 윤고딕 230" pitchFamily="18" charset="-127"/>
              </a:rPr>
              <a:t>라고 조언했다</a:t>
            </a:r>
            <a:r>
              <a:rPr lang="en-US" altLang="ko-KR" sz="1600" dirty="0">
                <a:latin typeface="한컴 윤고딕 230" pitchFamily="18" charset="-127"/>
                <a:ea typeface="한컴 윤고딕 230" pitchFamily="18" charset="-127"/>
              </a:rPr>
              <a:t>. </a:t>
            </a:r>
            <a:r>
              <a:rPr lang="en-US" altLang="ko-KR" sz="1600" dirty="0">
                <a:solidFill>
                  <a:srgbClr val="0070C0"/>
                </a:solidFill>
                <a:latin typeface="한컴 윤고딕 230" pitchFamily="18" charset="-127"/>
                <a:ea typeface="한컴 윤고딕 230" pitchFamily="18" charset="-127"/>
              </a:rPr>
              <a:t>(7</a:t>
            </a:r>
            <a:r>
              <a:rPr lang="ko-KR" altLang="en-US" sz="1600" dirty="0">
                <a:solidFill>
                  <a:srgbClr val="0070C0"/>
                </a:solidFill>
                <a:latin typeface="한컴 윤고딕 230" pitchFamily="18" charset="-127"/>
                <a:ea typeface="한컴 윤고딕 230" pitchFamily="18" charset="-127"/>
              </a:rPr>
              <a:t>쪽</a:t>
            </a:r>
            <a:r>
              <a:rPr lang="en-US" altLang="ko-KR" sz="1600" dirty="0">
                <a:solidFill>
                  <a:srgbClr val="0070C0"/>
                </a:solidFill>
                <a:latin typeface="한컴 윤고딕 230" pitchFamily="18" charset="-127"/>
                <a:ea typeface="한컴 윤고딕 230" pitchFamily="18" charset="-127"/>
              </a:rPr>
              <a:t>)</a:t>
            </a:r>
          </a:p>
          <a:p>
            <a:pPr>
              <a:buNone/>
            </a:pPr>
            <a:endParaRPr lang="en-US" altLang="ko-KR" sz="1600" dirty="0">
              <a:solidFill>
                <a:srgbClr val="C00000"/>
              </a:solidFill>
              <a:latin typeface="한컴 윤고딕 230" pitchFamily="18" charset="-127"/>
              <a:ea typeface="한컴 윤고딕 230" pitchFamily="18" charset="-127"/>
            </a:endParaRPr>
          </a:p>
          <a:p>
            <a:pPr>
              <a:buNone/>
            </a:pPr>
            <a:r>
              <a:rPr lang="ko-KR" altLang="en-US" sz="1600" dirty="0">
                <a:latin typeface="한컴 윤고딕 230" pitchFamily="18" charset="-127"/>
                <a:ea typeface="한컴 윤고딕 230" pitchFamily="18" charset="-127"/>
              </a:rPr>
              <a:t>이제 출판계는 역량 있는 저자와 열정적인 독자를 더욱 효율적으로 연결할 수 있는 </a:t>
            </a:r>
            <a:r>
              <a:rPr lang="ko-KR" altLang="en-US" sz="1600" dirty="0" err="1">
                <a:latin typeface="한컴 윤고딕 230" pitchFamily="18" charset="-127"/>
                <a:ea typeface="한컴 윤고딕 230" pitchFamily="18" charset="-127"/>
              </a:rPr>
              <a:t>콘텐츠를</a:t>
            </a:r>
            <a:r>
              <a:rPr lang="ko-KR" altLang="en-US" sz="1600" dirty="0">
                <a:latin typeface="한컴 윤고딕 230" pitchFamily="18" charset="-127"/>
                <a:ea typeface="한컴 윤고딕 230" pitchFamily="18" charset="-127"/>
              </a:rPr>
              <a:t> 만들고 파는데 집중해야 한다</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오늘도 세계 출판계는 아날로그와 디지털의 균형을 회복하고 </a:t>
            </a:r>
            <a:r>
              <a:rPr lang="ko-KR" altLang="en-US" sz="1600" dirty="0" err="1">
                <a:latin typeface="한컴 윤고딕 230" pitchFamily="18" charset="-127"/>
                <a:ea typeface="한컴 윤고딕 230" pitchFamily="18" charset="-127"/>
              </a:rPr>
              <a:t>정치</a:t>
            </a:r>
            <a:r>
              <a:rPr lang="ko-KR" altLang="en-US" sz="1600" dirty="0" err="1">
                <a:latin typeface="KoPub돋움체 Bold"/>
                <a:ea typeface="KoPub돋움체 Bold"/>
              </a:rPr>
              <a:t>ㆍ</a:t>
            </a:r>
            <a:r>
              <a:rPr lang="ko-KR" altLang="en-US" sz="1600" dirty="0" err="1">
                <a:latin typeface="한컴 윤고딕 230" pitchFamily="18" charset="-127"/>
                <a:ea typeface="한컴 윤고딕 230" pitchFamily="18" charset="-127"/>
              </a:rPr>
              <a:t>경제</a:t>
            </a:r>
            <a:r>
              <a:rPr lang="ko-KR" altLang="en-US" sz="1600" dirty="0" err="1">
                <a:latin typeface="KoPub돋움체 Bold"/>
                <a:ea typeface="KoPub돋움체 Bold"/>
              </a:rPr>
              <a:t>ㆍ</a:t>
            </a:r>
            <a:r>
              <a:rPr lang="ko-KR" altLang="en-US" sz="1600" dirty="0" err="1">
                <a:latin typeface="한컴 윤고딕 230" pitchFamily="18" charset="-127"/>
                <a:ea typeface="한컴 윤고딕 230" pitchFamily="18" charset="-127"/>
              </a:rPr>
              <a:t>문화의</a:t>
            </a:r>
            <a:r>
              <a:rPr lang="ko-KR" altLang="en-US" sz="1600" dirty="0">
                <a:latin typeface="한컴 윤고딕 230" pitchFamily="18" charset="-127"/>
                <a:ea typeface="한컴 윤고딕 230" pitchFamily="18" charset="-127"/>
              </a:rPr>
              <a:t> 최전선을 지켜 나가고 있다</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인류 사회에서 </a:t>
            </a:r>
            <a:r>
              <a:rPr lang="en-US" altLang="ko-KR" sz="1600" dirty="0">
                <a:latin typeface="한컴 윤고딕 230" pitchFamily="18" charset="-127"/>
                <a:ea typeface="한컴 윤고딕 230" pitchFamily="18" charset="-127"/>
              </a:rPr>
              <a:t>‘</a:t>
            </a:r>
            <a:r>
              <a:rPr lang="ko-KR" altLang="en-US" sz="1600" dirty="0">
                <a:latin typeface="한컴 윤고딕 230" pitchFamily="18" charset="-127"/>
                <a:ea typeface="한컴 윤고딕 230" pitchFamily="18" charset="-127"/>
              </a:rPr>
              <a:t>변하지 않는 것</a:t>
            </a:r>
            <a:r>
              <a:rPr lang="en-US" altLang="ko-KR" sz="1600" dirty="0">
                <a:latin typeface="한컴 윤고딕 230" pitchFamily="18" charset="-127"/>
                <a:ea typeface="한컴 윤고딕 230" pitchFamily="18" charset="-127"/>
              </a:rPr>
              <a:t>’</a:t>
            </a:r>
            <a:r>
              <a:rPr lang="ko-KR" altLang="en-US" sz="1600" dirty="0">
                <a:latin typeface="한컴 윤고딕 230" pitchFamily="18" charset="-127"/>
                <a:ea typeface="한컴 윤고딕 230" pitchFamily="18" charset="-127"/>
              </a:rPr>
              <a:t>을 위해 쌓아온 출판의 힘은 그 자체가 매력적인 스토리라는 것을 잊지 말아야 한다</a:t>
            </a:r>
            <a:r>
              <a:rPr lang="en-US" altLang="ko-KR" sz="1600" dirty="0">
                <a:latin typeface="한컴 윤고딕 230" pitchFamily="18" charset="-127"/>
                <a:ea typeface="한컴 윤고딕 230" pitchFamily="18" charset="-127"/>
              </a:rPr>
              <a:t>. </a:t>
            </a:r>
            <a:r>
              <a:rPr lang="en-US" altLang="ko-KR" sz="1600" dirty="0">
                <a:solidFill>
                  <a:srgbClr val="0070C0"/>
                </a:solidFill>
                <a:latin typeface="한컴 윤고딕 230" pitchFamily="18" charset="-127"/>
                <a:ea typeface="한컴 윤고딕 230" pitchFamily="18" charset="-127"/>
              </a:rPr>
              <a:t>(8</a:t>
            </a:r>
            <a:r>
              <a:rPr lang="ko-KR" altLang="en-US" sz="1600" dirty="0">
                <a:solidFill>
                  <a:srgbClr val="0070C0"/>
                </a:solidFill>
                <a:latin typeface="한컴 윤고딕 230" pitchFamily="18" charset="-127"/>
                <a:ea typeface="한컴 윤고딕 230" pitchFamily="18" charset="-127"/>
              </a:rPr>
              <a:t>쪽</a:t>
            </a:r>
            <a:r>
              <a:rPr lang="en-US" altLang="ko-KR" sz="1600" dirty="0">
                <a:solidFill>
                  <a:srgbClr val="0070C0"/>
                </a:solidFill>
                <a:latin typeface="한컴 윤고딕 230" pitchFamily="18" charset="-127"/>
                <a:ea typeface="한컴 윤고딕 230" pitchFamily="18" charset="-127"/>
              </a:rPr>
              <a:t>)</a:t>
            </a:r>
          </a:p>
          <a:p>
            <a:pPr>
              <a:buNone/>
            </a:pPr>
            <a:endParaRPr lang="en-US" altLang="ko-KR" sz="1600" dirty="0">
              <a:solidFill>
                <a:srgbClr val="C00000"/>
              </a:solidFill>
              <a:latin typeface="한컴 윤고딕 230" pitchFamily="18" charset="-127"/>
              <a:ea typeface="한컴 윤고딕 230" pitchFamily="18" charset="-127"/>
            </a:endParaRPr>
          </a:p>
          <a:p>
            <a:pPr>
              <a:buNone/>
            </a:pPr>
            <a:r>
              <a:rPr lang="ko-KR" altLang="en-US" sz="1600" dirty="0">
                <a:latin typeface="한컴 윤고딕 230" pitchFamily="18" charset="-127"/>
                <a:ea typeface="한컴 윤고딕 230" pitchFamily="18" charset="-127"/>
              </a:rPr>
              <a:t>데이터 기반의 출판 시스템은 미래 출판 전략의 중심이 될 것이다</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앞으로 </a:t>
            </a:r>
            <a:r>
              <a:rPr lang="ko-KR" altLang="en-US" sz="1600" dirty="0" err="1">
                <a:latin typeface="한컴 윤고딕 230" pitchFamily="18" charset="-127"/>
                <a:ea typeface="한컴 윤고딕 230" pitchFamily="18" charset="-127"/>
              </a:rPr>
              <a:t>웹소설</a:t>
            </a:r>
            <a:r>
              <a:rPr lang="ko-KR" altLang="en-US" sz="1600" dirty="0">
                <a:latin typeface="한컴 윤고딕 230" pitchFamily="18" charset="-127"/>
                <a:ea typeface="한컴 윤고딕 230" pitchFamily="18" charset="-127"/>
              </a:rPr>
              <a:t> 작품과 이용 패턴을 데이터로 분석하고</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머신 러닝을 통해 판매 성공 확률을 극대화하는 대표적인 모델로 자리 잡을 것이다</a:t>
            </a:r>
            <a:r>
              <a:rPr lang="en-US" altLang="ko-KR" sz="1600" dirty="0">
                <a:latin typeface="한컴 윤고딕 230" pitchFamily="18" charset="-127"/>
                <a:ea typeface="한컴 윤고딕 230" pitchFamily="18" charset="-127"/>
              </a:rPr>
              <a:t>.</a:t>
            </a:r>
            <a:r>
              <a:rPr lang="en-US" altLang="ko-KR" sz="1600" dirty="0">
                <a:solidFill>
                  <a:srgbClr val="C00000"/>
                </a:solidFill>
                <a:latin typeface="한컴 윤고딕 230" pitchFamily="18" charset="-127"/>
                <a:ea typeface="한컴 윤고딕 230" pitchFamily="18" charset="-127"/>
              </a:rPr>
              <a:t> </a:t>
            </a:r>
            <a:r>
              <a:rPr lang="en-US" altLang="ko-KR" sz="1600" dirty="0">
                <a:solidFill>
                  <a:srgbClr val="0070C0"/>
                </a:solidFill>
                <a:latin typeface="한컴 윤고딕 230" pitchFamily="18" charset="-127"/>
                <a:ea typeface="한컴 윤고딕 230" pitchFamily="18" charset="-127"/>
              </a:rPr>
              <a:t>(23</a:t>
            </a:r>
            <a:r>
              <a:rPr lang="ko-KR" altLang="en-US" sz="1600" dirty="0">
                <a:solidFill>
                  <a:srgbClr val="0070C0"/>
                </a:solidFill>
                <a:latin typeface="한컴 윤고딕 230" pitchFamily="18" charset="-127"/>
                <a:ea typeface="한컴 윤고딕 230" pitchFamily="18" charset="-127"/>
              </a:rPr>
              <a:t>쪽</a:t>
            </a:r>
            <a:r>
              <a:rPr lang="en-US" altLang="ko-KR" sz="1600" dirty="0">
                <a:solidFill>
                  <a:srgbClr val="0070C0"/>
                </a:solidFill>
                <a:latin typeface="한컴 윤고딕 230" pitchFamily="18" charset="-127"/>
                <a:ea typeface="한컴 윤고딕 230" pitchFamily="18" charset="-127"/>
              </a:rPr>
              <a:t>)</a:t>
            </a:r>
          </a:p>
          <a:p>
            <a:pPr>
              <a:buNone/>
            </a:pPr>
            <a:endParaRPr lang="en-US" altLang="ko-KR" sz="1600" dirty="0">
              <a:solidFill>
                <a:srgbClr val="C00000"/>
              </a:solidFill>
              <a:latin typeface="한컴 윤고딕 230" pitchFamily="18" charset="-127"/>
              <a:ea typeface="한컴 윤고딕 230" pitchFamily="18" charset="-127"/>
            </a:endParaRPr>
          </a:p>
          <a:p>
            <a:pPr>
              <a:buNone/>
            </a:pPr>
            <a:r>
              <a:rPr lang="ko-KR" altLang="en-US" sz="1600" dirty="0">
                <a:latin typeface="한컴 윤고딕 230" pitchFamily="18" charset="-127"/>
                <a:ea typeface="한컴 윤고딕 230" pitchFamily="18" charset="-127"/>
              </a:rPr>
              <a:t>오늘날 서점에는 온라인과 오프라인 경계가 무너지면서 </a:t>
            </a:r>
            <a:r>
              <a:rPr lang="ko-KR" altLang="en-US" sz="1600" dirty="0" err="1">
                <a:latin typeface="한컴 윤고딕 230" pitchFamily="18" charset="-127"/>
                <a:ea typeface="한컴 윤고딕 230" pitchFamily="18" charset="-127"/>
              </a:rPr>
              <a:t>모바일</a:t>
            </a:r>
            <a:r>
              <a:rPr lang="ko-KR" altLang="en-US" sz="1600" dirty="0">
                <a:latin typeface="한컴 윤고딕 230" pitchFamily="18" charset="-127"/>
                <a:ea typeface="한컴 윤고딕 230" pitchFamily="18" charset="-127"/>
              </a:rPr>
              <a:t> 네트워크를 통해 </a:t>
            </a:r>
            <a:r>
              <a:rPr lang="ko-KR" altLang="en-US" sz="1600" dirty="0" err="1">
                <a:latin typeface="한컴 윤고딕 230" pitchFamily="18" charset="-127"/>
                <a:ea typeface="한컴 윤고딕 230" pitchFamily="18" charset="-127"/>
              </a:rPr>
              <a:t>옴니</a:t>
            </a:r>
            <a:r>
              <a:rPr lang="ko-KR" altLang="en-US" sz="1600" dirty="0">
                <a:latin typeface="한컴 윤고딕 230" pitchFamily="18" charset="-127"/>
                <a:ea typeface="한컴 윤고딕 230" pitchFamily="18" charset="-127"/>
              </a:rPr>
              <a:t> 채널</a:t>
            </a:r>
            <a:r>
              <a:rPr lang="en-US" altLang="ko-KR" sz="1600" dirty="0">
                <a:latin typeface="한컴 윤고딕 230" pitchFamily="18" charset="-127"/>
                <a:ea typeface="한컴 윤고딕 230" pitchFamily="18" charset="-127"/>
              </a:rPr>
              <a:t>(</a:t>
            </a:r>
            <a:r>
              <a:rPr lang="en-US" altLang="ko-KR" sz="1600" dirty="0" err="1">
                <a:latin typeface="한컴 윤고딕 230" pitchFamily="18" charset="-127"/>
                <a:ea typeface="한컴 윤고딕 230" pitchFamily="18" charset="-127"/>
              </a:rPr>
              <a:t>omni</a:t>
            </a:r>
            <a:r>
              <a:rPr lang="en-US" altLang="ko-KR" sz="1600" dirty="0">
                <a:latin typeface="한컴 윤고딕 230" pitchFamily="18" charset="-127"/>
                <a:ea typeface="한컴 윤고딕 230" pitchFamily="18" charset="-127"/>
              </a:rPr>
              <a:t> channel)</a:t>
            </a:r>
            <a:r>
              <a:rPr lang="ko-KR" altLang="en-US" sz="1600" dirty="0">
                <a:latin typeface="한컴 윤고딕 230" pitchFamily="18" charset="-127"/>
                <a:ea typeface="한컴 윤고딕 230" pitchFamily="18" charset="-127"/>
              </a:rPr>
              <a:t>로</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유통 경로가 재편되고 있다</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미국 출판 유통 시장에서는 </a:t>
            </a:r>
            <a:r>
              <a:rPr lang="ko-KR" altLang="en-US" sz="1600" dirty="0" err="1">
                <a:latin typeface="한컴 윤고딕 230" pitchFamily="18" charset="-127"/>
                <a:ea typeface="한컴 윤고딕 230" pitchFamily="18" charset="-127"/>
              </a:rPr>
              <a:t>종이책</a:t>
            </a:r>
            <a:r>
              <a:rPr lang="ko-KR" altLang="en-US" sz="1600" dirty="0">
                <a:latin typeface="한컴 윤고딕 230" pitchFamily="18" charset="-127"/>
                <a:ea typeface="한컴 윤고딕 230" pitchFamily="18" charset="-127"/>
              </a:rPr>
              <a:t> 판매의 성장과 </a:t>
            </a:r>
            <a:r>
              <a:rPr lang="ko-KR" altLang="en-US" sz="1600" dirty="0" err="1">
                <a:latin typeface="한컴 윤고딕 230" pitchFamily="18" charset="-127"/>
                <a:ea typeface="한컴 윤고딕 230" pitchFamily="18" charset="-127"/>
              </a:rPr>
              <a:t>전자책</a:t>
            </a:r>
            <a:r>
              <a:rPr lang="ko-KR" altLang="en-US" sz="1600" dirty="0">
                <a:latin typeface="한컴 윤고딕 230" pitchFamily="18" charset="-127"/>
                <a:ea typeface="한컴 윤고딕 230" pitchFamily="18" charset="-127"/>
              </a:rPr>
              <a:t> 판매 감소 현상</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오디오북</a:t>
            </a:r>
            <a:r>
              <a:rPr lang="ko-KR" altLang="en-US" sz="1600" dirty="0">
                <a:latin typeface="한컴 윤고딕 230" pitchFamily="18" charset="-127"/>
                <a:ea typeface="한컴 윤고딕 230" pitchFamily="18" charset="-127"/>
              </a:rPr>
              <a:t> 시장의 급성장세가 주요 이슈다</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무엇보다 독립 서점의 약진도 서점 업계에서는 중요한 현상이다</a:t>
            </a:r>
            <a:r>
              <a:rPr lang="en-US" altLang="ko-KR" sz="1600" dirty="0">
                <a:latin typeface="한컴 윤고딕 230" pitchFamily="18" charset="-127"/>
                <a:ea typeface="한컴 윤고딕 230" pitchFamily="18" charset="-127"/>
              </a:rPr>
              <a:t>. </a:t>
            </a:r>
            <a:r>
              <a:rPr lang="en-US" altLang="ko-KR" sz="1600" dirty="0">
                <a:solidFill>
                  <a:srgbClr val="0070C0"/>
                </a:solidFill>
                <a:latin typeface="한컴 윤고딕 230" pitchFamily="18" charset="-127"/>
                <a:ea typeface="한컴 윤고딕 230" pitchFamily="18" charset="-127"/>
              </a:rPr>
              <a:t>(35</a:t>
            </a:r>
            <a:r>
              <a:rPr lang="ko-KR" altLang="en-US" sz="1600" dirty="0">
                <a:solidFill>
                  <a:srgbClr val="0070C0"/>
                </a:solidFill>
                <a:latin typeface="한컴 윤고딕 230" pitchFamily="18" charset="-127"/>
                <a:ea typeface="한컴 윤고딕 230" pitchFamily="18" charset="-127"/>
              </a:rPr>
              <a:t>쪽</a:t>
            </a:r>
            <a:r>
              <a:rPr lang="en-US" altLang="ko-KR" sz="1600" dirty="0">
                <a:solidFill>
                  <a:srgbClr val="0070C0"/>
                </a:solidFill>
                <a:latin typeface="한컴 윤고딕 230" pitchFamily="18" charset="-127"/>
                <a:ea typeface="한컴 윤고딕 230" pitchFamily="18" charset="-127"/>
              </a:rPr>
              <a:t>)</a:t>
            </a:r>
            <a:r>
              <a:rPr lang="ko-KR" altLang="en-US" sz="1600" dirty="0">
                <a:solidFill>
                  <a:srgbClr val="0070C0"/>
                </a:solidFill>
                <a:latin typeface="한컴 윤고딕 230" pitchFamily="18" charset="-127"/>
                <a:ea typeface="한컴 윤고딕 230" pitchFamily="18" charset="-127"/>
              </a:rPr>
              <a:t> </a:t>
            </a:r>
            <a:endParaRPr lang="en-US" altLang="ko-KR" sz="1600" dirty="0">
              <a:solidFill>
                <a:srgbClr val="0070C0"/>
              </a:solidFill>
              <a:latin typeface="한컴 윤고딕 230" pitchFamily="18" charset="-127"/>
              <a:ea typeface="한컴 윤고딕 230" pitchFamily="18" charset="-127"/>
            </a:endParaRPr>
          </a:p>
          <a:p>
            <a:pPr>
              <a:buNone/>
            </a:pPr>
            <a:endParaRPr lang="en-US" altLang="ko-KR" sz="1600" dirty="0">
              <a:solidFill>
                <a:srgbClr val="C00000"/>
              </a:solidFill>
              <a:latin typeface="한컴 윤고딕 230" pitchFamily="18" charset="-127"/>
              <a:ea typeface="한컴 윤고딕 230" pitchFamily="18" charset="-127"/>
            </a:endParaRPr>
          </a:p>
          <a:p>
            <a:pPr>
              <a:buNone/>
            </a:pPr>
            <a:endParaRPr lang="en-US" altLang="ko-KR" sz="1600" dirty="0">
              <a:solidFill>
                <a:srgbClr val="C00000"/>
              </a:solidFill>
              <a:latin typeface="한컴 윤고딕 230" pitchFamily="18" charset="-127"/>
              <a:ea typeface="한컴 윤고딕 230" pitchFamily="18" charset="-127"/>
            </a:endParaRPr>
          </a:p>
          <a:p>
            <a:pPr>
              <a:buNone/>
            </a:pPr>
            <a:endParaRPr lang="en-US" altLang="ko-KR" sz="1600" dirty="0">
              <a:solidFill>
                <a:srgbClr val="C00000"/>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3008838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92365" y="165142"/>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259088" y="165142"/>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4.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책과 혁명</a:t>
            </a:r>
            <a:r>
              <a:rPr lang="en-US" altLang="ko-KR" dirty="0">
                <a:solidFill>
                  <a:schemeClr val="bg1"/>
                </a:solidFill>
                <a:latin typeface="한컴 윤고딕 230"/>
                <a:ea typeface="한컴 윤고딕 230"/>
              </a:rPr>
              <a:t>』</a:t>
            </a:r>
            <a:r>
              <a:rPr lang="en-US" altLang="ko-KR" dirty="0">
                <a:solidFill>
                  <a:schemeClr val="bg1"/>
                </a:solidFill>
                <a:latin typeface="한컴 윤고딕 230" pitchFamily="18" charset="-127"/>
                <a:ea typeface="한컴 윤고딕 230" pitchFamily="18" charset="-127"/>
              </a:rPr>
              <a:t> , </a:t>
            </a:r>
            <a:r>
              <a:rPr lang="ko-KR" altLang="en-US" sz="1400" dirty="0">
                <a:solidFill>
                  <a:schemeClr val="bg1"/>
                </a:solidFill>
                <a:latin typeface="한컴 윤고딕 230" pitchFamily="18" charset="-127"/>
                <a:ea typeface="한컴 윤고딕 230" pitchFamily="18" charset="-127"/>
              </a:rPr>
              <a:t>류영호</a:t>
            </a:r>
            <a:r>
              <a:rPr lang="en-US" altLang="ko-KR" sz="1400" dirty="0">
                <a:solidFill>
                  <a:schemeClr val="bg1"/>
                </a:solidFill>
                <a:latin typeface="한컴 윤고딕 230" pitchFamily="18" charset="-127"/>
                <a:ea typeface="한컴 윤고딕 230" pitchFamily="18" charset="-127"/>
              </a:rPr>
              <a:t>(2019) </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0" name="직사각형 3"/>
          <p:cNvSpPr>
            <a:spLocks noChangeArrowheads="1"/>
          </p:cNvSpPr>
          <p:nvPr/>
        </p:nvSpPr>
        <p:spPr bwMode="auto">
          <a:xfrm>
            <a:off x="35496" y="764704"/>
            <a:ext cx="9108504" cy="44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a:buNone/>
            </a:pPr>
            <a:r>
              <a:rPr lang="ko-KR" altLang="en-US" sz="1600" dirty="0">
                <a:latin typeface="한컴 윤고딕 230" pitchFamily="18" charset="-127"/>
                <a:ea typeface="한컴 윤고딕 230" pitchFamily="18" charset="-127"/>
              </a:rPr>
              <a:t>서점은 저자와 출판사</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독자를 더욱 자유롭고 가깝게 만들고 그 관계를 유지하는 강력한 지식 문화 플랫폼이 되어야 한다</a:t>
            </a:r>
            <a:r>
              <a:rPr lang="en-US" altLang="ko-KR" sz="1600" dirty="0">
                <a:latin typeface="한컴 윤고딕 230" pitchFamily="18" charset="-127"/>
                <a:ea typeface="한컴 윤고딕 230" pitchFamily="18" charset="-127"/>
              </a:rPr>
              <a:t>. </a:t>
            </a:r>
            <a:r>
              <a:rPr lang="en-US" altLang="ko-KR" sz="1600" dirty="0">
                <a:solidFill>
                  <a:srgbClr val="0070C0"/>
                </a:solidFill>
                <a:latin typeface="한컴 윤고딕 230" pitchFamily="18" charset="-127"/>
                <a:ea typeface="한컴 윤고딕 230" pitchFamily="18" charset="-127"/>
              </a:rPr>
              <a:t>(54</a:t>
            </a:r>
            <a:r>
              <a:rPr lang="ko-KR" altLang="en-US" sz="1600" dirty="0">
                <a:solidFill>
                  <a:srgbClr val="0070C0"/>
                </a:solidFill>
                <a:latin typeface="한컴 윤고딕 230" pitchFamily="18" charset="-127"/>
                <a:ea typeface="한컴 윤고딕 230" pitchFamily="18" charset="-127"/>
              </a:rPr>
              <a:t>쪽</a:t>
            </a:r>
            <a:r>
              <a:rPr lang="en-US" altLang="ko-KR" sz="1600" dirty="0">
                <a:solidFill>
                  <a:srgbClr val="0070C0"/>
                </a:solidFill>
                <a:latin typeface="한컴 윤고딕 230" pitchFamily="18" charset="-127"/>
                <a:ea typeface="한컴 윤고딕 230" pitchFamily="18" charset="-127"/>
              </a:rPr>
              <a:t>)</a:t>
            </a:r>
          </a:p>
          <a:p>
            <a:pPr>
              <a:buNone/>
            </a:pPr>
            <a:endParaRPr lang="en-US" altLang="ko-KR" sz="1600" dirty="0">
              <a:solidFill>
                <a:srgbClr val="C00000"/>
              </a:solidFill>
              <a:latin typeface="한컴 윤고딕 230" pitchFamily="18" charset="-127"/>
              <a:ea typeface="한컴 윤고딕 230" pitchFamily="18" charset="-127"/>
            </a:endParaRPr>
          </a:p>
          <a:p>
            <a:pPr>
              <a:buNone/>
            </a:pPr>
            <a:r>
              <a:rPr lang="ko-KR" altLang="en-US" sz="1600" dirty="0">
                <a:latin typeface="한컴 윤고딕 230" pitchFamily="18" charset="-127"/>
                <a:ea typeface="한컴 윤고딕 230" pitchFamily="18" charset="-127"/>
              </a:rPr>
              <a:t>하버드대 경영대학원의 </a:t>
            </a:r>
            <a:r>
              <a:rPr lang="ko-KR" altLang="en-US" sz="1600" dirty="0" err="1">
                <a:latin typeface="한컴 윤고딕 230" pitchFamily="18" charset="-127"/>
                <a:ea typeface="한컴 윤고딕 230" pitchFamily="18" charset="-127"/>
              </a:rPr>
              <a:t>라이언</a:t>
            </a:r>
            <a:r>
              <a:rPr lang="ko-KR" altLang="en-US"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라파엘리</a:t>
            </a:r>
            <a:r>
              <a:rPr lang="en-US" altLang="ko-KR" sz="1200" dirty="0">
                <a:solidFill>
                  <a:schemeClr val="accent3">
                    <a:lumMod val="50000"/>
                  </a:schemeClr>
                </a:solidFill>
                <a:latin typeface="한컴 윤고딕 230" pitchFamily="18" charset="-127"/>
                <a:ea typeface="한컴 윤고딕 230" pitchFamily="18" charset="-127"/>
              </a:rPr>
              <a:t>Ryan </a:t>
            </a:r>
            <a:r>
              <a:rPr lang="en-US" altLang="ko-KR" sz="1200" dirty="0" err="1">
                <a:solidFill>
                  <a:schemeClr val="accent3">
                    <a:lumMod val="50000"/>
                  </a:schemeClr>
                </a:solidFill>
                <a:latin typeface="한컴 윤고딕 230" pitchFamily="18" charset="-127"/>
                <a:ea typeface="한컴 윤고딕 230" pitchFamily="18" charset="-127"/>
              </a:rPr>
              <a:t>Raffaelli</a:t>
            </a:r>
            <a:r>
              <a:rPr lang="ko-KR" altLang="en-US" sz="1200" dirty="0">
                <a:solidFill>
                  <a:schemeClr val="accent3">
                    <a:lumMod val="50000"/>
                  </a:schemeClr>
                </a:solidFill>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미국 독립 서점이 부활할 수 있었던 비결을 </a:t>
            </a:r>
            <a:r>
              <a:rPr lang="en-US" altLang="ko-KR" sz="1600" dirty="0">
                <a:latin typeface="한컴 윤고딕 230" pitchFamily="18" charset="-127"/>
                <a:ea typeface="한컴 윤고딕 230" pitchFamily="18" charset="-127"/>
              </a:rPr>
              <a:t>3C</a:t>
            </a:r>
            <a:r>
              <a:rPr lang="ko-KR" altLang="en-US" sz="1600" dirty="0">
                <a:latin typeface="한컴 윤고딕 230" pitchFamily="18" charset="-127"/>
                <a:ea typeface="한컴 윤고딕 230" pitchFamily="18" charset="-127"/>
              </a:rPr>
              <a:t>라는 키워드로 정리했다</a:t>
            </a:r>
            <a:r>
              <a:rPr lang="en-US" altLang="ko-KR" sz="1600" dirty="0">
                <a:latin typeface="한컴 윤고딕 230" pitchFamily="18" charset="-127"/>
                <a:ea typeface="한컴 윤고딕 230" pitchFamily="18" charset="-127"/>
              </a:rPr>
              <a:t>.</a:t>
            </a:r>
          </a:p>
          <a:p>
            <a:pPr>
              <a:buNone/>
            </a:pPr>
            <a:r>
              <a:rPr lang="en-US" altLang="ko-KR" sz="1600" dirty="0">
                <a:latin typeface="한컴 윤고딕 230" pitchFamily="18" charset="-127"/>
                <a:ea typeface="한컴 윤고딕 230" pitchFamily="18" charset="-127"/>
              </a:rPr>
              <a:t>Convening : </a:t>
            </a:r>
            <a:r>
              <a:rPr lang="ko-KR" altLang="en-US" sz="1600" dirty="0">
                <a:latin typeface="한컴 윤고딕 230" pitchFamily="18" charset="-127"/>
                <a:ea typeface="한컴 윤고딕 230" pitchFamily="18" charset="-127"/>
              </a:rPr>
              <a:t>서점을 사람이 모이는 공간으로 만들고</a:t>
            </a:r>
            <a:r>
              <a:rPr lang="en-US" altLang="ko-KR" sz="1600" dirty="0">
                <a:latin typeface="한컴 윤고딕 230" pitchFamily="18" charset="-127"/>
                <a:ea typeface="한컴 윤고딕 230" pitchFamily="18" charset="-127"/>
              </a:rPr>
              <a:t>, Curation : </a:t>
            </a:r>
            <a:r>
              <a:rPr lang="ko-KR" altLang="en-US" sz="1600" dirty="0">
                <a:latin typeface="한컴 윤고딕 230" pitchFamily="18" charset="-127"/>
                <a:ea typeface="한컴 윤고딕 230" pitchFamily="18" charset="-127"/>
              </a:rPr>
              <a:t>기계적인 시스템이 아닌 사람이 직접 책을</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추천하고</a:t>
            </a:r>
            <a:r>
              <a:rPr lang="en-US" altLang="ko-KR" sz="1600" dirty="0">
                <a:latin typeface="한컴 윤고딕 230" pitchFamily="18" charset="-127"/>
                <a:ea typeface="한컴 윤고딕 230" pitchFamily="18" charset="-127"/>
              </a:rPr>
              <a:t>, Community : </a:t>
            </a:r>
            <a:r>
              <a:rPr lang="ko-KR" altLang="en-US" sz="1600" dirty="0">
                <a:latin typeface="한컴 윤고딕 230" pitchFamily="18" charset="-127"/>
                <a:ea typeface="한컴 윤고딕 230" pitchFamily="18" charset="-127"/>
              </a:rPr>
              <a:t>지역</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주민들의 사랑방으로 만들었기 때문</a:t>
            </a:r>
            <a:r>
              <a:rPr lang="en-US" altLang="ko-KR" sz="1600" dirty="0">
                <a:latin typeface="한컴 윤고딕 230" pitchFamily="18" charset="-127"/>
                <a:ea typeface="한컴 윤고딕 230" pitchFamily="18" charset="-127"/>
              </a:rPr>
              <a:t>.</a:t>
            </a:r>
            <a:r>
              <a:rPr lang="ko-KR" altLang="en-US" sz="1600" dirty="0">
                <a:latin typeface="한컴 윤고딕 230" pitchFamily="18" charset="-127"/>
                <a:ea typeface="한컴 윤고딕 230" pitchFamily="18" charset="-127"/>
              </a:rPr>
              <a:t> </a:t>
            </a:r>
            <a:r>
              <a:rPr lang="en-US" altLang="ko-KR" sz="1600" dirty="0">
                <a:solidFill>
                  <a:srgbClr val="0070C0"/>
                </a:solidFill>
                <a:latin typeface="한컴 윤고딕 230" pitchFamily="18" charset="-127"/>
                <a:ea typeface="한컴 윤고딕 230" pitchFamily="18" charset="-127"/>
              </a:rPr>
              <a:t>(57</a:t>
            </a:r>
            <a:r>
              <a:rPr lang="ko-KR" altLang="en-US" sz="1600" dirty="0">
                <a:solidFill>
                  <a:srgbClr val="0070C0"/>
                </a:solidFill>
                <a:latin typeface="한컴 윤고딕 230" pitchFamily="18" charset="-127"/>
                <a:ea typeface="한컴 윤고딕 230" pitchFamily="18" charset="-127"/>
              </a:rPr>
              <a:t>쪽</a:t>
            </a:r>
            <a:r>
              <a:rPr lang="en-US" altLang="ko-KR" sz="1600" dirty="0">
                <a:solidFill>
                  <a:srgbClr val="0070C0"/>
                </a:solidFill>
                <a:latin typeface="한컴 윤고딕 230" pitchFamily="18" charset="-127"/>
                <a:ea typeface="한컴 윤고딕 230" pitchFamily="18" charset="-127"/>
              </a:rPr>
              <a:t>)</a:t>
            </a:r>
          </a:p>
          <a:p>
            <a:pPr>
              <a:buNone/>
            </a:pPr>
            <a:endParaRPr lang="en-US" altLang="ko-KR" sz="1600" dirty="0">
              <a:solidFill>
                <a:srgbClr val="C00000"/>
              </a:solidFill>
              <a:latin typeface="한컴 윤고딕 230" pitchFamily="18" charset="-127"/>
              <a:ea typeface="한컴 윤고딕 230" pitchFamily="18" charset="-127"/>
            </a:endParaRPr>
          </a:p>
          <a:p>
            <a:pPr>
              <a:buNone/>
            </a:pPr>
            <a:r>
              <a:rPr lang="ko-KR" altLang="en-US" sz="1600" dirty="0">
                <a:latin typeface="한컴 윤고딕 230" pitchFamily="18" charset="-127"/>
                <a:ea typeface="한컴 윤고딕 230" pitchFamily="18" charset="-127"/>
              </a:rPr>
              <a:t>아마존 </a:t>
            </a:r>
            <a:r>
              <a:rPr lang="en-US" altLang="ko-KR" sz="1600" dirty="0">
                <a:latin typeface="한컴 윤고딕 230" pitchFamily="18" charset="-127"/>
                <a:ea typeface="한컴 윤고딕 230" pitchFamily="18" charset="-127"/>
              </a:rPr>
              <a:t>KDP : Publish your books independently – 30</a:t>
            </a:r>
            <a:r>
              <a:rPr lang="ko-KR" altLang="en-US" sz="1600" dirty="0">
                <a:latin typeface="한컴 윤고딕 230" pitchFamily="18" charset="-127"/>
                <a:ea typeface="한컴 윤고딕 230" pitchFamily="18" charset="-127"/>
              </a:rPr>
              <a:t>개</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이상의</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언어로 출판물 제작을 지원하며 출판하는 데 </a:t>
            </a:r>
            <a:r>
              <a:rPr lang="en-US" altLang="ko-KR" sz="1600" dirty="0">
                <a:latin typeface="한컴 윤고딕 230" pitchFamily="18" charset="-127"/>
                <a:ea typeface="한컴 윤고딕 230" pitchFamily="18" charset="-127"/>
              </a:rPr>
              <a:t>5</a:t>
            </a:r>
            <a:r>
              <a:rPr lang="ko-KR" altLang="en-US" sz="1600" dirty="0">
                <a:latin typeface="한컴 윤고딕 230" pitchFamily="18" charset="-127"/>
                <a:ea typeface="한컴 윤고딕 230" pitchFamily="18" charset="-127"/>
              </a:rPr>
              <a:t>분이 걸리지 않고 </a:t>
            </a:r>
            <a:r>
              <a:rPr lang="en-US" altLang="ko-KR" sz="1600" dirty="0">
                <a:latin typeface="한컴 윤고딕 230" pitchFamily="18" charset="-127"/>
                <a:ea typeface="한컴 윤고딕 230" pitchFamily="18" charset="-127"/>
              </a:rPr>
              <a:t>48</a:t>
            </a:r>
            <a:r>
              <a:rPr lang="ko-KR" altLang="en-US" sz="1600" dirty="0">
                <a:latin typeface="한컴 윤고딕 230" pitchFamily="18" charset="-127"/>
                <a:ea typeface="한컴 윤고딕 230" pitchFamily="18" charset="-127"/>
              </a:rPr>
              <a:t>시간 내에 전 세계 킨들 </a:t>
            </a:r>
            <a:r>
              <a:rPr lang="ko-KR" altLang="en-US" sz="1600" dirty="0" err="1">
                <a:latin typeface="한컴 윤고딕 230" pitchFamily="18" charset="-127"/>
                <a:ea typeface="한컴 윤고딕 230" pitchFamily="18" charset="-127"/>
              </a:rPr>
              <a:t>스토아에서</a:t>
            </a:r>
            <a:r>
              <a:rPr lang="ko-KR" altLang="en-US" sz="1600" dirty="0">
                <a:latin typeface="한컴 윤고딕 230" pitchFamily="18" charset="-127"/>
                <a:ea typeface="한컴 윤고딕 230" pitchFamily="18" charset="-127"/>
              </a:rPr>
              <a:t> 자신의 책이 판매된다</a:t>
            </a:r>
            <a:r>
              <a:rPr lang="en-US" altLang="ko-KR" sz="1600" dirty="0">
                <a:latin typeface="한컴 윤고딕 230" pitchFamily="18" charset="-127"/>
                <a:ea typeface="한컴 윤고딕 230" pitchFamily="18" charset="-127"/>
              </a:rPr>
              <a:t>.</a:t>
            </a:r>
          </a:p>
          <a:p>
            <a:pPr>
              <a:buNone/>
            </a:pPr>
            <a:r>
              <a:rPr lang="en-US" altLang="ko-KR" sz="1600" dirty="0">
                <a:solidFill>
                  <a:srgbClr val="0070C0"/>
                </a:solidFill>
                <a:latin typeface="한컴 윤고딕 230" pitchFamily="18" charset="-127"/>
                <a:ea typeface="한컴 윤고딕 230" pitchFamily="18" charset="-127"/>
              </a:rPr>
              <a:t>(81</a:t>
            </a:r>
            <a:r>
              <a:rPr lang="ko-KR" altLang="en-US" sz="1600" dirty="0">
                <a:solidFill>
                  <a:srgbClr val="0070C0"/>
                </a:solidFill>
                <a:latin typeface="한컴 윤고딕 230" pitchFamily="18" charset="-127"/>
                <a:ea typeface="한컴 윤고딕 230" pitchFamily="18" charset="-127"/>
              </a:rPr>
              <a:t>쪽</a:t>
            </a:r>
            <a:r>
              <a:rPr lang="en-US" altLang="ko-KR" sz="1600" dirty="0">
                <a:solidFill>
                  <a:srgbClr val="0070C0"/>
                </a:solidFill>
                <a:latin typeface="한컴 윤고딕 230" pitchFamily="18" charset="-127"/>
                <a:ea typeface="한컴 윤고딕 230" pitchFamily="18" charset="-127"/>
              </a:rPr>
              <a:t>)</a:t>
            </a:r>
          </a:p>
          <a:p>
            <a:pPr>
              <a:buNone/>
            </a:pPr>
            <a:endParaRPr lang="en-US" altLang="ko-KR" sz="1600" dirty="0">
              <a:solidFill>
                <a:srgbClr val="C00000"/>
              </a:solidFill>
              <a:latin typeface="한컴 윤고딕 230" pitchFamily="18" charset="-127"/>
              <a:ea typeface="한컴 윤고딕 230" pitchFamily="18" charset="-127"/>
            </a:endParaRPr>
          </a:p>
          <a:p>
            <a:pPr>
              <a:buNone/>
            </a:pPr>
            <a:r>
              <a:rPr lang="en-US" altLang="ko-KR" sz="1600" dirty="0">
                <a:latin typeface="한컴 윤고딕 230" pitchFamily="18" charset="-127"/>
                <a:ea typeface="한컴 윤고딕 230" pitchFamily="18" charset="-127"/>
              </a:rPr>
              <a:t>2014</a:t>
            </a:r>
            <a:r>
              <a:rPr lang="ko-KR" altLang="en-US" sz="1600" dirty="0">
                <a:latin typeface="한컴 윤고딕 230" pitchFamily="18" charset="-127"/>
                <a:ea typeface="한컴 윤고딕 230" pitchFamily="18" charset="-127"/>
              </a:rPr>
              <a:t>년부터 시작한 </a:t>
            </a:r>
            <a:r>
              <a:rPr lang="ko-KR" altLang="en-US" sz="1600" dirty="0" err="1">
                <a:latin typeface="한컴 윤고딕 230" pitchFamily="18" charset="-127"/>
                <a:ea typeface="한컴 윤고딕 230" pitchFamily="18" charset="-127"/>
              </a:rPr>
              <a:t>부크크</a:t>
            </a:r>
            <a:r>
              <a:rPr lang="en-US" altLang="ko-KR" sz="1200" dirty="0" err="1">
                <a:solidFill>
                  <a:schemeClr val="accent3">
                    <a:lumMod val="50000"/>
                  </a:schemeClr>
                </a:solidFill>
                <a:latin typeface="한컴 윤고딕 230" pitchFamily="18" charset="-127"/>
                <a:ea typeface="한컴 윤고딕 230" pitchFamily="18" charset="-127"/>
              </a:rPr>
              <a:t>Bookk</a:t>
            </a:r>
            <a:r>
              <a:rPr lang="ko-KR" altLang="en-US" sz="1600" dirty="0">
                <a:latin typeface="한컴 윤고딕 230" pitchFamily="18" charset="-127"/>
                <a:ea typeface="한컴 윤고딕 230" pitchFamily="18" charset="-127"/>
              </a:rPr>
              <a:t>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일반인을 위한 </a:t>
            </a:r>
            <a:r>
              <a:rPr lang="ko-KR" altLang="en-US" sz="1600" dirty="0" err="1">
                <a:latin typeface="한컴 윤고딕 230" pitchFamily="18" charset="-127"/>
                <a:ea typeface="한컴 윤고딕 230" pitchFamily="18" charset="-127"/>
              </a:rPr>
              <a:t>책만들기</a:t>
            </a:r>
            <a:r>
              <a:rPr lang="en-US" altLang="ko-KR" sz="1600" dirty="0">
                <a:latin typeface="한컴 윤고딕 230" pitchFamily="18" charset="-127"/>
                <a:ea typeface="한컴 윤고딕 230" pitchFamily="18" charset="-127"/>
              </a:rPr>
              <a:t>(</a:t>
            </a:r>
            <a:r>
              <a:rPr lang="ko-KR" altLang="en-US" sz="1600" dirty="0" err="1">
                <a:latin typeface="한컴 윤고딕 230" pitchFamily="18" charset="-127"/>
                <a:ea typeface="한컴 윤고딕 230" pitchFamily="18" charset="-127"/>
              </a:rPr>
              <a:t>종이책</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전자책</a:t>
            </a:r>
            <a:r>
              <a:rPr lang="en-US" altLang="ko-KR" sz="1600" dirty="0">
                <a:latin typeface="한컴 윤고딕 230" pitchFamily="18" charset="-127"/>
                <a:ea typeface="한컴 윤고딕 230" pitchFamily="18" charset="-127"/>
              </a:rPr>
              <a:t>)</a:t>
            </a:r>
            <a:r>
              <a:rPr lang="ko-KR" altLang="en-US" sz="1600" dirty="0">
                <a:latin typeface="한컴 윤고딕 230" pitchFamily="18" charset="-127"/>
                <a:ea typeface="한컴 윤고딕 230" pitchFamily="18" charset="-127"/>
              </a:rPr>
              <a:t>와 전문 작가를 위한 작가 서비스를 제공한다</a:t>
            </a:r>
            <a:r>
              <a:rPr lang="en-US" altLang="ko-KR" sz="1600" dirty="0">
                <a:latin typeface="한컴 윤고딕 230" pitchFamily="18" charset="-127"/>
                <a:ea typeface="한컴 윤고딕 230" pitchFamily="18" charset="-127"/>
              </a:rPr>
              <a:t>.</a:t>
            </a:r>
            <a:r>
              <a:rPr lang="ko-KR" altLang="en-US" sz="1600" dirty="0">
                <a:latin typeface="한컴 윤고딕 230" pitchFamily="18" charset="-127"/>
                <a:ea typeface="한컴 윤고딕 230" pitchFamily="18" charset="-127"/>
              </a:rPr>
              <a:t> </a:t>
            </a:r>
            <a:r>
              <a:rPr lang="en-US" altLang="ko-KR" sz="1600" dirty="0">
                <a:solidFill>
                  <a:srgbClr val="0070C0"/>
                </a:solidFill>
                <a:latin typeface="한컴 윤고딕 230" pitchFamily="18" charset="-127"/>
                <a:ea typeface="한컴 윤고딕 230" pitchFamily="18" charset="-127"/>
              </a:rPr>
              <a:t>(125</a:t>
            </a:r>
            <a:r>
              <a:rPr lang="ko-KR" altLang="en-US" sz="1600" dirty="0">
                <a:solidFill>
                  <a:srgbClr val="0070C0"/>
                </a:solidFill>
                <a:latin typeface="한컴 윤고딕 230" pitchFamily="18" charset="-127"/>
                <a:ea typeface="한컴 윤고딕 230" pitchFamily="18" charset="-127"/>
              </a:rPr>
              <a:t>쪽</a:t>
            </a:r>
            <a:r>
              <a:rPr lang="en-US" altLang="ko-KR" sz="1600" dirty="0">
                <a:solidFill>
                  <a:srgbClr val="0070C0"/>
                </a:solidFill>
                <a:latin typeface="한컴 윤고딕 230" pitchFamily="18" charset="-127"/>
                <a:ea typeface="한컴 윤고딕 230" pitchFamily="18" charset="-127"/>
              </a:rPr>
              <a:t>)</a:t>
            </a:r>
          </a:p>
          <a:p>
            <a:pPr>
              <a:buNone/>
            </a:pPr>
            <a:r>
              <a:rPr lang="ko-KR" altLang="en-US" sz="1600" dirty="0">
                <a:latin typeface="한컴 윤고딕 230" pitchFamily="18" charset="-127"/>
                <a:ea typeface="한컴 윤고딕 230" pitchFamily="18" charset="-127"/>
              </a:rPr>
              <a:t>개인 출판 제작을 지원하는 플랫폼 </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반스앤노블</a:t>
            </a:r>
            <a:r>
              <a:rPr lang="ko-KR" altLang="en-US" sz="1600" dirty="0">
                <a:latin typeface="한컴 윤고딕 230" pitchFamily="18" charset="-127"/>
                <a:ea typeface="한컴 윤고딕 230" pitchFamily="18" charset="-127"/>
              </a:rPr>
              <a:t> 프레스</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애플의 </a:t>
            </a:r>
            <a:r>
              <a:rPr lang="ko-KR" altLang="en-US" sz="1600" dirty="0" err="1">
                <a:latin typeface="한컴 윤고딕 230" pitchFamily="18" charset="-127"/>
                <a:ea typeface="한컴 윤고딕 230" pitchFamily="18" charset="-127"/>
              </a:rPr>
              <a:t>아이북스</a:t>
            </a:r>
            <a:r>
              <a:rPr lang="ko-KR" altLang="en-US" sz="1600" dirty="0">
                <a:latin typeface="한컴 윤고딕 230" pitchFamily="18" charset="-127"/>
                <a:ea typeface="한컴 윤고딕 230" pitchFamily="18" charset="-127"/>
              </a:rPr>
              <a:t> 오서</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코보의</a:t>
            </a:r>
            <a:r>
              <a:rPr lang="ko-KR" altLang="en-US"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라이팅</a:t>
            </a:r>
            <a:r>
              <a:rPr lang="ko-KR" altLang="en-US" sz="1600" dirty="0">
                <a:latin typeface="한컴 윤고딕 230" pitchFamily="18" charset="-127"/>
                <a:ea typeface="한컴 윤고딕 230" pitchFamily="18" charset="-127"/>
              </a:rPr>
              <a:t> 라이프</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룰루닷컴</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위퍼블</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에스프레소북</a:t>
            </a:r>
            <a:r>
              <a:rPr lang="en-US" altLang="ko-KR" sz="1600" dirty="0">
                <a:latin typeface="한컴 윤고딕 230" pitchFamily="18" charset="-127"/>
                <a:ea typeface="한컴 윤고딕 230" pitchFamily="18" charset="-127"/>
              </a:rPr>
              <a:t>, </a:t>
            </a:r>
            <a:r>
              <a:rPr lang="ko-KR" altLang="en-US" sz="1600" dirty="0" err="1">
                <a:latin typeface="한컴 윤고딕 230" pitchFamily="18" charset="-127"/>
                <a:ea typeface="한컴 윤고딕 230" pitchFamily="18" charset="-127"/>
              </a:rPr>
              <a:t>북랩</a:t>
            </a:r>
            <a:r>
              <a:rPr lang="ko-KR" altLang="en-US" sz="1600" dirty="0">
                <a:latin typeface="한컴 윤고딕 230" pitchFamily="18" charset="-127"/>
                <a:ea typeface="한컴 윤고딕 230" pitchFamily="18" charset="-127"/>
              </a:rPr>
              <a:t> 등 </a:t>
            </a:r>
            <a:r>
              <a:rPr lang="en-US" altLang="ko-KR" sz="1600" dirty="0">
                <a:solidFill>
                  <a:srgbClr val="0070C0"/>
                </a:solidFill>
                <a:latin typeface="한컴 윤고딕 230" pitchFamily="18" charset="-127"/>
                <a:ea typeface="한컴 윤고딕 230" pitchFamily="18" charset="-127"/>
              </a:rPr>
              <a:t>(126</a:t>
            </a:r>
            <a:r>
              <a:rPr lang="ko-KR" altLang="en-US" sz="1600" dirty="0">
                <a:solidFill>
                  <a:srgbClr val="0070C0"/>
                </a:solidFill>
                <a:latin typeface="한컴 윤고딕 230" pitchFamily="18" charset="-127"/>
                <a:ea typeface="한컴 윤고딕 230" pitchFamily="18" charset="-127"/>
              </a:rPr>
              <a:t>쪽</a:t>
            </a:r>
            <a:r>
              <a:rPr lang="en-US" altLang="ko-KR" sz="1600" dirty="0">
                <a:solidFill>
                  <a:srgbClr val="0070C0"/>
                </a:solidFill>
                <a:latin typeface="한컴 윤고딕 230" pitchFamily="18" charset="-127"/>
                <a:ea typeface="한컴 윤고딕 230" pitchFamily="18" charset="-127"/>
              </a:rPr>
              <a:t>)</a:t>
            </a:r>
          </a:p>
        </p:txBody>
      </p:sp>
    </p:spTree>
    <p:extLst>
      <p:ext uri="{BB962C8B-B14F-4D97-AF65-F5344CB8AC3E}">
        <p14:creationId xmlns:p14="http://schemas.microsoft.com/office/powerpoint/2010/main" val="828101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20576" y="167097"/>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171907" y="285085"/>
            <a:ext cx="6408712"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333400" y="317416"/>
            <a:ext cx="6624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4. </a:t>
            </a:r>
            <a:r>
              <a:rPr lang="en-US" altLang="ko-KR" b="1" dirty="0">
                <a:solidFill>
                  <a:schemeClr val="bg1"/>
                </a:solidFill>
                <a:latin typeface="한컴 윤고딕 230"/>
                <a:ea typeface="한컴 윤고딕 230"/>
              </a:rPr>
              <a:t>『</a:t>
            </a:r>
            <a:r>
              <a:rPr lang="ko-KR" altLang="en-US" dirty="0">
                <a:solidFill>
                  <a:schemeClr val="bg1"/>
                </a:solidFill>
                <a:latin typeface="한컴 윤고딕 230" pitchFamily="18" charset="-127"/>
                <a:ea typeface="한컴 윤고딕 230" pitchFamily="18" charset="-127"/>
              </a:rPr>
              <a:t>책과 혁명</a:t>
            </a:r>
            <a:r>
              <a:rPr lang="en-US" altLang="ko-KR" dirty="0">
                <a:solidFill>
                  <a:schemeClr val="bg1"/>
                </a:solidFill>
                <a:latin typeface="한컴 윤고딕 230"/>
                <a:ea typeface="한컴 윤고딕 230"/>
              </a:rPr>
              <a:t>』</a:t>
            </a:r>
            <a:r>
              <a:rPr lang="en-US" altLang="ko-KR" dirty="0">
                <a:solidFill>
                  <a:schemeClr val="bg1"/>
                </a:solidFill>
                <a:latin typeface="한컴 윤고딕 230" pitchFamily="18" charset="-127"/>
                <a:ea typeface="한컴 윤고딕 230" pitchFamily="18" charset="-127"/>
              </a:rPr>
              <a:t> , </a:t>
            </a:r>
            <a:r>
              <a:rPr lang="ko-KR" altLang="en-US" sz="1400" dirty="0">
                <a:solidFill>
                  <a:schemeClr val="bg1"/>
                </a:solidFill>
                <a:latin typeface="한컴 윤고딕 230" pitchFamily="18" charset="-127"/>
                <a:ea typeface="한컴 윤고딕 230" pitchFamily="18" charset="-127"/>
              </a:rPr>
              <a:t>류영호</a:t>
            </a:r>
            <a:r>
              <a:rPr lang="en-US" altLang="ko-KR" sz="1400" dirty="0">
                <a:solidFill>
                  <a:schemeClr val="bg1"/>
                </a:solidFill>
                <a:latin typeface="한컴 윤고딕 230" pitchFamily="18" charset="-127"/>
                <a:ea typeface="한컴 윤고딕 230" pitchFamily="18" charset="-127"/>
              </a:rPr>
              <a:t>(2019) </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0" name="직사각형 3"/>
          <p:cNvSpPr>
            <a:spLocks noChangeArrowheads="1"/>
          </p:cNvSpPr>
          <p:nvPr/>
        </p:nvSpPr>
        <p:spPr bwMode="auto">
          <a:xfrm>
            <a:off x="320576" y="1340768"/>
            <a:ext cx="85387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a:buNone/>
            </a:pPr>
            <a:r>
              <a:rPr lang="ko-KR" altLang="en-US" sz="1600" dirty="0" err="1">
                <a:latin typeface="한컴 윤고딕 230" pitchFamily="18" charset="-127"/>
                <a:ea typeface="한컴 윤고딕 230" pitchFamily="18" charset="-127"/>
              </a:rPr>
              <a:t>굿리즈</a:t>
            </a:r>
            <a:r>
              <a:rPr lang="en-US" altLang="ko-KR" sz="1200" dirty="0">
                <a:solidFill>
                  <a:schemeClr val="accent3">
                    <a:lumMod val="50000"/>
                  </a:schemeClr>
                </a:solidFill>
                <a:latin typeface="한컴 윤고딕 230" pitchFamily="18" charset="-127"/>
                <a:ea typeface="한컴 윤고딕 230" pitchFamily="18" charset="-127"/>
              </a:rPr>
              <a:t>Goodreads</a:t>
            </a:r>
            <a:r>
              <a:rPr lang="ko-KR" altLang="en-US" sz="1600" dirty="0">
                <a:latin typeface="한컴 윤고딕 230" pitchFamily="18" charset="-127"/>
                <a:ea typeface="한컴 윤고딕 230" pitchFamily="18" charset="-127"/>
              </a:rPr>
              <a:t>의 목표 </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사람들이 좋아하는 책을 발견하고 공유할 수 있도록 하는 것</a:t>
            </a:r>
            <a:r>
              <a:rPr lang="en-US" altLang="ko-KR" sz="1600" dirty="0">
                <a:latin typeface="한컴 윤고딕 230" pitchFamily="18" charset="-127"/>
                <a:ea typeface="한컴 윤고딕 230" pitchFamily="18" charset="-127"/>
              </a:rPr>
              <a:t>. </a:t>
            </a:r>
            <a:r>
              <a:rPr lang="ko-KR" altLang="en-US" sz="1600" dirty="0">
                <a:latin typeface="한컴 윤고딕 230" pitchFamily="18" charset="-127"/>
                <a:ea typeface="한컴 윤고딕 230" pitchFamily="18" charset="-127"/>
              </a:rPr>
              <a:t>세계 최대 규모의 책 추천 웹 사이트로 성장 </a:t>
            </a:r>
            <a:r>
              <a:rPr lang="en-US" altLang="ko-KR" sz="1600" dirty="0">
                <a:solidFill>
                  <a:srgbClr val="0070C0"/>
                </a:solidFill>
                <a:latin typeface="한컴 윤고딕 230" pitchFamily="18" charset="-127"/>
                <a:ea typeface="한컴 윤고딕 230" pitchFamily="18" charset="-127"/>
              </a:rPr>
              <a:t>(134</a:t>
            </a:r>
            <a:r>
              <a:rPr lang="ko-KR" altLang="en-US" sz="1600" dirty="0">
                <a:solidFill>
                  <a:srgbClr val="0070C0"/>
                </a:solidFill>
                <a:latin typeface="한컴 윤고딕 230" pitchFamily="18" charset="-127"/>
                <a:ea typeface="한컴 윤고딕 230" pitchFamily="18" charset="-127"/>
              </a:rPr>
              <a:t>쪽</a:t>
            </a:r>
            <a:r>
              <a:rPr lang="en-US" altLang="ko-KR" sz="1600" dirty="0">
                <a:solidFill>
                  <a:srgbClr val="0070C0"/>
                </a:solidFill>
                <a:latin typeface="한컴 윤고딕 230" pitchFamily="18" charset="-127"/>
                <a:ea typeface="한컴 윤고딕 230" pitchFamily="18" charset="-127"/>
              </a:rPr>
              <a:t>)</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884" y="2276872"/>
            <a:ext cx="1836204" cy="276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780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4345218" y="2924944"/>
            <a:ext cx="4968552" cy="504056"/>
          </a:xfrm>
        </p:spPr>
        <p:txBody>
          <a:bodyPr/>
          <a:lstStyle/>
          <a:p>
            <a:pPr marL="514350" indent="-514350"/>
            <a:r>
              <a:rPr lang="en-US" altLang="ko-KR" dirty="0">
                <a:solidFill>
                  <a:schemeClr val="tx1">
                    <a:lumMod val="75000"/>
                    <a:lumOff val="25000"/>
                  </a:schemeClr>
                </a:solidFill>
                <a:latin typeface="KoPub돋움체 Bold"/>
                <a:ea typeface="KoPub돋움체 Bold"/>
              </a:rPr>
              <a:t>Tip.</a:t>
            </a:r>
            <a:endParaRPr lang="en-US" altLang="ko-KR" dirty="0">
              <a:solidFill>
                <a:srgbClr val="002060"/>
              </a:solidFill>
              <a:latin typeface="KoPub돋움체 Bold" panose="00000800000000000000" pitchFamily="2" charset="-127"/>
              <a:ea typeface="KoPub돋움체 Bold" panose="00000800000000000000" pitchFamily="2" charset="-127"/>
            </a:endParaRPr>
          </a:p>
        </p:txBody>
      </p:sp>
      <p:sp>
        <p:nvSpPr>
          <p:cNvPr id="3" name="직사각형 2"/>
          <p:cNvSpPr/>
          <p:nvPr/>
        </p:nvSpPr>
        <p:spPr>
          <a:xfrm>
            <a:off x="0" y="6289566"/>
            <a:ext cx="11156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7"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10" name="직사각형 9"/>
          <p:cNvSpPr/>
          <p:nvPr/>
        </p:nvSpPr>
        <p:spPr>
          <a:xfrm>
            <a:off x="4355976" y="3391828"/>
            <a:ext cx="4788024" cy="144016"/>
          </a:xfrm>
          <a:prstGeom prst="rect">
            <a:avLst/>
          </a:prstGeom>
          <a:solidFill>
            <a:srgbClr val="F1E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12" name="TextBox 7"/>
          <p:cNvSpPr txBox="1">
            <a:spLocks noChangeArrowheads="1"/>
          </p:cNvSpPr>
          <p:nvPr/>
        </p:nvSpPr>
        <p:spPr bwMode="auto">
          <a:xfrm>
            <a:off x="1547664" y="6649615"/>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1" name="직사각형 3"/>
          <p:cNvSpPr>
            <a:spLocks noChangeArrowheads="1"/>
          </p:cNvSpPr>
          <p:nvPr/>
        </p:nvSpPr>
        <p:spPr bwMode="auto">
          <a:xfrm>
            <a:off x="4283968" y="3535843"/>
            <a:ext cx="4847828"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itchFamily="34" charset="0"/>
              <a:buChar char="»"/>
              <a:defRPr sz="2000">
                <a:solidFill>
                  <a:schemeClr val="tx1"/>
                </a:solidFill>
                <a:latin typeface="Noto Sans Korean Medium"/>
                <a:ea typeface="Noto Sans Korean Medium"/>
                <a:cs typeface="Noto Sans Korean Medium"/>
              </a:defRPr>
            </a:lvl9pPr>
          </a:lstStyle>
          <a:p>
            <a:pPr>
              <a:buNone/>
              <a:defRPr/>
            </a:pPr>
            <a:r>
              <a:rPr lang="en-US" altLang="ko-KR" sz="1600" dirty="0"/>
              <a:t>‘</a:t>
            </a:r>
            <a:r>
              <a:rPr lang="ko-KR" altLang="en-US" sz="1600" dirty="0"/>
              <a:t>그는 달리는 말 위에서도 책을 들고 있었고</a:t>
            </a:r>
            <a:r>
              <a:rPr lang="en-US" altLang="ko-KR" sz="1600" dirty="0"/>
              <a:t>, </a:t>
            </a:r>
            <a:r>
              <a:rPr lang="ko-KR" altLang="en-US" sz="1600" dirty="0"/>
              <a:t>진지 안에서도 책을 떼지 않았다</a:t>
            </a:r>
            <a:r>
              <a:rPr lang="en-US" altLang="ko-KR" sz="1600" dirty="0"/>
              <a:t>.’</a:t>
            </a:r>
          </a:p>
          <a:p>
            <a:pPr>
              <a:buNone/>
              <a:defRPr/>
            </a:pPr>
            <a:r>
              <a:rPr lang="ko-KR" altLang="en-US" sz="1600" dirty="0"/>
              <a:t> </a:t>
            </a:r>
            <a:endParaRPr lang="en-US" altLang="ko-KR" sz="1600" dirty="0"/>
          </a:p>
          <a:p>
            <a:pPr algn="ctr">
              <a:buNone/>
              <a:defRPr/>
            </a:pPr>
            <a:r>
              <a:rPr lang="en-US" altLang="ko-KR" sz="1200" dirty="0"/>
              <a:t>&lt;</a:t>
            </a:r>
            <a:r>
              <a:rPr lang="ko-KR" altLang="en-US" sz="1200" dirty="0"/>
              <a:t>김영진</a:t>
            </a:r>
            <a:r>
              <a:rPr lang="en-US" altLang="ko-KR" sz="1200" dirty="0"/>
              <a:t>(1995), </a:t>
            </a:r>
            <a:r>
              <a:rPr lang="ko-KR" altLang="en-US" sz="1200" dirty="0"/>
              <a:t>책 읽는 사람이 세계를 이끈다</a:t>
            </a:r>
            <a:r>
              <a:rPr lang="en-US" altLang="ko-KR" sz="1200" dirty="0"/>
              <a:t>, </a:t>
            </a:r>
            <a:r>
              <a:rPr lang="ko-KR" altLang="en-US" sz="1200" dirty="0" err="1"/>
              <a:t>웅진출판</a:t>
            </a:r>
            <a:r>
              <a:rPr lang="en-US" altLang="ko-KR" sz="1200" dirty="0"/>
              <a:t>. 19</a:t>
            </a:r>
            <a:r>
              <a:rPr lang="ko-KR" altLang="en-US" sz="1200" dirty="0"/>
              <a:t>쪽</a:t>
            </a:r>
            <a:r>
              <a:rPr lang="en-US" altLang="ko-KR" sz="1200" dirty="0"/>
              <a:t>&gt;</a:t>
            </a:r>
            <a:endParaRPr lang="ko-KR" altLang="en-US" sz="1600" dirty="0"/>
          </a:p>
        </p:txBody>
      </p:sp>
      <p:sp>
        <p:nvSpPr>
          <p:cNvPr id="2" name="직사각형 1"/>
          <p:cNvSpPr/>
          <p:nvPr/>
        </p:nvSpPr>
        <p:spPr>
          <a:xfrm>
            <a:off x="4559796" y="4848225"/>
            <a:ext cx="4572000" cy="1169551"/>
          </a:xfrm>
          <a:prstGeom prst="rect">
            <a:avLst/>
          </a:prstGeom>
        </p:spPr>
        <p:txBody>
          <a:bodyPr>
            <a:spAutoFit/>
          </a:bodyPr>
          <a:lstStyle/>
          <a:p>
            <a:r>
              <a:rPr lang="ko-KR" altLang="en-US" sz="1400" dirty="0"/>
              <a:t>아르헨티나의 소설가인 </a:t>
            </a:r>
            <a:r>
              <a:rPr lang="ko-KR" altLang="en-US" sz="1400" dirty="0" err="1"/>
              <a:t>보르헤스는</a:t>
            </a:r>
            <a:r>
              <a:rPr lang="ko-KR" altLang="en-US" sz="1400" dirty="0"/>
              <a:t> 이렇게 </a:t>
            </a:r>
            <a:r>
              <a:rPr lang="ko-KR" altLang="en-US" sz="1400" dirty="0" err="1"/>
              <a:t>말헸다</a:t>
            </a:r>
            <a:r>
              <a:rPr lang="en-US" altLang="ko-KR" sz="1400" dirty="0"/>
              <a:t>. </a:t>
            </a:r>
            <a:br>
              <a:rPr lang="ko-KR" altLang="en-US" sz="1400" dirty="0"/>
            </a:br>
            <a:r>
              <a:rPr lang="ko-KR" altLang="en-US" sz="1400" dirty="0"/>
              <a:t>“천국은 틀림없이 도서관처럼 생겼다</a:t>
            </a:r>
            <a:r>
              <a:rPr lang="en-US" altLang="ko-KR" sz="1400" dirty="0"/>
              <a:t>.” </a:t>
            </a:r>
            <a:br>
              <a:rPr lang="ko-KR" altLang="en-US" sz="1400" dirty="0"/>
            </a:br>
            <a:r>
              <a:rPr lang="ko-KR" altLang="en-US" sz="1400" dirty="0"/>
              <a:t>천국에 가면 적어도 책 읽는 사람들이 대접을 받는다는 것이다</a:t>
            </a:r>
            <a:r>
              <a:rPr lang="en-US" altLang="ko-KR" sz="1400" dirty="0"/>
              <a:t>. </a:t>
            </a:r>
            <a:r>
              <a:rPr lang="ko-KR" altLang="en-US" sz="1400" dirty="0"/>
              <a:t>책을 읽을 마음이 굴뚝같지 않은가</a:t>
            </a:r>
            <a:r>
              <a:rPr lang="en-US" altLang="ko-KR" sz="1400" dirty="0"/>
              <a:t>. </a:t>
            </a:r>
            <a:br>
              <a:rPr lang="ko-KR" altLang="en-US" sz="1400" dirty="0"/>
            </a:br>
            <a:r>
              <a:rPr lang="en-US" altLang="ko-KR" sz="1400" dirty="0"/>
              <a:t>&lt;https://leekihwan.khan.kr/entry&gt;</a:t>
            </a:r>
            <a:endParaRPr lang="ko-KR" altLang="en-US"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412776"/>
            <a:ext cx="1754819" cy="207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058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4345218" y="2924944"/>
            <a:ext cx="4968552" cy="504056"/>
          </a:xfrm>
        </p:spPr>
        <p:txBody>
          <a:bodyPr/>
          <a:lstStyle/>
          <a:p>
            <a:pPr marL="514350" indent="-514350"/>
            <a:r>
              <a:rPr lang="en-US" altLang="ko-KR" dirty="0">
                <a:solidFill>
                  <a:schemeClr val="tx1">
                    <a:lumMod val="75000"/>
                    <a:lumOff val="25000"/>
                  </a:schemeClr>
                </a:solidFill>
                <a:latin typeface="KoPub돋움체 Bold" panose="00000800000000000000" pitchFamily="2" charset="-127"/>
                <a:ea typeface="KoPub돋움체 Bold" panose="00000800000000000000" pitchFamily="2" charset="-127"/>
              </a:rPr>
              <a:t>Q &amp; A</a:t>
            </a:r>
          </a:p>
        </p:txBody>
      </p:sp>
      <p:sp>
        <p:nvSpPr>
          <p:cNvPr id="3" name="직사각형 2"/>
          <p:cNvSpPr/>
          <p:nvPr/>
        </p:nvSpPr>
        <p:spPr>
          <a:xfrm>
            <a:off x="0" y="6289566"/>
            <a:ext cx="11156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7"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10" name="직사각형 9"/>
          <p:cNvSpPr/>
          <p:nvPr/>
        </p:nvSpPr>
        <p:spPr>
          <a:xfrm>
            <a:off x="4355976" y="3391828"/>
            <a:ext cx="4788024" cy="144016"/>
          </a:xfrm>
          <a:prstGeom prst="rect">
            <a:avLst/>
          </a:prstGeom>
          <a:solidFill>
            <a:srgbClr val="F1E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805683"/>
            <a:ext cx="14287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양쪽 모서리가 둥근 사각형 8"/>
          <p:cNvSpPr/>
          <p:nvPr/>
        </p:nvSpPr>
        <p:spPr>
          <a:xfrm>
            <a:off x="4355976" y="3645024"/>
            <a:ext cx="4752528" cy="720080"/>
          </a:xfrm>
          <a:prstGeom prst="round2SameRect">
            <a:avLst>
              <a:gd name="adj1" fmla="val 0"/>
              <a:gd name="adj2" fmla="val 0"/>
            </a:avLst>
          </a:prstGeom>
          <a:gradFill flip="none" rotWithShape="1">
            <a:gsLst>
              <a:gs pos="76000">
                <a:srgbClr val="FFFFFF"/>
              </a:gs>
              <a:gs pos="83000">
                <a:srgbClr val="FFFFFF"/>
              </a:gs>
              <a:gs pos="100000">
                <a:srgbClr val="F2F2F2"/>
              </a:gs>
            </a:gsLst>
            <a:lin ang="0" scaled="1"/>
            <a:tileRect/>
          </a:gradFill>
          <a:ln w="25400" cap="flat" cmpd="sng" algn="ctr">
            <a:noFill/>
            <a:prstDash val="solid"/>
          </a:ln>
          <a:effectLst>
            <a:outerShdw blurRad="63500" algn="ctr" rotWithShape="0">
              <a:srgbClr val="FFFFFF">
                <a:lumMod val="50000"/>
                <a:alpha val="40000"/>
              </a:srgbClr>
            </a:outerShdw>
          </a:effectLst>
        </p:spPr>
        <p:txBody>
          <a:bodyPr lIns="91429" tIns="45715" rIns="91429" bIns="45715" anchor="ctr"/>
          <a:lstStyle/>
          <a:p>
            <a:pPr lvl="1" indent="-185715" defTabSz="839687" eaLnBrk="0" hangingPunct="0">
              <a:lnSpc>
                <a:spcPct val="90000"/>
              </a:lnSpc>
              <a:buClr>
                <a:sysClr val="windowText" lastClr="000000"/>
              </a:buClr>
              <a:tabLst>
                <a:tab pos="5647649" algn="l"/>
              </a:tabLst>
              <a:defRPr/>
            </a:pPr>
            <a:r>
              <a:rPr kumimoji="1" lang="ko-KR" altLang="en-US" sz="1300" b="1" dirty="0">
                <a:latin typeface="맑은 고딕"/>
                <a:ea typeface="맑은 고딕"/>
                <a:sym typeface="Gill Sans"/>
              </a:rPr>
              <a:t>☞ </a:t>
            </a:r>
            <a:r>
              <a:rPr kumimoji="1" lang="ko-KR" altLang="en-US" sz="1300" b="1" dirty="0" err="1">
                <a:latin typeface="Yoon 2002_TT" pitchFamily="18" charset="-127"/>
                <a:ea typeface="Yoon 2002_TT" pitchFamily="18" charset="-127"/>
                <a:sym typeface="Gill Sans"/>
              </a:rPr>
              <a:t>이러닝</a:t>
            </a:r>
            <a:r>
              <a:rPr kumimoji="1" lang="ko-KR" altLang="en-US" sz="1300" b="1" dirty="0">
                <a:latin typeface="Yoon 2002_TT" pitchFamily="18" charset="-127"/>
                <a:ea typeface="Yoon 2002_TT" pitchFamily="18" charset="-127"/>
                <a:sym typeface="Gill Sans"/>
              </a:rPr>
              <a:t> </a:t>
            </a:r>
            <a:r>
              <a:rPr kumimoji="1" lang="en-US" altLang="ko-KR" sz="1300" b="1" dirty="0">
                <a:latin typeface="Yoon 2002_TT" pitchFamily="18" charset="-127"/>
                <a:ea typeface="Yoon 2002_TT" pitchFamily="18" charset="-127"/>
                <a:sym typeface="Gill Sans"/>
              </a:rPr>
              <a:t>Q&amp;A </a:t>
            </a:r>
            <a:r>
              <a:rPr kumimoji="1" lang="ko-KR" altLang="en-US" sz="1300" b="1" dirty="0">
                <a:latin typeface="Yoon 2002_TT" pitchFamily="18" charset="-127"/>
                <a:ea typeface="Yoon 2002_TT" pitchFamily="18" charset="-127"/>
                <a:sym typeface="Gill Sans"/>
              </a:rPr>
              <a:t>폴더</a:t>
            </a:r>
            <a:endParaRPr kumimoji="1" lang="en-US" altLang="ko-KR" sz="1300" b="1" dirty="0">
              <a:latin typeface="Yoon 2002_TT" pitchFamily="18" charset="-127"/>
              <a:ea typeface="Yoon 2002_TT" pitchFamily="18" charset="-127"/>
              <a:sym typeface="Gill Sans"/>
            </a:endParaRPr>
          </a:p>
          <a:p>
            <a:pPr lvl="1" indent="-185715" defTabSz="839687" eaLnBrk="0" hangingPunct="0">
              <a:lnSpc>
                <a:spcPct val="90000"/>
              </a:lnSpc>
              <a:buClr>
                <a:sysClr val="windowText" lastClr="000000"/>
              </a:buClr>
              <a:tabLst>
                <a:tab pos="5647649" algn="l"/>
              </a:tabLst>
              <a:defRPr/>
            </a:pPr>
            <a:r>
              <a:rPr kumimoji="1" lang="en-US" altLang="ko-KR" sz="1300" b="1" dirty="0">
                <a:latin typeface="Yoon 2002_TT" pitchFamily="18" charset="-127"/>
                <a:ea typeface="Yoon 2002_TT" pitchFamily="18" charset="-127"/>
                <a:sym typeface="Gill Sans"/>
              </a:rPr>
              <a:t>             or</a:t>
            </a:r>
            <a:r>
              <a:rPr kumimoji="1" lang="ko-KR" altLang="en-US" sz="1300" b="1" dirty="0">
                <a:latin typeface="Yoon 2002_TT" pitchFamily="18" charset="-127"/>
                <a:ea typeface="Yoon 2002_TT" pitchFamily="18" charset="-127"/>
                <a:sym typeface="Gill Sans"/>
              </a:rPr>
              <a:t> </a:t>
            </a:r>
            <a:endParaRPr kumimoji="1" lang="en-US" altLang="ko-KR" sz="1300" b="1" dirty="0">
              <a:latin typeface="Yoon 2002_TT" pitchFamily="18" charset="-127"/>
              <a:ea typeface="Yoon 2002_TT" pitchFamily="18" charset="-127"/>
              <a:sym typeface="Gill Sans"/>
            </a:endParaRPr>
          </a:p>
          <a:p>
            <a:pPr lvl="1" indent="-185715" defTabSz="839687" eaLnBrk="0" hangingPunct="0">
              <a:lnSpc>
                <a:spcPct val="90000"/>
              </a:lnSpc>
              <a:buClr>
                <a:sysClr val="windowText" lastClr="000000"/>
              </a:buClr>
              <a:tabLst>
                <a:tab pos="5647649" algn="l"/>
              </a:tabLst>
              <a:defRPr/>
            </a:pPr>
            <a:r>
              <a:rPr kumimoji="1" lang="ko-KR" altLang="en-US" sz="1300" b="1" dirty="0">
                <a:latin typeface="Yoon 2002_TT" pitchFamily="18" charset="-127"/>
                <a:ea typeface="Yoon 2002_TT" pitchFamily="18" charset="-127"/>
                <a:sym typeface="Gill Sans"/>
              </a:rPr>
              <a:t>    </a:t>
            </a:r>
            <a:r>
              <a:rPr kumimoji="1" lang="ko-KR" altLang="en-US" sz="1300" b="1" dirty="0" err="1">
                <a:latin typeface="Yoon 2002_TT" pitchFamily="18" charset="-127"/>
                <a:ea typeface="Yoon 2002_TT" pitchFamily="18" charset="-127"/>
                <a:sym typeface="Gill Sans"/>
              </a:rPr>
              <a:t>이메일</a:t>
            </a:r>
            <a:r>
              <a:rPr kumimoji="1" lang="en-US" altLang="ko-KR" sz="1300" b="1" dirty="0">
                <a:latin typeface="Yoon 2002_TT" pitchFamily="18" charset="-127"/>
                <a:ea typeface="Yoon 2002_TT" pitchFamily="18" charset="-127"/>
                <a:sym typeface="Gill Sans"/>
              </a:rPr>
              <a:t>(</a:t>
            </a:r>
            <a:r>
              <a:rPr kumimoji="1" lang="en-US" altLang="ko-KR" sz="1300" b="1" dirty="0">
                <a:latin typeface="Yoon 2002_TT" pitchFamily="18" charset="-127"/>
                <a:ea typeface="Yoon 2002_TT" pitchFamily="18" charset="-127"/>
                <a:sym typeface="Gill Sans"/>
                <a:hlinkClick r:id="rId4"/>
              </a:rPr>
              <a:t>mocja@inu.ac.kr</a:t>
            </a:r>
            <a:r>
              <a:rPr kumimoji="1" lang="en-US" altLang="ko-KR" sz="1300" b="1" dirty="0">
                <a:latin typeface="Yoon 2002_TT" pitchFamily="18" charset="-127"/>
                <a:ea typeface="Yoon 2002_TT" pitchFamily="18" charset="-127"/>
                <a:sym typeface="Gill Sans"/>
              </a:rPr>
              <a:t>)</a:t>
            </a:r>
            <a:r>
              <a:rPr kumimoji="1" lang="ko-KR" altLang="en-US" sz="1300" b="1" dirty="0">
                <a:latin typeface="Yoon 2002_TT" pitchFamily="18" charset="-127"/>
                <a:ea typeface="Yoon 2002_TT" pitchFamily="18" charset="-127"/>
                <a:sym typeface="Gill Sans"/>
              </a:rPr>
              <a:t> </a:t>
            </a:r>
          </a:p>
        </p:txBody>
      </p:sp>
      <p:sp>
        <p:nvSpPr>
          <p:cNvPr id="11"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Tree>
    <p:extLst>
      <p:ext uri="{BB962C8B-B14F-4D97-AF65-F5344CB8AC3E}">
        <p14:creationId xmlns:p14="http://schemas.microsoft.com/office/powerpoint/2010/main" val="283010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184731" y="315137"/>
            <a:ext cx="4824536"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338457" y="341041"/>
            <a:ext cx="5184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1. </a:t>
            </a:r>
            <a:r>
              <a:rPr lang="ko-KR" altLang="en-US" b="1" dirty="0">
                <a:solidFill>
                  <a:schemeClr val="bg1"/>
                </a:solidFill>
                <a:latin typeface="한컴 윤고딕 230" pitchFamily="18" charset="-127"/>
                <a:ea typeface="한컴 윤고딕 230" pitchFamily="18" charset="-127"/>
              </a:rPr>
              <a:t>전자출판 정책</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46584" y="655832"/>
            <a:ext cx="7556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b="1" dirty="0">
                <a:solidFill>
                  <a:schemeClr val="accent6">
                    <a:lumMod val="50000"/>
                  </a:schemeClr>
                </a:solidFill>
                <a:latin typeface="한컴 윤고딕 230" panose="02020603020101020101" pitchFamily="18" charset="-127"/>
                <a:ea typeface="한컴 윤고딕 230" panose="02020603020101020101" pitchFamily="18" charset="-127"/>
              </a:rPr>
              <a:t>⊙</a:t>
            </a:r>
            <a:r>
              <a:rPr lang="en-US" altLang="ko-KR" sz="1800" b="1" dirty="0">
                <a:solidFill>
                  <a:srgbClr val="FF0000"/>
                </a:solidFill>
                <a:latin typeface="한컴 윤고딕 230" panose="02020603020101020101" pitchFamily="18" charset="-127"/>
                <a:ea typeface="한컴 윤고딕 230" panose="02020603020101020101" pitchFamily="18" charset="-127"/>
              </a:rPr>
              <a:t> </a:t>
            </a:r>
            <a:r>
              <a:rPr lang="ko-KR" altLang="en-US" sz="2000" b="1" dirty="0">
                <a:solidFill>
                  <a:srgbClr val="C00000"/>
                </a:solidFill>
                <a:latin typeface="한컴 윤고딕 230" panose="02020603020101020101" pitchFamily="18" charset="-127"/>
                <a:ea typeface="한컴 윤고딕 230" panose="02020603020101020101" pitchFamily="18" charset="-127"/>
              </a:rPr>
              <a:t>출판산업 관련 정부 기관 </a:t>
            </a:r>
            <a:endParaRPr lang="ko-KR" altLang="en-US" sz="2000" dirty="0">
              <a:solidFill>
                <a:srgbClr val="C00000"/>
              </a:solidFill>
              <a:latin typeface="한컴 윤고딕 230" panose="02020603020101020101" pitchFamily="18" charset="-127"/>
              <a:ea typeface="한컴 윤고딕 230" panose="02020603020101020101" pitchFamily="18" charset="-127"/>
            </a:endParaRPr>
          </a:p>
        </p:txBody>
      </p:sp>
      <p:sp>
        <p:nvSpPr>
          <p:cNvPr id="2" name="직사각형 1"/>
          <p:cNvSpPr/>
          <p:nvPr/>
        </p:nvSpPr>
        <p:spPr>
          <a:xfrm>
            <a:off x="-14312" y="1153134"/>
            <a:ext cx="9158312" cy="1354217"/>
          </a:xfrm>
          <a:prstGeom prst="rect">
            <a:avLst/>
          </a:prstGeom>
        </p:spPr>
        <p:txBody>
          <a:bodyPr wrap="square">
            <a:spAutoFit/>
          </a:bodyPr>
          <a:lstStyle/>
          <a:p>
            <a:r>
              <a:rPr lang="ko-KR" altLang="en-US" b="1" dirty="0">
                <a:solidFill>
                  <a:srgbClr val="C00000"/>
                </a:solidFill>
                <a:latin typeface="한컴 윤고딕 230" panose="02020603020101020101" pitchFamily="18" charset="-127"/>
                <a:ea typeface="한컴 윤고딕 230" panose="02020603020101020101" pitchFamily="18" charset="-127"/>
              </a:rPr>
              <a:t>문화체육관광부 미디어정책국 </a:t>
            </a:r>
            <a:r>
              <a:rPr lang="en-US" altLang="ko-KR" dirty="0">
                <a:latin typeface="한컴 윤고딕 230" panose="02020603020101020101" pitchFamily="18" charset="-127"/>
                <a:ea typeface="한컴 윤고딕 230" panose="02020603020101020101" pitchFamily="18" charset="-127"/>
              </a:rPr>
              <a:t>: </a:t>
            </a:r>
            <a:r>
              <a:rPr lang="ko-KR" altLang="en-US" dirty="0">
                <a:latin typeface="한컴 윤고딕 230" panose="02020603020101020101" pitchFamily="18" charset="-127"/>
                <a:ea typeface="한컴 윤고딕 230" panose="02020603020101020101" pitchFamily="18" charset="-127"/>
              </a:rPr>
              <a:t>문화미디어산업 진흥 계획 수립과 조정</a:t>
            </a:r>
            <a:r>
              <a:rPr lang="en-US" altLang="ko-KR" dirty="0">
                <a:latin typeface="한컴 윤고딕 230" panose="02020603020101020101" pitchFamily="18" charset="-127"/>
                <a:ea typeface="한컴 윤고딕 230" panose="02020603020101020101" pitchFamily="18" charset="-127"/>
              </a:rPr>
              <a:t>, </a:t>
            </a:r>
            <a:r>
              <a:rPr lang="ko-KR" altLang="en-US" dirty="0">
                <a:latin typeface="한컴 윤고딕 230" panose="02020603020101020101" pitchFamily="18" charset="-127"/>
                <a:ea typeface="한컴 윤고딕 230" panose="02020603020101020101" pitchFamily="18" charset="-127"/>
              </a:rPr>
              <a:t>방송영상산업 및 광고산업 진흥</a:t>
            </a:r>
            <a:r>
              <a:rPr lang="en-US" altLang="ko-KR" dirty="0">
                <a:latin typeface="한컴 윤고딕 230" panose="02020603020101020101" pitchFamily="18" charset="-127"/>
                <a:ea typeface="한컴 윤고딕 230" panose="02020603020101020101" pitchFamily="18" charset="-127"/>
              </a:rPr>
              <a:t>, </a:t>
            </a:r>
            <a:r>
              <a:rPr lang="ko-KR" altLang="en-US" dirty="0">
                <a:latin typeface="한컴 윤고딕 230" panose="02020603020101020101" pitchFamily="18" charset="-127"/>
                <a:ea typeface="한컴 윤고딕 230" panose="02020603020101020101" pitchFamily="18" charset="-127"/>
              </a:rPr>
              <a:t>독립제작사 육성</a:t>
            </a:r>
            <a:r>
              <a:rPr lang="en-US" altLang="ko-KR" dirty="0">
                <a:latin typeface="한컴 윤고딕 230" panose="02020603020101020101" pitchFamily="18" charset="-127"/>
                <a:ea typeface="한컴 윤고딕 230" panose="02020603020101020101" pitchFamily="18" charset="-127"/>
              </a:rPr>
              <a:t>, </a:t>
            </a:r>
            <a:r>
              <a:rPr lang="ko-KR" altLang="en-US" dirty="0">
                <a:solidFill>
                  <a:srgbClr val="C00000"/>
                </a:solidFill>
                <a:latin typeface="한컴 윤고딕 230" panose="02020603020101020101" pitchFamily="18" charset="-127"/>
                <a:ea typeface="한컴 윤고딕 230" panose="02020603020101020101" pitchFamily="18" charset="-127"/>
              </a:rPr>
              <a:t>출판 및 인쇄산업의 진흥</a:t>
            </a:r>
            <a:r>
              <a:rPr lang="en-US" altLang="ko-KR" dirty="0">
                <a:solidFill>
                  <a:srgbClr val="C00000"/>
                </a:solidFill>
                <a:latin typeface="한컴 윤고딕 230" panose="02020603020101020101" pitchFamily="18" charset="-127"/>
                <a:ea typeface="한컴 윤고딕 230" panose="02020603020101020101" pitchFamily="18" charset="-127"/>
              </a:rPr>
              <a:t>, </a:t>
            </a:r>
            <a:r>
              <a:rPr lang="ko-KR" altLang="en-US" dirty="0">
                <a:solidFill>
                  <a:srgbClr val="C00000"/>
                </a:solidFill>
                <a:latin typeface="한컴 윤고딕 230" panose="02020603020101020101" pitchFamily="18" charset="-127"/>
                <a:ea typeface="한컴 윤고딕 230" panose="02020603020101020101" pitchFamily="18" charset="-127"/>
              </a:rPr>
              <a:t>독서문화진흥 종합계획 추진 등의 업무</a:t>
            </a:r>
            <a:r>
              <a:rPr lang="ko-KR" altLang="en-US" dirty="0">
                <a:latin typeface="한컴 윤고딕 230" panose="02020603020101020101" pitchFamily="18" charset="-127"/>
                <a:ea typeface="한컴 윤고딕 230" panose="02020603020101020101" pitchFamily="18" charset="-127"/>
              </a:rPr>
              <a:t>를 담당</a:t>
            </a:r>
            <a:r>
              <a:rPr lang="en-US" altLang="ko-KR" dirty="0">
                <a:latin typeface="한컴 윤고딕 230" panose="02020603020101020101" pitchFamily="18" charset="-127"/>
                <a:ea typeface="한컴 윤고딕 230" panose="02020603020101020101" pitchFamily="18" charset="-127"/>
              </a:rPr>
              <a:t> </a:t>
            </a:r>
          </a:p>
          <a:p>
            <a:endParaRPr lang="en-US" altLang="ko-KR" sz="1400" dirty="0">
              <a:latin typeface="한컴 윤고딕 230" panose="02020603020101020101" pitchFamily="18" charset="-127"/>
              <a:ea typeface="한컴 윤고딕 230" panose="02020603020101020101" pitchFamily="18" charset="-127"/>
            </a:endParaRPr>
          </a:p>
          <a:p>
            <a:r>
              <a:rPr lang="en-US" altLang="ko-KR" sz="1400" dirty="0">
                <a:latin typeface="한컴 윤고딕 230" panose="02020603020101020101" pitchFamily="18" charset="-127"/>
                <a:ea typeface="한컴 윤고딕 230" panose="02020603020101020101" pitchFamily="18" charset="-127"/>
                <a:hlinkClick r:id="rId3"/>
              </a:rPr>
              <a:t>https://www.mcst.go.kr/kor/s_about/organ/main/deptView.jsp?pDeptCode=0732000000&amp;pTeamCD=1371759</a:t>
            </a:r>
            <a:endParaRPr lang="en-US" altLang="ko-KR" sz="1400" dirty="0">
              <a:latin typeface="한컴 윤고딕 230" panose="02020603020101020101" pitchFamily="18" charset="-127"/>
              <a:ea typeface="한컴 윤고딕 230" panose="02020603020101020101" pitchFamily="18" charset="-127"/>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722288"/>
            <a:ext cx="636165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직사각형 13"/>
          <p:cNvSpPr/>
          <p:nvPr/>
        </p:nvSpPr>
        <p:spPr>
          <a:xfrm>
            <a:off x="880238" y="5749111"/>
            <a:ext cx="8319628" cy="369332"/>
          </a:xfrm>
          <a:prstGeom prst="rect">
            <a:avLst/>
          </a:prstGeom>
        </p:spPr>
        <p:txBody>
          <a:bodyPr wrap="square">
            <a:spAutoFit/>
          </a:bodyPr>
          <a:lstStyle/>
          <a:p>
            <a:r>
              <a:rPr lang="ko-KR" altLang="en-US" dirty="0">
                <a:latin typeface="한컴 윤고딕 230" panose="02020603020101020101" pitchFamily="18" charset="-127"/>
                <a:ea typeface="한컴 윤고딕 230" panose="02020603020101020101" pitchFamily="18" charset="-127"/>
              </a:rPr>
              <a:t>이 가운데 </a:t>
            </a:r>
            <a:r>
              <a:rPr lang="en-US" altLang="ko-KR" dirty="0">
                <a:latin typeface="한컴 윤고딕 230" panose="02020603020101020101" pitchFamily="18" charset="-127"/>
                <a:ea typeface="한컴 윤고딕 230" panose="02020603020101020101" pitchFamily="18" charset="-127"/>
              </a:rPr>
              <a:t>&lt;</a:t>
            </a:r>
            <a:r>
              <a:rPr lang="ko-KR" altLang="en-US" dirty="0">
                <a:latin typeface="한컴 윤고딕 230" panose="02020603020101020101" pitchFamily="18" charset="-127"/>
                <a:ea typeface="한컴 윤고딕 230" panose="02020603020101020101" pitchFamily="18" charset="-127"/>
              </a:rPr>
              <a:t>출판인쇄독서진흥과</a:t>
            </a:r>
            <a:r>
              <a:rPr lang="en-US" altLang="ko-KR" dirty="0">
                <a:latin typeface="한컴 윤고딕 230" panose="02020603020101020101" pitchFamily="18" charset="-127"/>
                <a:ea typeface="한컴 윤고딕 230" panose="02020603020101020101" pitchFamily="18" charset="-127"/>
              </a:rPr>
              <a:t>&gt;</a:t>
            </a:r>
            <a:r>
              <a:rPr lang="ko-KR" altLang="en-US" dirty="0">
                <a:latin typeface="한컴 윤고딕 230" panose="02020603020101020101" pitchFamily="18" charset="-127"/>
                <a:ea typeface="한컴 윤고딕 230" panose="02020603020101020101" pitchFamily="18" charset="-127"/>
              </a:rPr>
              <a:t>의 업무는 다음과 같음</a:t>
            </a:r>
            <a:r>
              <a:rPr lang="en-US" altLang="ko-KR" dirty="0">
                <a:latin typeface="한컴 윤고딕 230" panose="02020603020101020101" pitchFamily="18" charset="-127"/>
                <a:ea typeface="한컴 윤고딕 230" panose="02020603020101020101" pitchFamily="18" charset="-127"/>
              </a:rPr>
              <a:t>.</a:t>
            </a:r>
            <a:endParaRPr lang="ko-KR" altLang="en-US" dirty="0">
              <a:latin typeface="한컴 윤고딕 230" panose="02020603020101020101" pitchFamily="18" charset="-127"/>
              <a:ea typeface="한컴 윤고딕 230" panose="02020603020101020101" pitchFamily="18" charset="-127"/>
            </a:endParaRPr>
          </a:p>
        </p:txBody>
      </p:sp>
    </p:spTree>
    <p:extLst>
      <p:ext uri="{BB962C8B-B14F-4D97-AF65-F5344CB8AC3E}">
        <p14:creationId xmlns:p14="http://schemas.microsoft.com/office/powerpoint/2010/main" val="66867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5" y="587555"/>
            <a:ext cx="7884368" cy="5682889"/>
          </a:xfrm>
          <a:prstGeom prst="rect">
            <a:avLst/>
          </a:prstGeom>
        </p:spPr>
      </p:pic>
      <p:cxnSp>
        <p:nvCxnSpPr>
          <p:cNvPr id="6" name="직선 연결선 5"/>
          <p:cNvCxnSpPr/>
          <p:nvPr/>
        </p:nvCxnSpPr>
        <p:spPr>
          <a:xfrm>
            <a:off x="2123728" y="1196752"/>
            <a:ext cx="928639" cy="0"/>
          </a:xfrm>
          <a:prstGeom prst="line">
            <a:avLst/>
          </a:prstGeom>
          <a:ln w="15875">
            <a:solidFill>
              <a:srgbClr val="FF0000"/>
            </a:solidFill>
            <a:headEnd w="lg" len="med"/>
            <a:tailEnd w="lg" len="med"/>
          </a:ln>
        </p:spPr>
        <p:style>
          <a:lnRef idx="1">
            <a:schemeClr val="accent1"/>
          </a:lnRef>
          <a:fillRef idx="0">
            <a:schemeClr val="accent1"/>
          </a:fillRef>
          <a:effectRef idx="0">
            <a:schemeClr val="accent1"/>
          </a:effectRef>
          <a:fontRef idx="minor">
            <a:schemeClr val="tx1"/>
          </a:fontRef>
        </p:style>
      </p:cxnSp>
      <p:sp>
        <p:nvSpPr>
          <p:cNvPr id="7" name="직사각형 6"/>
          <p:cNvSpPr/>
          <p:nvPr/>
        </p:nvSpPr>
        <p:spPr>
          <a:xfrm>
            <a:off x="2123728" y="1412776"/>
            <a:ext cx="6264696" cy="3168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28375" y="33002"/>
            <a:ext cx="4067945" cy="369332"/>
          </a:xfrm>
          <a:prstGeom prst="rect">
            <a:avLst/>
          </a:prstGeom>
          <a:noFill/>
        </p:spPr>
        <p:txBody>
          <a:bodyPr wrap="square" rtlCol="0">
            <a:spAutoFit/>
          </a:bodyPr>
          <a:lstStyle/>
          <a:p>
            <a:pPr marL="381000" latinLnBrk="0">
              <a:spcBef>
                <a:spcPct val="0"/>
              </a:spcBef>
            </a:pPr>
            <a:r>
              <a:rPr lang="en-US" altLang="ko-KR" dirty="0">
                <a:solidFill>
                  <a:srgbClr val="C00000"/>
                </a:solidFill>
                <a:latin typeface="한컴 윤고딕 230" panose="02020603020101020101" pitchFamily="18" charset="-127"/>
                <a:ea typeface="한컴 윤고딕 230" panose="02020603020101020101" pitchFamily="18" charset="-127"/>
              </a:rPr>
              <a:t>[</a:t>
            </a:r>
            <a:r>
              <a:rPr lang="ko-KR" altLang="en-US" dirty="0">
                <a:solidFill>
                  <a:srgbClr val="C00000"/>
                </a:solidFill>
                <a:latin typeface="한컴 윤고딕 230" panose="02020603020101020101" pitchFamily="18" charset="-127"/>
                <a:ea typeface="한컴 윤고딕 230" panose="02020603020101020101" pitchFamily="18" charset="-127"/>
              </a:rPr>
              <a:t>출판인쇄독서진흥과의 업무</a:t>
            </a:r>
            <a:r>
              <a:rPr lang="en-US" altLang="ko-KR" dirty="0">
                <a:solidFill>
                  <a:srgbClr val="C00000"/>
                </a:solidFill>
                <a:latin typeface="한컴 윤고딕 230" panose="02020603020101020101" pitchFamily="18" charset="-127"/>
                <a:ea typeface="한컴 윤고딕 230" panose="02020603020101020101" pitchFamily="18" charset="-127"/>
              </a:rPr>
              <a:t>]</a:t>
            </a:r>
            <a:endParaRPr lang="ko-KR" altLang="en-US" dirty="0">
              <a:solidFill>
                <a:srgbClr val="C00000"/>
              </a:solidFill>
              <a:latin typeface="한컴 윤고딕 230" pitchFamily="18" charset="-127"/>
              <a:ea typeface="한컴 윤고딕 230" pitchFamily="18" charset="-127"/>
            </a:endParaRPr>
          </a:p>
        </p:txBody>
      </p:sp>
      <p:cxnSp>
        <p:nvCxnSpPr>
          <p:cNvPr id="11" name="직선 연결선 10"/>
          <p:cNvCxnSpPr/>
          <p:nvPr/>
        </p:nvCxnSpPr>
        <p:spPr>
          <a:xfrm>
            <a:off x="2195736" y="4077072"/>
            <a:ext cx="324036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2267744" y="1986955"/>
            <a:ext cx="396044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44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8" name="TextBox 7"/>
          <p:cNvSpPr txBox="1"/>
          <p:nvPr/>
        </p:nvSpPr>
        <p:spPr>
          <a:xfrm>
            <a:off x="216023" y="260648"/>
            <a:ext cx="3275857" cy="369332"/>
          </a:xfrm>
          <a:prstGeom prst="rect">
            <a:avLst/>
          </a:prstGeom>
          <a:noFill/>
        </p:spPr>
        <p:txBody>
          <a:bodyPr wrap="square" rtlCol="0">
            <a:spAutoFit/>
          </a:bodyPr>
          <a:lstStyle/>
          <a:p>
            <a:pPr marL="381000" latinLnBrk="0">
              <a:spcBef>
                <a:spcPct val="0"/>
              </a:spcBef>
            </a:pPr>
            <a:r>
              <a:rPr lang="en-US" altLang="ko-KR" dirty="0">
                <a:solidFill>
                  <a:srgbClr val="C00000"/>
                </a:solidFill>
                <a:latin typeface="한컴 윤고딕 230" panose="02020603020101020101" pitchFamily="18" charset="-127"/>
                <a:ea typeface="한컴 윤고딕 230" panose="02020603020101020101" pitchFamily="18" charset="-127"/>
              </a:rPr>
              <a:t>[</a:t>
            </a:r>
            <a:r>
              <a:rPr lang="ko-KR" altLang="en-US" dirty="0" err="1">
                <a:solidFill>
                  <a:srgbClr val="C00000"/>
                </a:solidFill>
                <a:latin typeface="한컴 윤고딕 230" panose="02020603020101020101" pitchFamily="18" charset="-127"/>
                <a:ea typeface="한컴 윤고딕 230" panose="02020603020101020101" pitchFamily="18" charset="-127"/>
              </a:rPr>
              <a:t>담당자별</a:t>
            </a:r>
            <a:r>
              <a:rPr lang="ko-KR" altLang="en-US" dirty="0">
                <a:solidFill>
                  <a:srgbClr val="C00000"/>
                </a:solidFill>
                <a:latin typeface="한컴 윤고딕 230" panose="02020603020101020101" pitchFamily="18" charset="-127"/>
                <a:ea typeface="한컴 윤고딕 230" panose="02020603020101020101" pitchFamily="18" charset="-127"/>
              </a:rPr>
              <a:t> 업무</a:t>
            </a:r>
            <a:r>
              <a:rPr lang="en-US" altLang="ko-KR" dirty="0">
                <a:solidFill>
                  <a:srgbClr val="C00000"/>
                </a:solidFill>
                <a:latin typeface="한컴 윤고딕 230" panose="02020603020101020101" pitchFamily="18" charset="-127"/>
                <a:ea typeface="한컴 윤고딕 230" panose="02020603020101020101" pitchFamily="18" charset="-127"/>
              </a:rPr>
              <a:t>]</a:t>
            </a:r>
            <a:endParaRPr lang="ko-KR" altLang="en-US" dirty="0">
              <a:solidFill>
                <a:srgbClr val="C00000"/>
              </a:solidFill>
              <a:latin typeface="한컴 윤고딕 230" pitchFamily="18" charset="-127"/>
              <a:ea typeface="한컴 윤고딕 230" pitchFamily="18" charset="-127"/>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629"/>
            <a:ext cx="7381875"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직선 연결선 12"/>
          <p:cNvCxnSpPr/>
          <p:nvPr/>
        </p:nvCxnSpPr>
        <p:spPr>
          <a:xfrm>
            <a:off x="3923929" y="6093296"/>
            <a:ext cx="3960440"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52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8" name="TextBox 7"/>
          <p:cNvSpPr txBox="1"/>
          <p:nvPr/>
        </p:nvSpPr>
        <p:spPr>
          <a:xfrm>
            <a:off x="216023" y="260648"/>
            <a:ext cx="3275857" cy="369332"/>
          </a:xfrm>
          <a:prstGeom prst="rect">
            <a:avLst/>
          </a:prstGeom>
          <a:noFill/>
        </p:spPr>
        <p:txBody>
          <a:bodyPr wrap="square" rtlCol="0">
            <a:spAutoFit/>
          </a:bodyPr>
          <a:lstStyle/>
          <a:p>
            <a:pPr marL="381000" latinLnBrk="0">
              <a:spcBef>
                <a:spcPct val="0"/>
              </a:spcBef>
            </a:pPr>
            <a:r>
              <a:rPr lang="en-US" altLang="ko-KR" dirty="0">
                <a:solidFill>
                  <a:srgbClr val="C00000"/>
                </a:solidFill>
                <a:latin typeface="한컴 윤고딕 230" panose="02020603020101020101" pitchFamily="18" charset="-127"/>
                <a:ea typeface="한컴 윤고딕 230" panose="02020603020101020101" pitchFamily="18" charset="-127"/>
              </a:rPr>
              <a:t>[</a:t>
            </a:r>
            <a:r>
              <a:rPr lang="ko-KR" altLang="en-US" dirty="0" err="1">
                <a:solidFill>
                  <a:srgbClr val="C00000"/>
                </a:solidFill>
                <a:latin typeface="한컴 윤고딕 230" panose="02020603020101020101" pitchFamily="18" charset="-127"/>
                <a:ea typeface="한컴 윤고딕 230" panose="02020603020101020101" pitchFamily="18" charset="-127"/>
              </a:rPr>
              <a:t>담당자별</a:t>
            </a:r>
            <a:r>
              <a:rPr lang="ko-KR" altLang="en-US" dirty="0">
                <a:solidFill>
                  <a:srgbClr val="C00000"/>
                </a:solidFill>
                <a:latin typeface="한컴 윤고딕 230" panose="02020603020101020101" pitchFamily="18" charset="-127"/>
                <a:ea typeface="한컴 윤고딕 230" panose="02020603020101020101" pitchFamily="18" charset="-127"/>
              </a:rPr>
              <a:t> 업무</a:t>
            </a:r>
            <a:r>
              <a:rPr lang="en-US" altLang="ko-KR" dirty="0">
                <a:solidFill>
                  <a:srgbClr val="C00000"/>
                </a:solidFill>
                <a:latin typeface="한컴 윤고딕 230" panose="02020603020101020101" pitchFamily="18" charset="-127"/>
                <a:ea typeface="한컴 윤고딕 230" panose="02020603020101020101" pitchFamily="18" charset="-127"/>
              </a:rPr>
              <a:t>]</a:t>
            </a:r>
            <a:endParaRPr lang="ko-KR" altLang="en-US" dirty="0">
              <a:solidFill>
                <a:srgbClr val="C00000"/>
              </a:solidFill>
              <a:latin typeface="한컴 윤고딕 230" pitchFamily="18" charset="-127"/>
              <a:ea typeface="한컴 윤고딕 230" pitchFamily="18" charset="-127"/>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17" y="684237"/>
            <a:ext cx="73818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직선 연결선 5"/>
          <p:cNvCxnSpPr/>
          <p:nvPr/>
        </p:nvCxnSpPr>
        <p:spPr>
          <a:xfrm>
            <a:off x="3923929" y="1412776"/>
            <a:ext cx="2376263"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6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10" name="직사각형 9"/>
          <p:cNvSpPr/>
          <p:nvPr/>
        </p:nvSpPr>
        <p:spPr>
          <a:xfrm>
            <a:off x="644860" y="755407"/>
            <a:ext cx="7959588" cy="5262979"/>
          </a:xfrm>
          <a:prstGeom prst="rect">
            <a:avLst/>
          </a:prstGeom>
        </p:spPr>
        <p:txBody>
          <a:bodyPr wrap="square">
            <a:spAutoFit/>
          </a:bodyPr>
          <a:lstStyle/>
          <a:p>
            <a:r>
              <a:rPr lang="en-US" altLang="ko-KR" sz="1400" b="1" dirty="0">
                <a:solidFill>
                  <a:srgbClr val="0070C0"/>
                </a:solidFill>
                <a:latin typeface="맑은 고딕"/>
                <a:ea typeface="맑은 고딕"/>
              </a:rPr>
              <a:t>☞ &lt;</a:t>
            </a:r>
            <a:r>
              <a:rPr lang="ko-KR" altLang="en-US" sz="1400" b="1" dirty="0">
                <a:solidFill>
                  <a:srgbClr val="0070C0"/>
                </a:solidFill>
                <a:latin typeface="맑은 고딕"/>
                <a:ea typeface="맑은 고딕"/>
              </a:rPr>
              <a:t>출판문화산업진흥법</a:t>
            </a:r>
            <a:r>
              <a:rPr lang="en-US" altLang="ko-KR" sz="1400" b="1" dirty="0">
                <a:solidFill>
                  <a:srgbClr val="0070C0"/>
                </a:solidFill>
                <a:latin typeface="맑은 고딕"/>
                <a:ea typeface="맑은 고딕"/>
              </a:rPr>
              <a:t>&gt; </a:t>
            </a:r>
            <a:r>
              <a:rPr lang="ko-KR" altLang="en-US" sz="1400" b="1" dirty="0">
                <a:solidFill>
                  <a:srgbClr val="0070C0"/>
                </a:solidFill>
                <a:latin typeface="맑은 고딕"/>
                <a:ea typeface="맑은 고딕"/>
              </a:rPr>
              <a:t>제 </a:t>
            </a:r>
            <a:r>
              <a:rPr lang="en-US" altLang="ko-KR" sz="1400" b="1" dirty="0">
                <a:solidFill>
                  <a:srgbClr val="0070C0"/>
                </a:solidFill>
                <a:latin typeface="맑은 고딕"/>
                <a:ea typeface="맑은 고딕"/>
              </a:rPr>
              <a:t>4</a:t>
            </a:r>
            <a:r>
              <a:rPr lang="ko-KR" altLang="en-US" sz="1400" b="1" dirty="0">
                <a:solidFill>
                  <a:srgbClr val="0070C0"/>
                </a:solidFill>
                <a:latin typeface="맑은 고딕"/>
                <a:ea typeface="맑은 고딕"/>
              </a:rPr>
              <a:t>조를 법적 근거로 함</a:t>
            </a:r>
            <a:r>
              <a:rPr lang="en-US" altLang="ko-KR" sz="1400" b="1" dirty="0">
                <a:solidFill>
                  <a:srgbClr val="0070C0"/>
                </a:solidFill>
                <a:latin typeface="맑은 고딕"/>
                <a:ea typeface="맑은 고딕"/>
              </a:rPr>
              <a:t>.</a:t>
            </a:r>
          </a:p>
          <a:p>
            <a:endParaRPr lang="en-US" altLang="ko-KR" sz="1400" b="1" dirty="0">
              <a:solidFill>
                <a:srgbClr val="0070C0"/>
              </a:solidFill>
              <a:latin typeface="맑은 고딕"/>
              <a:ea typeface="맑은 고딕"/>
            </a:endParaRPr>
          </a:p>
          <a:p>
            <a:r>
              <a:rPr lang="ko-KR" altLang="en-US" sz="1400" b="1" dirty="0">
                <a:solidFill>
                  <a:srgbClr val="0070C0"/>
                </a:solidFill>
              </a:rPr>
              <a:t>제</a:t>
            </a:r>
            <a:r>
              <a:rPr lang="en-US" altLang="ko-KR" sz="1400" b="1" dirty="0">
                <a:solidFill>
                  <a:srgbClr val="0070C0"/>
                </a:solidFill>
              </a:rPr>
              <a:t>4</a:t>
            </a:r>
            <a:r>
              <a:rPr lang="ko-KR" altLang="en-US" sz="1400" b="1" dirty="0">
                <a:solidFill>
                  <a:srgbClr val="0070C0"/>
                </a:solidFill>
              </a:rPr>
              <a:t>조</a:t>
            </a:r>
            <a:r>
              <a:rPr lang="en-US" altLang="ko-KR" sz="1400" b="1" dirty="0">
                <a:solidFill>
                  <a:srgbClr val="0070C0"/>
                </a:solidFill>
              </a:rPr>
              <a:t>(</a:t>
            </a:r>
            <a:r>
              <a:rPr lang="ko-KR" altLang="en-US" sz="1400" b="1" dirty="0">
                <a:solidFill>
                  <a:srgbClr val="0070C0"/>
                </a:solidFill>
              </a:rPr>
              <a:t>출판문화산업 진흥계획의 </a:t>
            </a:r>
            <a:r>
              <a:rPr lang="ko-KR" altLang="en-US" sz="1400" b="1" dirty="0" err="1">
                <a:solidFill>
                  <a:srgbClr val="0070C0"/>
                </a:solidFill>
              </a:rPr>
              <a:t>수립ㆍ시행</a:t>
            </a:r>
            <a:r>
              <a:rPr lang="en-US" altLang="ko-KR" sz="1400" b="1" dirty="0">
                <a:solidFill>
                  <a:srgbClr val="0070C0"/>
                </a:solidFill>
              </a:rPr>
              <a:t>) </a:t>
            </a:r>
          </a:p>
          <a:p>
            <a:endParaRPr lang="en-US" altLang="ko-KR" sz="1400" b="1" dirty="0">
              <a:solidFill>
                <a:srgbClr val="0070C0"/>
              </a:solidFill>
            </a:endParaRPr>
          </a:p>
          <a:p>
            <a:r>
              <a:rPr lang="en-US" altLang="ko-KR" sz="1400" dirty="0">
                <a:solidFill>
                  <a:srgbClr val="0070C0"/>
                </a:solidFill>
              </a:rPr>
              <a:t>① </a:t>
            </a:r>
            <a:r>
              <a:rPr lang="ko-KR" altLang="en-US" sz="1400" dirty="0">
                <a:solidFill>
                  <a:srgbClr val="0070C0"/>
                </a:solidFill>
              </a:rPr>
              <a:t>문화체육관광부장관은 출판문화산업의 진흥에 필요한 기본계획</a:t>
            </a:r>
            <a:r>
              <a:rPr lang="en-US" altLang="ko-KR" sz="1400" dirty="0">
                <a:solidFill>
                  <a:srgbClr val="0070C0"/>
                </a:solidFill>
              </a:rPr>
              <a:t>(</a:t>
            </a:r>
            <a:r>
              <a:rPr lang="ko-KR" altLang="en-US" sz="1400" dirty="0">
                <a:solidFill>
                  <a:srgbClr val="0070C0"/>
                </a:solidFill>
              </a:rPr>
              <a:t>이하 </a:t>
            </a:r>
            <a:r>
              <a:rPr lang="en-US" altLang="ko-KR" sz="1400" dirty="0">
                <a:solidFill>
                  <a:srgbClr val="0070C0"/>
                </a:solidFill>
              </a:rPr>
              <a:t>"</a:t>
            </a:r>
            <a:r>
              <a:rPr lang="ko-KR" altLang="en-US" sz="1400" dirty="0">
                <a:solidFill>
                  <a:srgbClr val="0070C0"/>
                </a:solidFill>
              </a:rPr>
              <a:t>진흥계획</a:t>
            </a:r>
            <a:r>
              <a:rPr lang="en-US" altLang="ko-KR" sz="1400" dirty="0">
                <a:solidFill>
                  <a:srgbClr val="0070C0"/>
                </a:solidFill>
              </a:rPr>
              <a:t>"</a:t>
            </a:r>
            <a:r>
              <a:rPr lang="ko-KR" altLang="en-US" sz="1400" dirty="0">
                <a:solidFill>
                  <a:srgbClr val="0070C0"/>
                </a:solidFill>
              </a:rPr>
              <a:t>이라 한다</a:t>
            </a:r>
            <a:r>
              <a:rPr lang="en-US" altLang="ko-KR" sz="1400" dirty="0">
                <a:solidFill>
                  <a:srgbClr val="0070C0"/>
                </a:solidFill>
              </a:rPr>
              <a:t>)</a:t>
            </a:r>
            <a:r>
              <a:rPr lang="ko-KR" altLang="en-US" sz="1400" dirty="0">
                <a:solidFill>
                  <a:srgbClr val="0070C0"/>
                </a:solidFill>
              </a:rPr>
              <a:t>을 </a:t>
            </a:r>
            <a:r>
              <a:rPr lang="en-US" altLang="ko-KR" sz="1400" dirty="0">
                <a:solidFill>
                  <a:srgbClr val="0070C0"/>
                </a:solidFill>
              </a:rPr>
              <a:t>5</a:t>
            </a:r>
            <a:r>
              <a:rPr lang="ko-KR" altLang="en-US" sz="1400" dirty="0">
                <a:solidFill>
                  <a:srgbClr val="0070C0"/>
                </a:solidFill>
              </a:rPr>
              <a:t>년마다 </a:t>
            </a:r>
            <a:r>
              <a:rPr lang="ko-KR" altLang="en-US" sz="1400" dirty="0" err="1">
                <a:solidFill>
                  <a:srgbClr val="0070C0"/>
                </a:solidFill>
              </a:rPr>
              <a:t>수립</a:t>
            </a:r>
            <a:r>
              <a:rPr lang="ko-KR" altLang="en-US" sz="1400" dirty="0" err="1">
                <a:solidFill>
                  <a:srgbClr val="0070C0"/>
                </a:solidFill>
                <a:latin typeface="KoPub돋움체 Bold"/>
                <a:ea typeface="KoPub돋움체 Bold"/>
              </a:rPr>
              <a:t>ㆍ</a:t>
            </a:r>
            <a:r>
              <a:rPr lang="ko-KR" altLang="en-US" sz="1400" dirty="0" err="1">
                <a:solidFill>
                  <a:srgbClr val="0070C0"/>
                </a:solidFill>
              </a:rPr>
              <a:t>시행하여야</a:t>
            </a:r>
            <a:r>
              <a:rPr lang="ko-KR" altLang="en-US" sz="1400" dirty="0">
                <a:solidFill>
                  <a:srgbClr val="0070C0"/>
                </a:solidFill>
              </a:rPr>
              <a:t> 한다</a:t>
            </a:r>
            <a:r>
              <a:rPr lang="en-US" altLang="ko-KR" sz="1400" dirty="0">
                <a:solidFill>
                  <a:srgbClr val="0070C0"/>
                </a:solidFill>
              </a:rPr>
              <a:t>.</a:t>
            </a:r>
          </a:p>
          <a:p>
            <a:endParaRPr lang="en-US" altLang="ko-KR" sz="1400" dirty="0">
              <a:solidFill>
                <a:srgbClr val="0070C0"/>
              </a:solidFill>
            </a:endParaRPr>
          </a:p>
          <a:p>
            <a:r>
              <a:rPr lang="en-US" altLang="ko-KR" sz="1400" dirty="0">
                <a:solidFill>
                  <a:srgbClr val="0070C0"/>
                </a:solidFill>
              </a:rPr>
              <a:t>② </a:t>
            </a:r>
            <a:r>
              <a:rPr lang="ko-KR" altLang="en-US" sz="1400" dirty="0">
                <a:solidFill>
                  <a:srgbClr val="0070C0"/>
                </a:solidFill>
              </a:rPr>
              <a:t>진흥계획에는 다음 각 호의 사항이 포함되어야 한다</a:t>
            </a:r>
            <a:r>
              <a:rPr lang="en-US" altLang="ko-KR" sz="1400" dirty="0">
                <a:solidFill>
                  <a:srgbClr val="0070C0"/>
                </a:solidFill>
              </a:rPr>
              <a:t>.</a:t>
            </a:r>
          </a:p>
          <a:p>
            <a:r>
              <a:rPr lang="en-US" altLang="ko-KR" sz="1400" dirty="0">
                <a:solidFill>
                  <a:srgbClr val="0070C0"/>
                </a:solidFill>
              </a:rPr>
              <a:t>    1. </a:t>
            </a:r>
            <a:r>
              <a:rPr lang="ko-KR" altLang="en-US" sz="1400" dirty="0">
                <a:solidFill>
                  <a:srgbClr val="0070C0"/>
                </a:solidFill>
              </a:rPr>
              <a:t>전문인력 양성의 지원</a:t>
            </a:r>
          </a:p>
          <a:p>
            <a:r>
              <a:rPr lang="en-US" altLang="ko-KR" sz="1400" dirty="0">
                <a:solidFill>
                  <a:srgbClr val="0070C0"/>
                </a:solidFill>
              </a:rPr>
              <a:t>    2. </a:t>
            </a:r>
            <a:r>
              <a:rPr lang="ko-KR" altLang="en-US" sz="1400" dirty="0">
                <a:solidFill>
                  <a:srgbClr val="0070C0"/>
                </a:solidFill>
              </a:rPr>
              <a:t>양서</a:t>
            </a:r>
            <a:r>
              <a:rPr lang="en-US" altLang="ko-KR" sz="1400" dirty="0">
                <a:solidFill>
                  <a:srgbClr val="0070C0"/>
                </a:solidFill>
              </a:rPr>
              <a:t>(</a:t>
            </a:r>
            <a:r>
              <a:rPr lang="ko-KR" altLang="en-US" sz="1400" dirty="0" err="1">
                <a:solidFill>
                  <a:srgbClr val="0070C0"/>
                </a:solidFill>
              </a:rPr>
              <a:t>良書</a:t>
            </a:r>
            <a:r>
              <a:rPr lang="en-US" altLang="ko-KR" sz="1400" dirty="0">
                <a:solidFill>
                  <a:srgbClr val="0070C0"/>
                </a:solidFill>
              </a:rPr>
              <a:t>) </a:t>
            </a:r>
            <a:r>
              <a:rPr lang="ko-KR" altLang="en-US" sz="1400" dirty="0">
                <a:solidFill>
                  <a:srgbClr val="0070C0"/>
                </a:solidFill>
              </a:rPr>
              <a:t>출판의 </a:t>
            </a:r>
            <a:r>
              <a:rPr lang="ko-KR" altLang="en-US" sz="1400" dirty="0" err="1">
                <a:solidFill>
                  <a:srgbClr val="0070C0"/>
                </a:solidFill>
              </a:rPr>
              <a:t>장려</a:t>
            </a:r>
            <a:r>
              <a:rPr lang="ko-KR" altLang="en-US" sz="1400" dirty="0" err="1">
                <a:solidFill>
                  <a:srgbClr val="0070C0"/>
                </a:solidFill>
                <a:latin typeface="KoPub돋움체 Bold"/>
                <a:ea typeface="KoPub돋움체 Bold"/>
              </a:rPr>
              <a:t>ㆍ</a:t>
            </a:r>
            <a:r>
              <a:rPr lang="ko-KR" altLang="en-US" sz="1400" dirty="0" err="1">
                <a:solidFill>
                  <a:srgbClr val="0070C0"/>
                </a:solidFill>
              </a:rPr>
              <a:t>지원</a:t>
            </a:r>
            <a:endParaRPr lang="ko-KR" altLang="en-US" sz="1400" dirty="0">
              <a:solidFill>
                <a:srgbClr val="0070C0"/>
              </a:solidFill>
            </a:endParaRPr>
          </a:p>
          <a:p>
            <a:r>
              <a:rPr lang="en-US" altLang="ko-KR" sz="1400" dirty="0">
                <a:solidFill>
                  <a:srgbClr val="0070C0"/>
                </a:solidFill>
              </a:rPr>
              <a:t>    3. </a:t>
            </a:r>
            <a:r>
              <a:rPr lang="ko-KR" altLang="en-US" sz="1400" dirty="0">
                <a:solidFill>
                  <a:srgbClr val="0070C0"/>
                </a:solidFill>
              </a:rPr>
              <a:t>국내외 우수저작물의 번역 지원</a:t>
            </a:r>
          </a:p>
          <a:p>
            <a:r>
              <a:rPr lang="en-US" altLang="ko-KR" sz="1400" dirty="0">
                <a:solidFill>
                  <a:srgbClr val="0070C0"/>
                </a:solidFill>
              </a:rPr>
              <a:t>    4. </a:t>
            </a:r>
            <a:r>
              <a:rPr lang="ko-KR" altLang="en-US" sz="1400" dirty="0">
                <a:solidFill>
                  <a:srgbClr val="0070C0"/>
                </a:solidFill>
              </a:rPr>
              <a:t>출판시설 및 간행물 유통의 현대화 지원</a:t>
            </a:r>
          </a:p>
          <a:p>
            <a:r>
              <a:rPr lang="en-US" altLang="ko-KR" sz="1400" dirty="0">
                <a:solidFill>
                  <a:srgbClr val="0070C0"/>
                </a:solidFill>
              </a:rPr>
              <a:t>    5. </a:t>
            </a:r>
            <a:r>
              <a:rPr lang="ko-KR" altLang="en-US" sz="1400" dirty="0">
                <a:solidFill>
                  <a:srgbClr val="0070C0"/>
                </a:solidFill>
              </a:rPr>
              <a:t>전자출판의 </a:t>
            </a:r>
            <a:r>
              <a:rPr lang="ko-KR" altLang="en-US" sz="1400" dirty="0" err="1">
                <a:solidFill>
                  <a:srgbClr val="0070C0"/>
                </a:solidFill>
              </a:rPr>
              <a:t>육성</a:t>
            </a:r>
            <a:r>
              <a:rPr lang="ko-KR" altLang="en-US" sz="1400" dirty="0" err="1">
                <a:solidFill>
                  <a:srgbClr val="0070C0"/>
                </a:solidFill>
                <a:latin typeface="KoPub돋움체 Bold"/>
                <a:ea typeface="KoPub돋움체 Bold"/>
              </a:rPr>
              <a:t>ㆍ</a:t>
            </a:r>
            <a:r>
              <a:rPr lang="ko-KR" altLang="en-US" sz="1400" dirty="0" err="1">
                <a:solidFill>
                  <a:srgbClr val="0070C0"/>
                </a:solidFill>
              </a:rPr>
              <a:t>지원</a:t>
            </a:r>
            <a:endParaRPr lang="ko-KR" altLang="en-US" sz="1400" dirty="0">
              <a:solidFill>
                <a:srgbClr val="0070C0"/>
              </a:solidFill>
            </a:endParaRPr>
          </a:p>
          <a:p>
            <a:r>
              <a:rPr lang="en-US" altLang="ko-KR" sz="1400" dirty="0">
                <a:solidFill>
                  <a:srgbClr val="0070C0"/>
                </a:solidFill>
              </a:rPr>
              <a:t>    6. </a:t>
            </a:r>
            <a:r>
              <a:rPr lang="ko-KR" altLang="en-US" sz="1400" dirty="0" err="1">
                <a:solidFill>
                  <a:srgbClr val="0070C0"/>
                </a:solidFill>
              </a:rPr>
              <a:t>국제교류</a:t>
            </a:r>
            <a:r>
              <a:rPr lang="ko-KR" altLang="en-US" sz="1400" dirty="0" err="1">
                <a:solidFill>
                  <a:srgbClr val="0070C0"/>
                </a:solidFill>
                <a:latin typeface="KoPub돋움체 Bold"/>
                <a:ea typeface="KoPub돋움체 Bold"/>
              </a:rPr>
              <a:t>ㆍ</a:t>
            </a:r>
            <a:r>
              <a:rPr lang="ko-KR" altLang="en-US" sz="1400" dirty="0" err="1">
                <a:solidFill>
                  <a:srgbClr val="0070C0"/>
                </a:solidFill>
              </a:rPr>
              <a:t>협력</a:t>
            </a:r>
            <a:r>
              <a:rPr lang="ko-KR" altLang="en-US" sz="1400" dirty="0">
                <a:solidFill>
                  <a:srgbClr val="0070C0"/>
                </a:solidFill>
              </a:rPr>
              <a:t> 및 수출시장 확대의 지원</a:t>
            </a:r>
          </a:p>
          <a:p>
            <a:r>
              <a:rPr lang="en-US" altLang="ko-KR" sz="1400" dirty="0">
                <a:solidFill>
                  <a:srgbClr val="0070C0"/>
                </a:solidFill>
              </a:rPr>
              <a:t>    7. </a:t>
            </a:r>
            <a:r>
              <a:rPr lang="ko-KR" altLang="en-US" sz="1400" dirty="0">
                <a:solidFill>
                  <a:srgbClr val="0070C0"/>
                </a:solidFill>
              </a:rPr>
              <a:t>만화산업의 </a:t>
            </a:r>
            <a:r>
              <a:rPr lang="ko-KR" altLang="en-US" sz="1400" dirty="0" err="1">
                <a:solidFill>
                  <a:srgbClr val="0070C0"/>
                </a:solidFill>
              </a:rPr>
              <a:t>육성</a:t>
            </a:r>
            <a:r>
              <a:rPr lang="ko-KR" altLang="en-US" sz="1400" dirty="0" err="1">
                <a:solidFill>
                  <a:srgbClr val="0070C0"/>
                </a:solidFill>
                <a:latin typeface="KoPub돋움체 Bold"/>
                <a:ea typeface="KoPub돋움체 Bold"/>
              </a:rPr>
              <a:t>ㆍ</a:t>
            </a:r>
            <a:r>
              <a:rPr lang="ko-KR" altLang="en-US" sz="1400" dirty="0" err="1">
                <a:solidFill>
                  <a:srgbClr val="0070C0"/>
                </a:solidFill>
              </a:rPr>
              <a:t>지원</a:t>
            </a:r>
            <a:endParaRPr lang="ko-KR" altLang="en-US" sz="1400" dirty="0">
              <a:solidFill>
                <a:srgbClr val="0070C0"/>
              </a:solidFill>
            </a:endParaRPr>
          </a:p>
          <a:p>
            <a:r>
              <a:rPr lang="en-US" altLang="ko-KR" sz="1400" dirty="0">
                <a:solidFill>
                  <a:srgbClr val="0070C0"/>
                </a:solidFill>
              </a:rPr>
              <a:t>    8. </a:t>
            </a:r>
            <a:r>
              <a:rPr lang="ko-KR" altLang="en-US" sz="1400" dirty="0">
                <a:solidFill>
                  <a:srgbClr val="0070C0"/>
                </a:solidFill>
              </a:rPr>
              <a:t>서점</a:t>
            </a:r>
            <a:r>
              <a:rPr lang="en-US" altLang="ko-KR" sz="1400" dirty="0">
                <a:solidFill>
                  <a:srgbClr val="0070C0"/>
                </a:solidFill>
              </a:rPr>
              <a:t>(</a:t>
            </a:r>
            <a:r>
              <a:rPr lang="ko-KR" altLang="en-US" sz="1400" dirty="0">
                <a:solidFill>
                  <a:srgbClr val="0070C0"/>
                </a:solidFill>
              </a:rPr>
              <a:t>書店</a:t>
            </a:r>
            <a:r>
              <a:rPr lang="en-US" altLang="ko-KR" sz="1400" dirty="0">
                <a:solidFill>
                  <a:srgbClr val="0070C0"/>
                </a:solidFill>
              </a:rPr>
              <a:t>) </a:t>
            </a:r>
            <a:r>
              <a:rPr lang="ko-KR" altLang="en-US" sz="1400" dirty="0">
                <a:solidFill>
                  <a:srgbClr val="0070C0"/>
                </a:solidFill>
              </a:rPr>
              <a:t>및 </a:t>
            </a:r>
            <a:r>
              <a:rPr lang="ko-KR" altLang="en-US" sz="1400" dirty="0" err="1">
                <a:solidFill>
                  <a:srgbClr val="0070C0"/>
                </a:solidFill>
              </a:rPr>
              <a:t>제본업</a:t>
            </a:r>
            <a:r>
              <a:rPr lang="en-US" altLang="ko-KR" sz="1400" dirty="0">
                <a:solidFill>
                  <a:srgbClr val="0070C0"/>
                </a:solidFill>
              </a:rPr>
              <a:t>(</a:t>
            </a:r>
            <a:r>
              <a:rPr lang="ko-KR" altLang="en-US" sz="1400" dirty="0" err="1">
                <a:solidFill>
                  <a:srgbClr val="0070C0"/>
                </a:solidFill>
              </a:rPr>
              <a:t>製本業</a:t>
            </a:r>
            <a:r>
              <a:rPr lang="en-US" altLang="ko-KR" sz="1400" dirty="0">
                <a:solidFill>
                  <a:srgbClr val="0070C0"/>
                </a:solidFill>
              </a:rPr>
              <a:t>) </a:t>
            </a:r>
            <a:r>
              <a:rPr lang="ko-KR" altLang="en-US" sz="1400" dirty="0">
                <a:solidFill>
                  <a:srgbClr val="0070C0"/>
                </a:solidFill>
              </a:rPr>
              <a:t>등의 지원</a:t>
            </a:r>
          </a:p>
          <a:p>
            <a:r>
              <a:rPr lang="en-US" altLang="ko-KR" sz="1400" dirty="0">
                <a:solidFill>
                  <a:srgbClr val="0070C0"/>
                </a:solidFill>
              </a:rPr>
              <a:t>    9. </a:t>
            </a:r>
            <a:r>
              <a:rPr lang="ko-KR" altLang="en-US" sz="1400" dirty="0">
                <a:solidFill>
                  <a:srgbClr val="0070C0"/>
                </a:solidFill>
              </a:rPr>
              <a:t>그 밖에 출판문화산업의 지원에 관한 사항</a:t>
            </a:r>
          </a:p>
          <a:p>
            <a:endParaRPr lang="en-US" altLang="ko-KR" sz="1400" dirty="0">
              <a:solidFill>
                <a:srgbClr val="0070C0"/>
              </a:solidFill>
            </a:endParaRPr>
          </a:p>
          <a:p>
            <a:r>
              <a:rPr lang="ko-KR" altLang="en-US" sz="1400" dirty="0">
                <a:solidFill>
                  <a:srgbClr val="0070C0"/>
                </a:solidFill>
              </a:rPr>
              <a:t>③ 문화체육관광부장관이 진흥계획을 수립하려면 미리 관계 중앙행정기관의 장과 협의하여야 하며</a:t>
            </a:r>
            <a:r>
              <a:rPr lang="en-US" altLang="ko-KR" sz="1400" dirty="0">
                <a:solidFill>
                  <a:srgbClr val="0070C0"/>
                </a:solidFill>
              </a:rPr>
              <a:t>, </a:t>
            </a:r>
            <a:r>
              <a:rPr lang="ko-KR" altLang="en-US" sz="1400" dirty="0">
                <a:solidFill>
                  <a:srgbClr val="0070C0"/>
                </a:solidFill>
              </a:rPr>
              <a:t>출판문화산업 관련 단체의 의견을 들어야 한다</a:t>
            </a:r>
            <a:r>
              <a:rPr lang="en-US" altLang="ko-KR" sz="1400" dirty="0">
                <a:solidFill>
                  <a:srgbClr val="0070C0"/>
                </a:solidFill>
              </a:rPr>
              <a:t>.</a:t>
            </a:r>
          </a:p>
          <a:p>
            <a:endParaRPr lang="en-US" altLang="ko-KR" sz="1400" dirty="0">
              <a:solidFill>
                <a:srgbClr val="0070C0"/>
              </a:solidFill>
            </a:endParaRPr>
          </a:p>
          <a:p>
            <a:r>
              <a:rPr lang="en-US" altLang="ko-KR" sz="1400" dirty="0">
                <a:solidFill>
                  <a:srgbClr val="0070C0"/>
                </a:solidFill>
              </a:rPr>
              <a:t>④ </a:t>
            </a:r>
            <a:r>
              <a:rPr lang="ko-KR" altLang="en-US" sz="1400" dirty="0">
                <a:solidFill>
                  <a:srgbClr val="0070C0"/>
                </a:solidFill>
              </a:rPr>
              <a:t>문화체육관광부장관은 진흥계획을 </a:t>
            </a:r>
            <a:r>
              <a:rPr lang="ko-KR" altLang="en-US" sz="1400" dirty="0" err="1">
                <a:solidFill>
                  <a:srgbClr val="0070C0"/>
                </a:solidFill>
              </a:rPr>
              <a:t>수립</a:t>
            </a:r>
            <a:r>
              <a:rPr lang="ko-KR" altLang="en-US" sz="1400" dirty="0" err="1">
                <a:solidFill>
                  <a:srgbClr val="0070C0"/>
                </a:solidFill>
                <a:latin typeface="KoPub돋움체 Bold"/>
                <a:ea typeface="KoPub돋움체 Bold"/>
              </a:rPr>
              <a:t>ㆍ</a:t>
            </a:r>
            <a:r>
              <a:rPr lang="ko-KR" altLang="en-US" sz="1400" dirty="0" err="1">
                <a:solidFill>
                  <a:srgbClr val="0070C0"/>
                </a:solidFill>
              </a:rPr>
              <a:t>시행하기</a:t>
            </a:r>
            <a:r>
              <a:rPr lang="ko-KR" altLang="en-US" sz="1400" dirty="0">
                <a:solidFill>
                  <a:srgbClr val="0070C0"/>
                </a:solidFill>
              </a:rPr>
              <a:t> 위하여 필요하면 </a:t>
            </a:r>
            <a:r>
              <a:rPr lang="ko-KR" altLang="en-US" sz="1400" dirty="0" err="1">
                <a:solidFill>
                  <a:srgbClr val="0070C0"/>
                </a:solidFill>
              </a:rPr>
              <a:t>특별시장</a:t>
            </a:r>
            <a:r>
              <a:rPr lang="ko-KR" altLang="en-US" sz="1400" dirty="0" err="1">
                <a:solidFill>
                  <a:srgbClr val="0070C0"/>
                </a:solidFill>
                <a:latin typeface="KoPub돋움체 Bold"/>
                <a:ea typeface="KoPub돋움체 Bold"/>
              </a:rPr>
              <a:t>ㆍ</a:t>
            </a:r>
            <a:r>
              <a:rPr lang="ko-KR" altLang="en-US" sz="1400" dirty="0" err="1">
                <a:solidFill>
                  <a:srgbClr val="0070C0"/>
                </a:solidFill>
              </a:rPr>
              <a:t>광역시장</a:t>
            </a:r>
            <a:r>
              <a:rPr lang="ko-KR" altLang="en-US" sz="1400" dirty="0" err="1">
                <a:solidFill>
                  <a:srgbClr val="0070C0"/>
                </a:solidFill>
                <a:latin typeface="KoPub돋움체 Bold"/>
                <a:ea typeface="KoPub돋움체 Bold"/>
              </a:rPr>
              <a:t>ㆍ</a:t>
            </a:r>
            <a:r>
              <a:rPr lang="ko-KR" altLang="en-US" sz="1400" dirty="0" err="1">
                <a:solidFill>
                  <a:srgbClr val="0070C0"/>
                </a:solidFill>
              </a:rPr>
              <a:t>특별자치시장</a:t>
            </a:r>
            <a:r>
              <a:rPr lang="ko-KR" altLang="en-US" sz="1400" dirty="0" err="1">
                <a:solidFill>
                  <a:srgbClr val="0070C0"/>
                </a:solidFill>
                <a:latin typeface="KoPub돋움체 Bold"/>
                <a:ea typeface="KoPub돋움체 Bold"/>
              </a:rPr>
              <a:t>ㆍ</a:t>
            </a:r>
            <a:r>
              <a:rPr lang="ko-KR" altLang="en-US" sz="1400" dirty="0" err="1">
                <a:solidFill>
                  <a:srgbClr val="0070C0"/>
                </a:solidFill>
              </a:rPr>
              <a:t>도지사</a:t>
            </a:r>
            <a:r>
              <a:rPr lang="ko-KR" altLang="en-US" sz="1400" dirty="0">
                <a:solidFill>
                  <a:srgbClr val="0070C0"/>
                </a:solidFill>
              </a:rPr>
              <a:t> 또는 특별자치도지사</a:t>
            </a:r>
            <a:r>
              <a:rPr lang="en-US" altLang="ko-KR" sz="1400" dirty="0">
                <a:solidFill>
                  <a:srgbClr val="0070C0"/>
                </a:solidFill>
              </a:rPr>
              <a:t>(</a:t>
            </a:r>
            <a:r>
              <a:rPr lang="ko-KR" altLang="en-US" sz="1400" dirty="0">
                <a:solidFill>
                  <a:srgbClr val="0070C0"/>
                </a:solidFill>
              </a:rPr>
              <a:t>이하 </a:t>
            </a:r>
            <a:r>
              <a:rPr lang="en-US" altLang="ko-KR" sz="1400" dirty="0">
                <a:solidFill>
                  <a:srgbClr val="0070C0"/>
                </a:solidFill>
              </a:rPr>
              <a:t>"</a:t>
            </a:r>
            <a:r>
              <a:rPr lang="ko-KR" altLang="en-US" sz="1400" dirty="0" err="1">
                <a:solidFill>
                  <a:srgbClr val="0070C0"/>
                </a:solidFill>
              </a:rPr>
              <a:t>시</a:t>
            </a:r>
            <a:r>
              <a:rPr lang="ko-KR" altLang="en-US" sz="1400" dirty="0" err="1">
                <a:solidFill>
                  <a:srgbClr val="0070C0"/>
                </a:solidFill>
                <a:latin typeface="KoPub돋움체 Bold"/>
                <a:ea typeface="KoPub돋움체 Bold"/>
              </a:rPr>
              <a:t>ㆍ</a:t>
            </a:r>
            <a:r>
              <a:rPr lang="ko-KR" altLang="en-US" sz="1400" dirty="0" err="1">
                <a:solidFill>
                  <a:srgbClr val="0070C0"/>
                </a:solidFill>
              </a:rPr>
              <a:t>도지사</a:t>
            </a:r>
            <a:r>
              <a:rPr lang="en-US" altLang="ko-KR" sz="1400" dirty="0">
                <a:solidFill>
                  <a:srgbClr val="0070C0"/>
                </a:solidFill>
              </a:rPr>
              <a:t>"</a:t>
            </a:r>
            <a:r>
              <a:rPr lang="ko-KR" altLang="en-US" sz="1400" dirty="0">
                <a:solidFill>
                  <a:srgbClr val="0070C0"/>
                </a:solidFill>
              </a:rPr>
              <a:t>라 한다</a:t>
            </a:r>
            <a:r>
              <a:rPr lang="en-US" altLang="ko-KR" sz="1400" dirty="0">
                <a:solidFill>
                  <a:srgbClr val="0070C0"/>
                </a:solidFill>
              </a:rPr>
              <a:t>)</a:t>
            </a:r>
            <a:r>
              <a:rPr lang="ko-KR" altLang="en-US" sz="1400" dirty="0">
                <a:solidFill>
                  <a:srgbClr val="0070C0"/>
                </a:solidFill>
              </a:rPr>
              <a:t>에게 협조를 요청하거나 </a:t>
            </a:r>
            <a:r>
              <a:rPr lang="ko-KR" altLang="en-US" sz="1400" dirty="0" err="1">
                <a:solidFill>
                  <a:srgbClr val="0070C0"/>
                </a:solidFill>
              </a:rPr>
              <a:t>시</a:t>
            </a:r>
            <a:r>
              <a:rPr lang="ko-KR" altLang="en-US" sz="1400" dirty="0" err="1">
                <a:solidFill>
                  <a:srgbClr val="0070C0"/>
                </a:solidFill>
                <a:latin typeface="KoPub돋움체 Bold"/>
                <a:ea typeface="KoPub돋움체 Bold"/>
              </a:rPr>
              <a:t>ㆍ</a:t>
            </a:r>
            <a:r>
              <a:rPr lang="ko-KR" altLang="en-US" sz="1400" dirty="0" err="1">
                <a:solidFill>
                  <a:srgbClr val="0070C0"/>
                </a:solidFill>
              </a:rPr>
              <a:t>도지사를</a:t>
            </a:r>
            <a:r>
              <a:rPr lang="ko-KR" altLang="en-US" sz="1400" dirty="0">
                <a:solidFill>
                  <a:srgbClr val="0070C0"/>
                </a:solidFill>
              </a:rPr>
              <a:t> 지원할 수 있다</a:t>
            </a:r>
            <a:r>
              <a:rPr lang="en-US" altLang="ko-KR" sz="1400" dirty="0">
                <a:solidFill>
                  <a:srgbClr val="0070C0"/>
                </a:solidFill>
              </a:rPr>
              <a:t>.  &lt;</a:t>
            </a:r>
            <a:r>
              <a:rPr lang="ko-KR" altLang="en-US" sz="1400" dirty="0">
                <a:solidFill>
                  <a:srgbClr val="0070C0"/>
                </a:solidFill>
              </a:rPr>
              <a:t>개정 </a:t>
            </a:r>
            <a:r>
              <a:rPr lang="en-US" altLang="ko-KR" sz="1400" dirty="0">
                <a:solidFill>
                  <a:srgbClr val="0070C0"/>
                </a:solidFill>
              </a:rPr>
              <a:t>2012. 1. 26.&gt;</a:t>
            </a:r>
            <a:endParaRPr lang="ko-KR" altLang="en-US" sz="1400" dirty="0">
              <a:solidFill>
                <a:srgbClr val="0070C0"/>
              </a:solidFill>
              <a:latin typeface="한컴 윤고딕 230" panose="02020603020101020101" pitchFamily="18" charset="-127"/>
              <a:ea typeface="한컴 윤고딕 230" panose="02020603020101020101" pitchFamily="18" charset="-127"/>
            </a:endParaRPr>
          </a:p>
        </p:txBody>
      </p:sp>
      <p:sp>
        <p:nvSpPr>
          <p:cNvPr id="11" name="TextBox 10"/>
          <p:cNvSpPr txBox="1"/>
          <p:nvPr/>
        </p:nvSpPr>
        <p:spPr>
          <a:xfrm>
            <a:off x="216023" y="260648"/>
            <a:ext cx="3275857" cy="369332"/>
          </a:xfrm>
          <a:prstGeom prst="rect">
            <a:avLst/>
          </a:prstGeom>
          <a:noFill/>
        </p:spPr>
        <p:txBody>
          <a:bodyPr wrap="square" rtlCol="0">
            <a:spAutoFit/>
          </a:bodyPr>
          <a:lstStyle/>
          <a:p>
            <a:pPr marL="381000" latinLnBrk="0">
              <a:spcBef>
                <a:spcPct val="0"/>
              </a:spcBef>
            </a:pPr>
            <a:r>
              <a:rPr lang="en-US" altLang="ko-KR" dirty="0">
                <a:solidFill>
                  <a:srgbClr val="C00000"/>
                </a:solidFill>
                <a:latin typeface="한컴 윤고딕 230" panose="02020603020101020101" pitchFamily="18" charset="-127"/>
                <a:ea typeface="한컴 윤고딕 230" panose="02020603020101020101" pitchFamily="18" charset="-127"/>
              </a:rPr>
              <a:t>[</a:t>
            </a:r>
            <a:r>
              <a:rPr lang="ko-KR" altLang="en-US" dirty="0">
                <a:solidFill>
                  <a:srgbClr val="C00000"/>
                </a:solidFill>
                <a:latin typeface="한컴 윤고딕 230" panose="02020603020101020101" pitchFamily="18" charset="-127"/>
                <a:ea typeface="한컴 윤고딕 230" panose="02020603020101020101" pitchFamily="18" charset="-127"/>
              </a:rPr>
              <a:t>법적 근거</a:t>
            </a:r>
            <a:r>
              <a:rPr lang="en-US" altLang="ko-KR" dirty="0">
                <a:solidFill>
                  <a:srgbClr val="C00000"/>
                </a:solidFill>
                <a:latin typeface="한컴 윤고딕 230" panose="02020603020101020101" pitchFamily="18" charset="-127"/>
                <a:ea typeface="한컴 윤고딕 230" panose="02020603020101020101" pitchFamily="18" charset="-127"/>
              </a:rPr>
              <a:t>]</a:t>
            </a:r>
            <a:endParaRPr lang="ko-KR" altLang="en-US" dirty="0">
              <a:solidFill>
                <a:srgbClr val="C00000"/>
              </a:solidFill>
              <a:latin typeface="한컴 윤고딕 230" pitchFamily="18" charset="-127"/>
              <a:ea typeface="한컴 윤고딕 230" pitchFamily="18" charset="-127"/>
            </a:endParaRPr>
          </a:p>
        </p:txBody>
      </p:sp>
      <p:sp>
        <p:nvSpPr>
          <p:cNvPr id="3" name="TextBox 2">
            <a:extLst>
              <a:ext uri="{FF2B5EF4-FFF2-40B4-BE49-F238E27FC236}">
                <a16:creationId xmlns:a16="http://schemas.microsoft.com/office/drawing/2014/main" id="{B810D6EE-3B38-45C3-ACEB-17AEBAFEDEC4}"/>
              </a:ext>
            </a:extLst>
          </p:cNvPr>
          <p:cNvSpPr txBox="1"/>
          <p:nvPr/>
        </p:nvSpPr>
        <p:spPr>
          <a:xfrm>
            <a:off x="4881676" y="75982"/>
            <a:ext cx="4046301" cy="369332"/>
          </a:xfrm>
          <a:prstGeom prst="rect">
            <a:avLst/>
          </a:prstGeom>
          <a:noFill/>
        </p:spPr>
        <p:txBody>
          <a:bodyPr wrap="none" rtlCol="0">
            <a:spAutoFit/>
          </a:bodyPr>
          <a:lstStyle/>
          <a:p>
            <a:pPr marL="381000" latinLnBrk="0">
              <a:spcBef>
                <a:spcPct val="0"/>
              </a:spcBef>
            </a:pPr>
            <a:r>
              <a:rPr lang="ko-KR" altLang="en-US" dirty="0">
                <a:solidFill>
                  <a:srgbClr val="000000"/>
                </a:solidFill>
                <a:latin typeface="한컴 윤고딕 230" pitchFamily="18" charset="-127"/>
                <a:ea typeface="한컴 윤고딕 230" pitchFamily="18" charset="-127"/>
              </a:rPr>
              <a:t>도서관은 도서관 정보정책 </a:t>
            </a:r>
            <a:r>
              <a:rPr lang="ko-KR" altLang="en-US" dirty="0" err="1">
                <a:solidFill>
                  <a:srgbClr val="000000"/>
                </a:solidFill>
                <a:latin typeface="한컴 윤고딕 230" pitchFamily="18" charset="-127"/>
                <a:ea typeface="한컴 윤고딕 230" pitchFamily="18" charset="-127"/>
              </a:rPr>
              <a:t>기획단</a:t>
            </a:r>
            <a:endParaRPr lang="ko-KR" altLang="en-US" dirty="0">
              <a:solidFill>
                <a:srgbClr val="000000"/>
              </a:solidFill>
              <a:latin typeface="한컴 윤고딕 230" pitchFamily="18" charset="-127"/>
              <a:ea typeface="한컴 윤고딕 230" pitchFamily="18" charset="-127"/>
            </a:endParaRPr>
          </a:p>
        </p:txBody>
      </p:sp>
    </p:spTree>
    <p:extLst>
      <p:ext uri="{BB962C8B-B14F-4D97-AF65-F5344CB8AC3E}">
        <p14:creationId xmlns:p14="http://schemas.microsoft.com/office/powerpoint/2010/main" val="282504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5496" y="6669360"/>
            <a:ext cx="1584176" cy="144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KoPubWorld돋움체 Medium" panose="00000600000000000000" pitchFamily="2" charset="-127"/>
              <a:ea typeface="KoPubWorld돋움체 Medium" panose="00000600000000000000" pitchFamily="2" charset="-127"/>
            </a:endParaRPr>
          </a:p>
        </p:txBody>
      </p:sp>
      <p:sp>
        <p:nvSpPr>
          <p:cNvPr id="5122"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latin typeface="KoPubWorld돋움체 Medium" panose="00000600000000000000" pitchFamily="2" charset="-127"/>
              <a:ea typeface="KoPubWorld돋움체 Medium" panose="00000600000000000000" pitchFamily="2" charset="-127"/>
            </a:endParaRPr>
          </a:p>
        </p:txBody>
      </p:sp>
      <p:sp>
        <p:nvSpPr>
          <p:cNvPr id="24" name="Shape 339"/>
          <p:cNvSpPr/>
          <p:nvPr/>
        </p:nvSpPr>
        <p:spPr>
          <a:xfrm>
            <a:off x="0" y="6601983"/>
            <a:ext cx="9144000" cy="512033"/>
          </a:xfrm>
          <a:prstGeom prst="rect">
            <a:avLst/>
          </a:prstGeom>
          <a:solidFill>
            <a:srgbClr val="53585F"/>
          </a:solidFill>
          <a:ln w="3175">
            <a:miter lim="400000"/>
          </a:ln>
        </p:spPr>
        <p:txBody>
          <a:bodyPr lIns="50800" tIns="50800" rIns="50800" bIns="50800" anchor="ctr"/>
          <a:lstStyle/>
          <a:p>
            <a:pPr lvl="0" algn="ctr" defTabSz="584200">
              <a:defRPr sz="2200">
                <a:solidFill>
                  <a:srgbClr val="FFFFFF"/>
                </a:solidFill>
                <a:latin typeface="Apple SD 산돌고딕 Neo 옅은체"/>
                <a:ea typeface="Apple SD 산돌고딕 Neo 옅은체"/>
                <a:cs typeface="Apple SD 산돌고딕 Neo 옅은체"/>
                <a:sym typeface="Apple SD 산돌고딕 Neo 옅은체"/>
              </a:defRPr>
            </a:pPr>
            <a:endParaRPr dirty="0">
              <a:solidFill>
                <a:schemeClr val="bg1"/>
              </a:solidFill>
              <a:latin typeface="KoPubWorld돋움체 Medium" panose="00000600000000000000" pitchFamily="2" charset="-127"/>
              <a:ea typeface="KoPubWorld돋움체 Medium" panose="00000600000000000000" pitchFamily="2" charset="-127"/>
              <a:cs typeface="KoPubWorld돋움체 Medium" panose="00000600000000000000" pitchFamily="2" charset="-127"/>
            </a:endParaRPr>
          </a:p>
        </p:txBody>
      </p:sp>
      <p:sp>
        <p:nvSpPr>
          <p:cNvPr id="54" name="Rectangle 85"/>
          <p:cNvSpPr>
            <a:spLocks noChangeArrowheads="1"/>
          </p:cNvSpPr>
          <p:nvPr/>
        </p:nvSpPr>
        <p:spPr bwMode="auto">
          <a:xfrm>
            <a:off x="338457" y="934625"/>
            <a:ext cx="358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en-US" altLang="ko-KR" b="1" dirty="0">
                <a:solidFill>
                  <a:schemeClr val="bg1"/>
                </a:solidFill>
                <a:latin typeface="한컴 윤고딕 230" pitchFamily="18" charset="-127"/>
                <a:ea typeface="한컴 윤고딕 230" pitchFamily="18" charset="-127"/>
              </a:rPr>
              <a:t>  </a:t>
            </a:r>
            <a:endParaRPr lang="ko-KR" altLang="en-US" b="1" dirty="0">
              <a:solidFill>
                <a:schemeClr val="bg1"/>
              </a:solidFill>
              <a:latin typeface="한컴 윤고딕 230" pitchFamily="18" charset="-127"/>
              <a:ea typeface="한컴 윤고딕 230" pitchFamily="18" charset="-127"/>
            </a:endParaRPr>
          </a:p>
        </p:txBody>
      </p:sp>
      <p:sp>
        <p:nvSpPr>
          <p:cNvPr id="12" name="AutoShape 30" descr="어두운 상향 대각선"/>
          <p:cNvSpPr>
            <a:spLocks noChangeArrowheads="1"/>
          </p:cNvSpPr>
          <p:nvPr/>
        </p:nvSpPr>
        <p:spPr bwMode="auto">
          <a:xfrm flipH="1" flipV="1">
            <a:off x="92365" y="340614"/>
            <a:ext cx="4824536" cy="328809"/>
          </a:xfrm>
          <a:prstGeom prst="round2SameRect">
            <a:avLst/>
          </a:prstGeom>
          <a:gradFill rotWithShape="1">
            <a:gsLst>
              <a:gs pos="0">
                <a:srgbClr val="7CB1D2"/>
              </a:gs>
              <a:gs pos="100000">
                <a:srgbClr val="428FBE"/>
              </a:gs>
            </a:gsLst>
            <a:lin ang="2700000" scaled="1"/>
          </a:gradFill>
          <a:ln w="6350" algn="ctr">
            <a:noFill/>
            <a:round/>
            <a:headEnd/>
            <a:tailEnd type="none" w="med" len="sm"/>
          </a:ln>
          <a:effectLst/>
        </p:spPr>
        <p:txBody>
          <a:bodyPr vert="horz" wrap="none" lIns="25197" tIns="45715" rIns="25197" bIns="45715" numCol="1" anchor="ctr" anchorCtr="0" compatLnSpc="1">
            <a:prstTxWarp prst="textNoShape">
              <a:avLst/>
            </a:prstTxWarp>
          </a:bodyPr>
          <a:lstStyle/>
          <a:p>
            <a:pPr lvl="1" indent="-185715" defTabSz="839687" eaLnBrk="0" latinLnBrk="1" hangingPunct="0">
              <a:lnSpc>
                <a:spcPct val="90000"/>
              </a:lnSpc>
              <a:buClr>
                <a:sysClr val="windowText" lastClr="000000"/>
              </a:buClr>
              <a:tabLst>
                <a:tab pos="5647649" algn="l"/>
              </a:tabLst>
              <a:defRPr/>
            </a:pPr>
            <a:endParaRPr kumimoji="1" lang="ko-KR" altLang="en-US" sz="1600">
              <a:solidFill>
                <a:srgbClr val="FFFFFF"/>
              </a:solidFill>
              <a:latin typeface="Yoon 2002_TT" pitchFamily="18" charset="-127"/>
              <a:ea typeface="Yoon 2002_TT" pitchFamily="18" charset="-127"/>
              <a:sym typeface="Gill Sans"/>
            </a:endParaRPr>
          </a:p>
        </p:txBody>
      </p:sp>
      <p:sp>
        <p:nvSpPr>
          <p:cNvPr id="13" name="Rectangle 85"/>
          <p:cNvSpPr>
            <a:spLocks noChangeArrowheads="1"/>
          </p:cNvSpPr>
          <p:nvPr/>
        </p:nvSpPr>
        <p:spPr bwMode="auto">
          <a:xfrm>
            <a:off x="184731" y="420877"/>
            <a:ext cx="5184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defRPr/>
            </a:pPr>
            <a:r>
              <a:rPr lang="ko-KR" altLang="en-US" b="1" dirty="0">
                <a:solidFill>
                  <a:schemeClr val="bg1"/>
                </a:solidFill>
                <a:latin typeface="한컴 윤고딕 230" pitchFamily="18" charset="-127"/>
                <a:ea typeface="한컴 윤고딕 230" pitchFamily="18" charset="-127"/>
              </a:rPr>
              <a:t>  </a:t>
            </a:r>
            <a:r>
              <a:rPr lang="en-US" altLang="ko-KR" b="1" dirty="0">
                <a:solidFill>
                  <a:schemeClr val="bg1"/>
                </a:solidFill>
                <a:latin typeface="한컴 윤고딕 230" pitchFamily="18" charset="-127"/>
                <a:ea typeface="한컴 윤고딕 230" pitchFamily="18" charset="-127"/>
              </a:rPr>
              <a:t>1. </a:t>
            </a:r>
            <a:r>
              <a:rPr lang="ko-KR" altLang="en-US" b="1" dirty="0">
                <a:solidFill>
                  <a:schemeClr val="bg1"/>
                </a:solidFill>
                <a:latin typeface="한컴 윤고딕 230" pitchFamily="18" charset="-127"/>
                <a:ea typeface="한컴 윤고딕 230" pitchFamily="18" charset="-127"/>
              </a:rPr>
              <a:t>전자출판 정책</a:t>
            </a:r>
          </a:p>
        </p:txBody>
      </p:sp>
      <p:sp>
        <p:nvSpPr>
          <p:cNvPr id="23" name="TextBox 7"/>
          <p:cNvSpPr txBox="1">
            <a:spLocks noChangeArrowheads="1"/>
          </p:cNvSpPr>
          <p:nvPr/>
        </p:nvSpPr>
        <p:spPr bwMode="auto">
          <a:xfrm>
            <a:off x="1475656" y="6669360"/>
            <a:ext cx="7128792" cy="307777"/>
          </a:xfrm>
          <a:prstGeom prst="rect">
            <a:avLst/>
          </a:prstGeom>
          <a:noFill/>
          <a:ln w="9525">
            <a:noFill/>
            <a:miter lim="800000"/>
            <a:headEnd/>
            <a:tailEnd/>
          </a:ln>
        </p:spPr>
        <p:txBody>
          <a:bodyPr wrap="square">
            <a:spAutoFit/>
          </a:bodyPr>
          <a:lstStyle/>
          <a:p>
            <a:r>
              <a:rPr kumimoji="1" lang="en-US" altLang="ko-KR" sz="1400" b="1" dirty="0">
                <a:solidFill>
                  <a:schemeClr val="bg1">
                    <a:lumMod val="85000"/>
                  </a:schemeClr>
                </a:solidFill>
                <a:latin typeface="Yoon 2002_TT" pitchFamily="18" charset="-127"/>
                <a:ea typeface="Yoon 2002_TT" pitchFamily="18" charset="-127"/>
                <a:sym typeface="Gill Sans"/>
              </a:rPr>
              <a:t>mocja@inu.ac.kr </a:t>
            </a:r>
            <a:r>
              <a:rPr kumimoji="1" lang="en-US" altLang="ko-KR" sz="1200" b="1" dirty="0">
                <a:solidFill>
                  <a:schemeClr val="bg1">
                    <a:lumMod val="85000"/>
                  </a:schemeClr>
                </a:solidFill>
                <a:latin typeface="Yoon 2002_TT" pitchFamily="18" charset="-127"/>
                <a:ea typeface="Yoon 2002_TT" pitchFamily="18" charset="-127"/>
                <a:sym typeface="Gill Sans"/>
              </a:rPr>
              <a:t>/ </a:t>
            </a:r>
            <a:r>
              <a:rPr lang="en-US" altLang="ko-KR" sz="1200" b="1" i="1" dirty="0">
                <a:solidFill>
                  <a:srgbClr val="F1F6C0"/>
                </a:solidFill>
                <a:latin typeface="Arial" charset="0"/>
              </a:rPr>
              <a:t>Dept. of Library and Information Science </a:t>
            </a:r>
            <a:r>
              <a:rPr lang="en-US" altLang="ko-KR" sz="1200" b="1" i="1" dirty="0">
                <a:latin typeface="Arial" charset="0"/>
              </a:rPr>
              <a:t>/ </a:t>
            </a:r>
            <a:r>
              <a:rPr lang="en-US" altLang="ko-KR" sz="1200" b="1" i="1" dirty="0">
                <a:solidFill>
                  <a:schemeClr val="bg1"/>
                </a:solidFill>
                <a:latin typeface="Arial" charset="0"/>
              </a:rPr>
              <a:t>National Incheon University</a:t>
            </a:r>
            <a:endParaRPr kumimoji="1" lang="ko-KR" altLang="en-US" sz="1200" b="1" dirty="0">
              <a:solidFill>
                <a:srgbClr val="000000"/>
              </a:solidFill>
              <a:latin typeface="HY헤드라인M" pitchFamily="18" charset="-127"/>
              <a:ea typeface="HY헤드라인M" pitchFamily="18" charset="-127"/>
            </a:endParaRPr>
          </a:p>
        </p:txBody>
      </p:sp>
      <p:sp>
        <p:nvSpPr>
          <p:cNvPr id="9" name="직사각형 3"/>
          <p:cNvSpPr>
            <a:spLocks noChangeArrowheads="1"/>
          </p:cNvSpPr>
          <p:nvPr/>
        </p:nvSpPr>
        <p:spPr bwMode="auto">
          <a:xfrm>
            <a:off x="92365" y="705487"/>
            <a:ext cx="7556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Noto Sans Korean Medium"/>
                <a:ea typeface="Noto Sans Korean Medium"/>
                <a:cs typeface="Noto Sans Korean Medium"/>
              </a:defRPr>
            </a:lvl1pPr>
            <a:lvl2pPr marL="742950" indent="-285750" latinLnBrk="1">
              <a:spcBef>
                <a:spcPct val="20000"/>
              </a:spcBef>
              <a:buFont typeface="Arial" panose="020B0604020202020204" pitchFamily="34" charset="0"/>
              <a:buChar char="–"/>
              <a:defRPr sz="2800">
                <a:solidFill>
                  <a:schemeClr val="tx1"/>
                </a:solidFill>
                <a:latin typeface="Noto Sans Korean Medium"/>
                <a:ea typeface="Noto Sans Korean Medium"/>
                <a:cs typeface="Noto Sans Korean Medium"/>
              </a:defRPr>
            </a:lvl2pPr>
            <a:lvl3pPr marL="1143000" indent="-228600" latinLnBrk="1">
              <a:spcBef>
                <a:spcPct val="20000"/>
              </a:spcBef>
              <a:buFont typeface="Arial" panose="020B0604020202020204" pitchFamily="34" charset="0"/>
              <a:buChar char="•"/>
              <a:defRPr sz="2400">
                <a:solidFill>
                  <a:schemeClr val="tx1"/>
                </a:solidFill>
                <a:latin typeface="Noto Sans Korean Medium"/>
                <a:ea typeface="Noto Sans Korean Medium"/>
                <a:cs typeface="Noto Sans Korean Medium"/>
              </a:defRPr>
            </a:lvl3pPr>
            <a:lvl4pPr marL="16002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4pPr>
            <a:lvl5pPr marL="2057400" indent="-228600" latinLnBrk="1">
              <a:spcBef>
                <a:spcPct val="20000"/>
              </a:spcBef>
              <a:buFont typeface="Arial" panose="020B0604020202020204" pitchFamily="34" charset="0"/>
              <a:buChar char="»"/>
              <a:defRPr sz="2000">
                <a:solidFill>
                  <a:schemeClr val="tx1"/>
                </a:solidFill>
                <a:latin typeface="Noto Sans Korean Medium"/>
                <a:ea typeface="Noto Sans Korean Medium"/>
                <a:cs typeface="Noto Sans Korean Medium"/>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Noto Sans Korean Medium"/>
                <a:ea typeface="Noto Sans Korean Medium"/>
                <a:cs typeface="Noto Sans Korean Medium"/>
              </a:defRPr>
            </a:lvl9pPr>
          </a:lstStyle>
          <a:p>
            <a:pPr latinLnBrk="0">
              <a:lnSpc>
                <a:spcPct val="150000"/>
              </a:lnSpc>
              <a:spcBef>
                <a:spcPct val="0"/>
              </a:spcBef>
              <a:buFont typeface="Arial" panose="020B0604020202020204" pitchFamily="34" charset="0"/>
              <a:buNone/>
              <a:defRPr/>
            </a:pPr>
            <a:r>
              <a:rPr lang="en-US" altLang="ko-KR" sz="1800" b="1" dirty="0">
                <a:solidFill>
                  <a:schemeClr val="accent6">
                    <a:lumMod val="50000"/>
                  </a:schemeClr>
                </a:solidFill>
                <a:latin typeface="한컴 윤고딕 230" panose="02020603020101020101" pitchFamily="18" charset="-127"/>
                <a:ea typeface="한컴 윤고딕 230" panose="02020603020101020101" pitchFamily="18" charset="-127"/>
              </a:rPr>
              <a:t>⊙</a:t>
            </a:r>
            <a:r>
              <a:rPr lang="en-US" altLang="ko-KR" sz="1800" b="1" dirty="0">
                <a:solidFill>
                  <a:srgbClr val="FF0000"/>
                </a:solidFill>
                <a:latin typeface="한컴 윤고딕 230" panose="02020603020101020101" pitchFamily="18" charset="-127"/>
                <a:ea typeface="한컴 윤고딕 230" panose="02020603020101020101" pitchFamily="18" charset="-127"/>
              </a:rPr>
              <a:t> </a:t>
            </a:r>
            <a:r>
              <a:rPr lang="ko-KR" altLang="en-US" sz="2000" b="1" dirty="0">
                <a:solidFill>
                  <a:srgbClr val="C00000"/>
                </a:solidFill>
                <a:latin typeface="한컴 윤고딕 230" panose="02020603020101020101" pitchFamily="18" charset="-127"/>
                <a:ea typeface="한컴 윤고딕 230" panose="02020603020101020101" pitchFamily="18" charset="-127"/>
              </a:rPr>
              <a:t>출판산업 관련 정부 산하 기관 </a:t>
            </a:r>
            <a:endParaRPr lang="ko-KR" altLang="en-US" sz="2000" dirty="0">
              <a:solidFill>
                <a:srgbClr val="C00000"/>
              </a:solidFill>
              <a:latin typeface="한컴 윤고딕 230" panose="02020603020101020101" pitchFamily="18" charset="-127"/>
              <a:ea typeface="한컴 윤고딕 230" panose="02020603020101020101" pitchFamily="18" charset="-127"/>
            </a:endParaRPr>
          </a:p>
        </p:txBody>
      </p:sp>
      <p:sp>
        <p:nvSpPr>
          <p:cNvPr id="2" name="직사각형 1"/>
          <p:cNvSpPr/>
          <p:nvPr/>
        </p:nvSpPr>
        <p:spPr>
          <a:xfrm>
            <a:off x="73488" y="1245020"/>
            <a:ext cx="9143999" cy="1169551"/>
          </a:xfrm>
          <a:prstGeom prst="rect">
            <a:avLst/>
          </a:prstGeom>
        </p:spPr>
        <p:txBody>
          <a:bodyPr wrap="square">
            <a:spAutoFit/>
          </a:bodyPr>
          <a:lstStyle/>
          <a:p>
            <a:r>
              <a:rPr lang="ko-KR" altLang="en-US" b="1" dirty="0">
                <a:solidFill>
                  <a:srgbClr val="C00000"/>
                </a:solidFill>
                <a:latin typeface="한컴 윤고딕 230" panose="02020603020101020101" pitchFamily="18" charset="-127"/>
                <a:ea typeface="한컴 윤고딕 230" panose="02020603020101020101" pitchFamily="18" charset="-127"/>
              </a:rPr>
              <a:t>한국출판문화산업진흥원</a:t>
            </a:r>
            <a:r>
              <a:rPr lang="ko-KR" altLang="en-US" b="1" dirty="0">
                <a:latin typeface="한컴 윤고딕 230" panose="02020603020101020101" pitchFamily="18" charset="-127"/>
                <a:ea typeface="한컴 윤고딕 230" panose="02020603020101020101" pitchFamily="18" charset="-127"/>
              </a:rPr>
              <a:t> </a:t>
            </a:r>
            <a:r>
              <a:rPr lang="en-US" altLang="ko-KR" dirty="0">
                <a:latin typeface="한컴 윤고딕 230" panose="02020603020101020101" pitchFamily="18" charset="-127"/>
                <a:ea typeface="한컴 윤고딕 230" panose="02020603020101020101" pitchFamily="18" charset="-127"/>
              </a:rPr>
              <a:t>: </a:t>
            </a:r>
            <a:r>
              <a:rPr lang="ko-KR" altLang="ko-KR" dirty="0" err="1">
                <a:latin typeface="한컴 윤고딕 230" panose="02020603020101020101" pitchFamily="18" charset="-127"/>
                <a:ea typeface="한컴 윤고딕 230" panose="02020603020101020101" pitchFamily="18" charset="-127"/>
              </a:rPr>
              <a:t>전자책</a:t>
            </a:r>
            <a:r>
              <a:rPr lang="ko-KR" altLang="ko-KR" dirty="0">
                <a:latin typeface="한컴 윤고딕 230" panose="02020603020101020101" pitchFamily="18" charset="-127"/>
                <a:ea typeface="한컴 윤고딕 230" panose="02020603020101020101" pitchFamily="18" charset="-127"/>
              </a:rPr>
              <a:t> 출판 등에 의한 디지털 환경의 변화와 출판 시장 환경의 글로벌화에 대응하여 출판문화 산업을 종합적이고 체계적으로 진흥하기 위해 설립된 재단법인</a:t>
            </a:r>
            <a:r>
              <a:rPr lang="en-US" altLang="ko-KR" dirty="0">
                <a:latin typeface="한컴 윤고딕 230" panose="02020603020101020101" pitchFamily="18" charset="-127"/>
                <a:ea typeface="한컴 윤고딕 230" panose="02020603020101020101" pitchFamily="18" charset="-127"/>
              </a:rPr>
              <a:t>. </a:t>
            </a:r>
            <a:r>
              <a:rPr lang="en-US" altLang="ko-KR" dirty="0">
                <a:solidFill>
                  <a:srgbClr val="0070C0"/>
                </a:solidFill>
                <a:latin typeface="한컴 윤고딕 230" panose="02020603020101020101" pitchFamily="18" charset="-127"/>
                <a:ea typeface="한컴 윤고딕 230" panose="02020603020101020101" pitchFamily="18" charset="-127"/>
              </a:rPr>
              <a:t>&lt;</a:t>
            </a:r>
            <a:r>
              <a:rPr lang="ko-KR" altLang="en-US" dirty="0">
                <a:solidFill>
                  <a:srgbClr val="0070C0"/>
                </a:solidFill>
                <a:latin typeface="한컴 윤고딕 230" panose="02020603020101020101" pitchFamily="18" charset="-127"/>
                <a:ea typeface="한컴 윤고딕 230" panose="02020603020101020101" pitchFamily="18" charset="-127"/>
              </a:rPr>
              <a:t>출판문화산업진흥법</a:t>
            </a:r>
            <a:r>
              <a:rPr lang="en-US" altLang="ko-KR" dirty="0">
                <a:solidFill>
                  <a:srgbClr val="0070C0"/>
                </a:solidFill>
                <a:latin typeface="한컴 윤고딕 230" panose="02020603020101020101" pitchFamily="18" charset="-127"/>
                <a:ea typeface="한컴 윤고딕 230" panose="02020603020101020101" pitchFamily="18" charset="-127"/>
              </a:rPr>
              <a:t>&gt;</a:t>
            </a:r>
            <a:r>
              <a:rPr lang="ko-KR" altLang="en-US" dirty="0">
                <a:latin typeface="한컴 윤고딕 230" panose="02020603020101020101" pitchFamily="18" charset="-127"/>
                <a:ea typeface="한컴 윤고딕 230" panose="02020603020101020101" pitchFamily="18" charset="-127"/>
              </a:rPr>
              <a:t>에 의해 </a:t>
            </a:r>
            <a:r>
              <a:rPr lang="en-US" altLang="ko-KR" dirty="0">
                <a:latin typeface="한컴 윤고딕 230" panose="02020603020101020101" pitchFamily="18" charset="-127"/>
                <a:ea typeface="한컴 윤고딕 230" panose="02020603020101020101" pitchFamily="18" charset="-127"/>
              </a:rPr>
              <a:t>2012</a:t>
            </a:r>
            <a:r>
              <a:rPr lang="ko-KR" altLang="en-US" dirty="0">
                <a:latin typeface="한컴 윤고딕 230" panose="02020603020101020101" pitchFamily="18" charset="-127"/>
                <a:ea typeface="한컴 윤고딕 230" panose="02020603020101020101" pitchFamily="18" charset="-127"/>
              </a:rPr>
              <a:t>년 </a:t>
            </a:r>
            <a:r>
              <a:rPr lang="en-US" altLang="ko-KR" dirty="0">
                <a:latin typeface="한컴 윤고딕 230" panose="02020603020101020101" pitchFamily="18" charset="-127"/>
                <a:ea typeface="한컴 윤고딕 230" panose="02020603020101020101" pitchFamily="18" charset="-127"/>
              </a:rPr>
              <a:t>7</a:t>
            </a:r>
            <a:r>
              <a:rPr lang="ko-KR" altLang="en-US" dirty="0">
                <a:latin typeface="한컴 윤고딕 230" panose="02020603020101020101" pitchFamily="18" charset="-127"/>
                <a:ea typeface="한컴 윤고딕 230" panose="02020603020101020101" pitchFamily="18" charset="-127"/>
              </a:rPr>
              <a:t>월 </a:t>
            </a:r>
            <a:r>
              <a:rPr lang="en-US" altLang="ko-KR" dirty="0">
                <a:latin typeface="한컴 윤고딕 230" panose="02020603020101020101" pitchFamily="18" charset="-127"/>
                <a:ea typeface="한컴 윤고딕 230" panose="02020603020101020101" pitchFamily="18" charset="-127"/>
              </a:rPr>
              <a:t>27</a:t>
            </a:r>
            <a:r>
              <a:rPr lang="ko-KR" altLang="en-US" dirty="0">
                <a:latin typeface="한컴 윤고딕 230" panose="02020603020101020101" pitchFamily="18" charset="-127"/>
                <a:ea typeface="한컴 윤고딕 230" panose="02020603020101020101" pitchFamily="18" charset="-127"/>
              </a:rPr>
              <a:t>일 설립</a:t>
            </a:r>
            <a:r>
              <a:rPr lang="en-US" altLang="ko-KR" dirty="0">
                <a:latin typeface="한컴 윤고딕 230" panose="02020603020101020101" pitchFamily="18" charset="-127"/>
                <a:ea typeface="한컴 윤고딕 230" panose="02020603020101020101" pitchFamily="18" charset="-127"/>
              </a:rPr>
              <a:t> </a:t>
            </a:r>
          </a:p>
          <a:p>
            <a:r>
              <a:rPr lang="en-US" altLang="ko-KR" sz="1600" dirty="0">
                <a:latin typeface="한컴 윤고딕 230" panose="02020603020101020101" pitchFamily="18" charset="-127"/>
                <a:ea typeface="한컴 윤고딕 230" panose="02020603020101020101" pitchFamily="18" charset="-127"/>
                <a:hlinkClick r:id="rId3"/>
              </a:rPr>
              <a:t>http://www.kpipa.or.kr</a:t>
            </a:r>
            <a:r>
              <a:rPr lang="en-US" altLang="ko-KR" sz="1600" dirty="0">
                <a:latin typeface="한컴 윤고딕 230" panose="02020603020101020101" pitchFamily="18" charset="-127"/>
                <a:ea typeface="한컴 윤고딕 230" panose="02020603020101020101" pitchFamily="18" charset="-127"/>
              </a:rPr>
              <a:t>   </a:t>
            </a:r>
            <a:endParaRPr lang="ko-KR" altLang="en-US" sz="1600" dirty="0">
              <a:latin typeface="한컴 윤고딕 230" panose="02020603020101020101" pitchFamily="18" charset="-127"/>
              <a:ea typeface="한컴 윤고딕 230" panose="02020603020101020101" pitchFamily="18" charset="-127"/>
            </a:endParaRPr>
          </a:p>
        </p:txBody>
      </p:sp>
      <p:sp>
        <p:nvSpPr>
          <p:cNvPr id="15" name="직사각형 14"/>
          <p:cNvSpPr/>
          <p:nvPr/>
        </p:nvSpPr>
        <p:spPr>
          <a:xfrm>
            <a:off x="19894" y="2393239"/>
            <a:ext cx="9124105" cy="3170099"/>
          </a:xfrm>
          <a:prstGeom prst="rect">
            <a:avLst/>
          </a:prstGeom>
        </p:spPr>
        <p:txBody>
          <a:bodyPr wrap="square">
            <a:spAutoFit/>
          </a:bodyPr>
          <a:lstStyle/>
          <a:p>
            <a:r>
              <a:rPr lang="ko-KR" altLang="en-US" b="1" dirty="0">
                <a:solidFill>
                  <a:srgbClr val="0070C0"/>
                </a:solidFill>
                <a:latin typeface="맑은 고딕"/>
                <a:ea typeface="맑은 고딕"/>
              </a:rPr>
              <a:t>☞</a:t>
            </a:r>
            <a:r>
              <a:rPr lang="ko-KR" altLang="en-US" b="1" dirty="0">
                <a:solidFill>
                  <a:srgbClr val="C00000"/>
                </a:solidFill>
                <a:latin typeface="맑은 고딕"/>
                <a:ea typeface="맑은 고딕"/>
              </a:rPr>
              <a:t> </a:t>
            </a:r>
            <a:r>
              <a:rPr lang="ko-KR" altLang="en-US" sz="1400" b="1" dirty="0">
                <a:solidFill>
                  <a:srgbClr val="0070C0"/>
                </a:solidFill>
              </a:rPr>
              <a:t>제</a:t>
            </a:r>
            <a:r>
              <a:rPr lang="en-US" altLang="ko-KR" sz="1400" b="1" dirty="0">
                <a:solidFill>
                  <a:srgbClr val="0070C0"/>
                </a:solidFill>
              </a:rPr>
              <a:t>16</a:t>
            </a:r>
            <a:r>
              <a:rPr lang="ko-KR" altLang="en-US" sz="1400" b="1" dirty="0">
                <a:solidFill>
                  <a:srgbClr val="0070C0"/>
                </a:solidFill>
              </a:rPr>
              <a:t>조</a:t>
            </a:r>
            <a:r>
              <a:rPr lang="en-US" altLang="ko-KR" sz="1400" b="1" dirty="0">
                <a:solidFill>
                  <a:srgbClr val="0070C0"/>
                </a:solidFill>
              </a:rPr>
              <a:t>(</a:t>
            </a:r>
            <a:r>
              <a:rPr lang="ko-KR" altLang="en-US" sz="1400" b="1" dirty="0">
                <a:solidFill>
                  <a:srgbClr val="0070C0"/>
                </a:solidFill>
              </a:rPr>
              <a:t>한국출판문화산업진흥원의 설치 등</a:t>
            </a:r>
            <a:r>
              <a:rPr lang="en-US" altLang="ko-KR" sz="1400" b="1" dirty="0">
                <a:solidFill>
                  <a:srgbClr val="0070C0"/>
                </a:solidFill>
              </a:rPr>
              <a:t>) </a:t>
            </a:r>
            <a:r>
              <a:rPr lang="en-US" altLang="ko-KR" sz="1400" dirty="0">
                <a:solidFill>
                  <a:srgbClr val="0070C0"/>
                </a:solidFill>
              </a:rPr>
              <a:t>① </a:t>
            </a:r>
            <a:r>
              <a:rPr lang="ko-KR" altLang="en-US" sz="1400" dirty="0">
                <a:solidFill>
                  <a:srgbClr val="0070C0"/>
                </a:solidFill>
              </a:rPr>
              <a:t>출판문화산업의 </a:t>
            </a:r>
            <a:r>
              <a:rPr lang="ko-KR" altLang="en-US" sz="1400" dirty="0" err="1">
                <a:solidFill>
                  <a:srgbClr val="0070C0"/>
                </a:solidFill>
              </a:rPr>
              <a:t>진흥</a:t>
            </a:r>
            <a:r>
              <a:rPr lang="ko-KR" altLang="en-US" sz="1400" dirty="0" err="1">
                <a:solidFill>
                  <a:srgbClr val="0070C0"/>
                </a:solidFill>
                <a:latin typeface="KoPub돋움체 Bold"/>
                <a:ea typeface="KoPub돋움체 Bold"/>
              </a:rPr>
              <a:t>ㆍ</a:t>
            </a:r>
            <a:r>
              <a:rPr lang="ko-KR" altLang="en-US" sz="1400" dirty="0" err="1">
                <a:solidFill>
                  <a:srgbClr val="0070C0"/>
                </a:solidFill>
              </a:rPr>
              <a:t>발전을</a:t>
            </a:r>
            <a:r>
              <a:rPr lang="ko-KR" altLang="en-US" sz="1400" dirty="0">
                <a:solidFill>
                  <a:srgbClr val="0070C0"/>
                </a:solidFill>
              </a:rPr>
              <a:t> 효율적으로 지원하기 위하여 한국출판문화산업진흥원</a:t>
            </a:r>
            <a:r>
              <a:rPr lang="en-US" altLang="ko-KR" sz="1400" dirty="0">
                <a:solidFill>
                  <a:srgbClr val="0070C0"/>
                </a:solidFill>
              </a:rPr>
              <a:t>(</a:t>
            </a:r>
            <a:r>
              <a:rPr lang="ko-KR" altLang="en-US" sz="1400" dirty="0">
                <a:solidFill>
                  <a:srgbClr val="0070C0"/>
                </a:solidFill>
              </a:rPr>
              <a:t>이하 </a:t>
            </a:r>
            <a:r>
              <a:rPr lang="en-US" altLang="ko-KR" sz="1400" dirty="0">
                <a:solidFill>
                  <a:srgbClr val="0070C0"/>
                </a:solidFill>
              </a:rPr>
              <a:t>"</a:t>
            </a:r>
            <a:r>
              <a:rPr lang="ko-KR" altLang="en-US" sz="1400" dirty="0">
                <a:solidFill>
                  <a:srgbClr val="0070C0"/>
                </a:solidFill>
              </a:rPr>
              <a:t>진흥원</a:t>
            </a:r>
            <a:r>
              <a:rPr lang="en-US" altLang="ko-KR" sz="1400" dirty="0">
                <a:solidFill>
                  <a:srgbClr val="0070C0"/>
                </a:solidFill>
              </a:rPr>
              <a:t>"</a:t>
            </a:r>
            <a:r>
              <a:rPr lang="ko-KR" altLang="en-US" sz="1400" dirty="0">
                <a:solidFill>
                  <a:srgbClr val="0070C0"/>
                </a:solidFill>
              </a:rPr>
              <a:t>이라 한다</a:t>
            </a:r>
            <a:r>
              <a:rPr lang="en-US" altLang="ko-KR" sz="1400" dirty="0">
                <a:solidFill>
                  <a:srgbClr val="0070C0"/>
                </a:solidFill>
              </a:rPr>
              <a:t>)</a:t>
            </a:r>
            <a:r>
              <a:rPr lang="ko-KR" altLang="en-US" sz="1400" dirty="0">
                <a:solidFill>
                  <a:srgbClr val="0070C0"/>
                </a:solidFill>
              </a:rPr>
              <a:t>을 둔다</a:t>
            </a:r>
            <a:r>
              <a:rPr lang="en-US" altLang="ko-KR" sz="1400" dirty="0">
                <a:solidFill>
                  <a:srgbClr val="0070C0"/>
                </a:solidFill>
              </a:rPr>
              <a:t>.</a:t>
            </a:r>
          </a:p>
          <a:p>
            <a:endParaRPr lang="en-US" altLang="ko-KR" sz="1400" dirty="0"/>
          </a:p>
          <a:p>
            <a:r>
              <a:rPr lang="ko-KR" altLang="en-US" sz="1400" b="1" dirty="0">
                <a:solidFill>
                  <a:srgbClr val="0070C0"/>
                </a:solidFill>
              </a:rPr>
              <a:t>☞ 제</a:t>
            </a:r>
            <a:r>
              <a:rPr lang="en-US" altLang="ko-KR" sz="1400" b="1" dirty="0">
                <a:solidFill>
                  <a:srgbClr val="0070C0"/>
                </a:solidFill>
              </a:rPr>
              <a:t>16</a:t>
            </a:r>
            <a:r>
              <a:rPr lang="ko-KR" altLang="en-US" sz="1400" b="1" dirty="0">
                <a:solidFill>
                  <a:srgbClr val="0070C0"/>
                </a:solidFill>
              </a:rPr>
              <a:t>조의</a:t>
            </a:r>
            <a:r>
              <a:rPr lang="en-US" altLang="ko-KR" sz="1400" b="1" dirty="0">
                <a:solidFill>
                  <a:srgbClr val="0070C0"/>
                </a:solidFill>
              </a:rPr>
              <a:t>4(</a:t>
            </a:r>
            <a:r>
              <a:rPr lang="ko-KR" altLang="en-US" sz="1400" b="1" dirty="0">
                <a:solidFill>
                  <a:srgbClr val="0070C0"/>
                </a:solidFill>
              </a:rPr>
              <a:t>진흥원의 직무</a:t>
            </a:r>
            <a:r>
              <a:rPr lang="en-US" altLang="ko-KR" sz="1400" b="1" dirty="0">
                <a:solidFill>
                  <a:srgbClr val="0070C0"/>
                </a:solidFill>
              </a:rPr>
              <a:t>) </a:t>
            </a:r>
            <a:r>
              <a:rPr lang="ko-KR" altLang="en-US" sz="1400" b="1" dirty="0">
                <a:solidFill>
                  <a:srgbClr val="0070C0"/>
                </a:solidFill>
              </a:rPr>
              <a:t>진흥원은 다음 각 호의 직무를 수행한다</a:t>
            </a:r>
            <a:r>
              <a:rPr lang="en-US" altLang="ko-KR" sz="1400" b="1" dirty="0">
                <a:solidFill>
                  <a:srgbClr val="0070C0"/>
                </a:solidFill>
              </a:rPr>
              <a:t>.</a:t>
            </a:r>
          </a:p>
          <a:p>
            <a:r>
              <a:rPr lang="en-US" altLang="ko-KR" sz="1400" dirty="0">
                <a:solidFill>
                  <a:srgbClr val="0070C0"/>
                </a:solidFill>
              </a:rPr>
              <a:t>    1. </a:t>
            </a:r>
            <a:r>
              <a:rPr lang="ko-KR" altLang="en-US" sz="1400" dirty="0">
                <a:solidFill>
                  <a:srgbClr val="0070C0"/>
                </a:solidFill>
              </a:rPr>
              <a:t>출판문화산업 진흥을 위한 정책 및 제도의 </a:t>
            </a:r>
            <a:r>
              <a:rPr lang="ko-KR" altLang="en-US" sz="1400" dirty="0" err="1">
                <a:solidFill>
                  <a:srgbClr val="0070C0"/>
                </a:solidFill>
              </a:rPr>
              <a:t>연구</a:t>
            </a:r>
            <a:r>
              <a:rPr lang="ko-KR" altLang="en-US" sz="1400" dirty="0" err="1">
                <a:solidFill>
                  <a:srgbClr val="0070C0"/>
                </a:solidFill>
                <a:latin typeface="KoPub돋움체 Bold"/>
                <a:ea typeface="KoPub돋움체 Bold"/>
              </a:rPr>
              <a:t>ㆍ</a:t>
            </a:r>
            <a:r>
              <a:rPr lang="ko-KR" altLang="en-US" sz="1400" dirty="0" err="1">
                <a:solidFill>
                  <a:srgbClr val="0070C0"/>
                </a:solidFill>
              </a:rPr>
              <a:t>조사</a:t>
            </a:r>
            <a:r>
              <a:rPr lang="ko-KR" altLang="en-US" sz="1400" dirty="0" err="1">
                <a:solidFill>
                  <a:srgbClr val="0070C0"/>
                </a:solidFill>
                <a:latin typeface="KoPub돋움체 Bold"/>
                <a:ea typeface="KoPub돋움체 Bold"/>
              </a:rPr>
              <a:t>ㆍ</a:t>
            </a:r>
            <a:r>
              <a:rPr lang="ko-KR" altLang="en-US" sz="1400" dirty="0" err="1">
                <a:solidFill>
                  <a:srgbClr val="0070C0"/>
                </a:solidFill>
              </a:rPr>
              <a:t>기획</a:t>
            </a:r>
            <a:endParaRPr lang="ko-KR" altLang="en-US" sz="1400" dirty="0">
              <a:solidFill>
                <a:srgbClr val="0070C0"/>
              </a:solidFill>
            </a:endParaRPr>
          </a:p>
          <a:p>
            <a:r>
              <a:rPr lang="en-US" altLang="ko-KR" sz="1400" dirty="0">
                <a:solidFill>
                  <a:srgbClr val="0070C0"/>
                </a:solidFill>
              </a:rPr>
              <a:t>    2. </a:t>
            </a:r>
            <a:r>
              <a:rPr lang="ko-KR" altLang="en-US" sz="1400" dirty="0">
                <a:solidFill>
                  <a:srgbClr val="0070C0"/>
                </a:solidFill>
              </a:rPr>
              <a:t>출판문화산업의 실태조사 및 통계 작성</a:t>
            </a:r>
          </a:p>
          <a:p>
            <a:r>
              <a:rPr lang="en-US" altLang="ko-KR" sz="1400" dirty="0">
                <a:solidFill>
                  <a:srgbClr val="0070C0"/>
                </a:solidFill>
              </a:rPr>
              <a:t>    3. </a:t>
            </a:r>
            <a:r>
              <a:rPr lang="ko-KR" altLang="en-US" sz="1400" dirty="0">
                <a:solidFill>
                  <a:srgbClr val="0070C0"/>
                </a:solidFill>
              </a:rPr>
              <a:t>출판문화산업 관련 교육 및 전문 인력 양성 지원</a:t>
            </a:r>
          </a:p>
          <a:p>
            <a:r>
              <a:rPr lang="en-US" altLang="ko-KR" sz="1400" dirty="0">
                <a:solidFill>
                  <a:srgbClr val="0070C0"/>
                </a:solidFill>
              </a:rPr>
              <a:t>    4. </a:t>
            </a:r>
            <a:r>
              <a:rPr lang="ko-KR" altLang="en-US" sz="1400" dirty="0">
                <a:solidFill>
                  <a:srgbClr val="0070C0"/>
                </a:solidFill>
              </a:rPr>
              <a:t>출판문화산업 발전을 위한 제작 활성화 및 유통 선진화 지원</a:t>
            </a:r>
          </a:p>
          <a:p>
            <a:r>
              <a:rPr lang="en-US" altLang="ko-KR" sz="1400" dirty="0">
                <a:solidFill>
                  <a:srgbClr val="0070C0"/>
                </a:solidFill>
              </a:rPr>
              <a:t>    5. </a:t>
            </a:r>
            <a:r>
              <a:rPr lang="ko-KR" altLang="en-US" sz="1400" dirty="0">
                <a:solidFill>
                  <a:srgbClr val="0070C0"/>
                </a:solidFill>
              </a:rPr>
              <a:t>양서 권장 및 독서 진흥 등 출판수요 진작을 위한 사업</a:t>
            </a:r>
          </a:p>
          <a:p>
            <a:r>
              <a:rPr lang="en-US" altLang="ko-KR" sz="1400" dirty="0">
                <a:solidFill>
                  <a:srgbClr val="FF0000"/>
                </a:solidFill>
              </a:rPr>
              <a:t>   </a:t>
            </a:r>
            <a:r>
              <a:rPr lang="en-US" altLang="ko-KR" sz="1400" u="sng" dirty="0">
                <a:solidFill>
                  <a:srgbClr val="FF0000"/>
                </a:solidFill>
              </a:rPr>
              <a:t> 6. </a:t>
            </a:r>
            <a:r>
              <a:rPr lang="ko-KR" altLang="en-US" sz="1400" u="sng" dirty="0">
                <a:solidFill>
                  <a:srgbClr val="FF0000"/>
                </a:solidFill>
              </a:rPr>
              <a:t>전자출판의 </a:t>
            </a:r>
            <a:r>
              <a:rPr lang="ko-KR" altLang="en-US" sz="1400" u="sng" dirty="0" err="1">
                <a:solidFill>
                  <a:srgbClr val="FF0000"/>
                </a:solidFill>
              </a:rPr>
              <a:t>육성</a:t>
            </a:r>
            <a:r>
              <a:rPr lang="ko-KR" altLang="en-US" sz="1400" u="sng" dirty="0" err="1">
                <a:solidFill>
                  <a:srgbClr val="FF0000"/>
                </a:solidFill>
                <a:latin typeface="KoPub돋움체 Bold"/>
                <a:ea typeface="KoPub돋움체 Bold"/>
              </a:rPr>
              <a:t>ㆍ</a:t>
            </a:r>
            <a:r>
              <a:rPr lang="ko-KR" altLang="en-US" sz="1400" u="sng" dirty="0" err="1">
                <a:solidFill>
                  <a:srgbClr val="FF0000"/>
                </a:solidFill>
              </a:rPr>
              <a:t>지원</a:t>
            </a:r>
            <a:r>
              <a:rPr lang="en-US" altLang="ko-KR" sz="1400" u="sng" dirty="0">
                <a:solidFill>
                  <a:srgbClr val="FF0000"/>
                </a:solidFill>
              </a:rPr>
              <a:t>(</a:t>
            </a:r>
            <a:r>
              <a:rPr lang="ko-KR" altLang="en-US" sz="1400" u="sng" dirty="0">
                <a:solidFill>
                  <a:srgbClr val="FF0000"/>
                </a:solidFill>
              </a:rPr>
              <a:t>여러 교육</a:t>
            </a:r>
            <a:r>
              <a:rPr lang="en-US" altLang="ko-KR" sz="1400" u="sng" dirty="0">
                <a:solidFill>
                  <a:srgbClr val="FF0000"/>
                </a:solidFill>
              </a:rPr>
              <a:t>, </a:t>
            </a:r>
            <a:r>
              <a:rPr lang="ko-KR" altLang="en-US" sz="1400" u="sng" dirty="0">
                <a:solidFill>
                  <a:srgbClr val="FF0000"/>
                </a:solidFill>
              </a:rPr>
              <a:t>관련 업체 지원</a:t>
            </a:r>
            <a:r>
              <a:rPr lang="en-US" altLang="ko-KR" sz="1400" u="sng" dirty="0">
                <a:solidFill>
                  <a:srgbClr val="FF0000"/>
                </a:solidFill>
              </a:rPr>
              <a:t>)</a:t>
            </a:r>
            <a:endParaRPr lang="ko-KR" altLang="en-US" sz="1400" u="sng" dirty="0">
              <a:solidFill>
                <a:srgbClr val="FF0000"/>
              </a:solidFill>
            </a:endParaRPr>
          </a:p>
          <a:p>
            <a:r>
              <a:rPr lang="en-US" altLang="ko-KR" sz="1400" dirty="0">
                <a:solidFill>
                  <a:srgbClr val="0070C0"/>
                </a:solidFill>
              </a:rPr>
              <a:t>    7. </a:t>
            </a:r>
            <a:r>
              <a:rPr lang="ko-KR" altLang="en-US" sz="1400" dirty="0">
                <a:solidFill>
                  <a:srgbClr val="0070C0"/>
                </a:solidFill>
              </a:rPr>
              <a:t>출판문화산업 활성화를 위한 지원시설의 설치 등 기반 조성</a:t>
            </a:r>
          </a:p>
          <a:p>
            <a:r>
              <a:rPr lang="en-US" altLang="ko-KR" sz="1400" dirty="0">
                <a:solidFill>
                  <a:srgbClr val="0070C0"/>
                </a:solidFill>
              </a:rPr>
              <a:t>    8. </a:t>
            </a:r>
            <a:r>
              <a:rPr lang="ko-KR" altLang="en-US" sz="1400" dirty="0">
                <a:solidFill>
                  <a:srgbClr val="0070C0"/>
                </a:solidFill>
              </a:rPr>
              <a:t>출판문화산업의 국외진출 지원</a:t>
            </a:r>
          </a:p>
          <a:p>
            <a:r>
              <a:rPr lang="en-US" altLang="ko-KR" sz="1400" dirty="0">
                <a:solidFill>
                  <a:srgbClr val="0070C0"/>
                </a:solidFill>
              </a:rPr>
              <a:t>    9. </a:t>
            </a:r>
            <a:r>
              <a:rPr lang="ko-KR" altLang="en-US" sz="1400" dirty="0">
                <a:solidFill>
                  <a:srgbClr val="0070C0"/>
                </a:solidFill>
              </a:rPr>
              <a:t>간행물의 유해성 여부 심의</a:t>
            </a:r>
            <a:r>
              <a:rPr lang="en-US" altLang="ko-KR" sz="1400" dirty="0">
                <a:solidFill>
                  <a:srgbClr val="0070C0"/>
                </a:solidFill>
              </a:rPr>
              <a:t>(</a:t>
            </a:r>
            <a:r>
              <a:rPr lang="ko-KR" altLang="en-US" sz="1400" dirty="0">
                <a:solidFill>
                  <a:srgbClr val="0070C0"/>
                </a:solidFill>
              </a:rPr>
              <a:t>제</a:t>
            </a:r>
            <a:r>
              <a:rPr lang="en-US" altLang="ko-KR" sz="1400" dirty="0">
                <a:solidFill>
                  <a:srgbClr val="0070C0"/>
                </a:solidFill>
              </a:rPr>
              <a:t>18</a:t>
            </a:r>
            <a:r>
              <a:rPr lang="ko-KR" altLang="en-US" sz="1400" dirty="0">
                <a:solidFill>
                  <a:srgbClr val="0070C0"/>
                </a:solidFill>
              </a:rPr>
              <a:t>조에 따른 위원회 기능을 말한다</a:t>
            </a:r>
            <a:r>
              <a:rPr lang="en-US" altLang="ko-KR" sz="1400" dirty="0">
                <a:solidFill>
                  <a:srgbClr val="0070C0"/>
                </a:solidFill>
              </a:rPr>
              <a:t>)</a:t>
            </a:r>
          </a:p>
          <a:p>
            <a:r>
              <a:rPr lang="en-US" altLang="ko-KR" sz="1400" dirty="0">
                <a:solidFill>
                  <a:srgbClr val="0070C0"/>
                </a:solidFill>
              </a:rPr>
              <a:t>    10. </a:t>
            </a:r>
            <a:r>
              <a:rPr lang="ko-KR" altLang="en-US" sz="1400" dirty="0">
                <a:solidFill>
                  <a:srgbClr val="0070C0"/>
                </a:solidFill>
              </a:rPr>
              <a:t>그 밖에 진흥원의 목적 수행을 위하여 필요한 사업 </a:t>
            </a:r>
            <a:r>
              <a:rPr lang="en-US" altLang="ko-KR" sz="1400" dirty="0">
                <a:solidFill>
                  <a:srgbClr val="0070C0"/>
                </a:solidFill>
              </a:rPr>
              <a:t>[</a:t>
            </a:r>
            <a:r>
              <a:rPr lang="ko-KR" altLang="en-US" sz="1400" dirty="0" err="1">
                <a:solidFill>
                  <a:srgbClr val="0070C0"/>
                </a:solidFill>
              </a:rPr>
              <a:t>본조신설</a:t>
            </a:r>
            <a:r>
              <a:rPr lang="ko-KR" altLang="en-US" sz="1400" dirty="0">
                <a:solidFill>
                  <a:srgbClr val="0070C0"/>
                </a:solidFill>
              </a:rPr>
              <a:t> </a:t>
            </a:r>
            <a:r>
              <a:rPr lang="en-US" altLang="ko-KR" sz="1400" dirty="0">
                <a:solidFill>
                  <a:srgbClr val="0070C0"/>
                </a:solidFill>
              </a:rPr>
              <a:t>2012. 1. 26.]</a:t>
            </a:r>
            <a:endParaRPr lang="en-US" altLang="ko-KR" sz="1400" dirty="0">
              <a:solidFill>
                <a:srgbClr val="0070C0"/>
              </a:solidFill>
              <a:effectLst/>
            </a:endParaRPr>
          </a:p>
        </p:txBody>
      </p:sp>
    </p:spTree>
    <p:extLst>
      <p:ext uri="{BB962C8B-B14F-4D97-AF65-F5344CB8AC3E}">
        <p14:creationId xmlns:p14="http://schemas.microsoft.com/office/powerpoint/2010/main" val="209274879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81000" latinLnBrk="0">
          <a:spcBef>
            <a:spcPct val="0"/>
          </a:spcBef>
          <a:defRPr dirty="0" smtClean="0">
            <a:solidFill>
              <a:srgbClr val="000000"/>
            </a:solidFill>
            <a:latin typeface="한컴 윤고딕 230" pitchFamily="18" charset="-127"/>
            <a:ea typeface="한컴 윤고딕 230" pitchFamily="18" charset="-127"/>
          </a:defRPr>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28730</TotalTime>
  <Words>4790</Words>
  <Application>Microsoft Office PowerPoint</Application>
  <PresentationFormat>화면 슬라이드 쇼(4:3)</PresentationFormat>
  <Paragraphs>377</Paragraphs>
  <Slides>36</Slides>
  <Notes>36</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36</vt:i4>
      </vt:variant>
    </vt:vector>
  </HeadingPairs>
  <TitlesOfParts>
    <vt:vector size="47" baseType="lpstr">
      <vt:lpstr>HY견고딕</vt:lpstr>
      <vt:lpstr>HY헤드라인M</vt:lpstr>
      <vt:lpstr>KoPubWorld돋움체 Medium</vt:lpstr>
      <vt:lpstr>KoPub돋움체 Bold</vt:lpstr>
      <vt:lpstr>Noto Sans Korean Medium</vt:lpstr>
      <vt:lpstr>Yoon 2002_TT</vt:lpstr>
      <vt:lpstr>맑은 고딕</vt:lpstr>
      <vt:lpstr>한컴 윤고딕 230</vt:lpstr>
      <vt:lpstr>한컴 윤고딕 250</vt:lpstr>
      <vt:lpstr>Arial</vt:lpstr>
      <vt:lpstr>Office 테마</vt:lpstr>
      <vt:lpstr>EP / 제10강 전자출판 정책과 미래(교재 제8~9장 등)</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Tip.</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msk</dc:creator>
  <cp:lastModifiedBy>김예성</cp:lastModifiedBy>
  <cp:revision>2469</cp:revision>
  <cp:lastPrinted>2020-11-09T11:46:24Z</cp:lastPrinted>
  <dcterms:created xsi:type="dcterms:W3CDTF">2010-09-25T05:23:44Z</dcterms:created>
  <dcterms:modified xsi:type="dcterms:W3CDTF">2021-12-10T08:18:51Z</dcterms:modified>
</cp:coreProperties>
</file>