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87" r:id="rId2"/>
    <p:sldId id="359" r:id="rId3"/>
    <p:sldId id="521" r:id="rId4"/>
    <p:sldId id="530" r:id="rId5"/>
    <p:sldId id="522" r:id="rId6"/>
    <p:sldId id="523" r:id="rId7"/>
    <p:sldId id="524" r:id="rId8"/>
    <p:sldId id="534" r:id="rId9"/>
    <p:sldId id="532" r:id="rId10"/>
    <p:sldId id="533" r:id="rId11"/>
    <p:sldId id="466" r:id="rId12"/>
    <p:sldId id="444" r:id="rId13"/>
  </p:sldIdLst>
  <p:sldSz cx="9144000" cy="6858000" type="screen4x3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0810B8"/>
    <a:srgbClr val="FFFFE7"/>
    <a:srgbClr val="F7FEB8"/>
    <a:srgbClr val="FAC090"/>
    <a:srgbClr val="FFFFFF"/>
    <a:srgbClr val="F1F6C0"/>
    <a:srgbClr val="F1EF91"/>
    <a:srgbClr val="F5E18B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58" autoAdjust="0"/>
  </p:normalViewPr>
  <p:slideViewPr>
    <p:cSldViewPr>
      <p:cViewPr varScale="1">
        <p:scale>
          <a:sx n="62" d="100"/>
          <a:sy n="62" d="100"/>
        </p:scale>
        <p:origin x="53" y="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pPr/>
              <a:t>2021-12-10</a:t>
            </a:fld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pPr/>
              <a:t>‹#›</a:t>
            </a:fld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95203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2021-12-10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59"/>
          </a:xfrm>
          <a:prstGeom prst="rect">
            <a:avLst/>
          </a:prstGeom>
        </p:spPr>
        <p:txBody>
          <a:bodyPr vert="horz" lIns="91751" tIns="45875" rIns="91751" bIns="45875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35467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KoPubWorld돋움체 Medium" panose="00000600000000000000" pitchFamily="2" charset="-127"/>
        <a:ea typeface="KoPubWorld돋움체 Medium" panose="00000600000000000000" pitchFamily="2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 userDrawn="1"/>
        </p:nvSpPr>
        <p:spPr>
          <a:xfrm>
            <a:off x="395536" y="1772816"/>
            <a:ext cx="9289032" cy="2376264"/>
          </a:xfrm>
          <a:prstGeom prst="round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 rot="5400000">
            <a:off x="1739876" y="2973140"/>
            <a:ext cx="119975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2192" y="-12540"/>
            <a:ext cx="9139428" cy="1028700"/>
          </a:xfrm>
          <a:prstGeom prst="rect">
            <a:avLst/>
          </a:prstGeom>
          <a:noFill/>
        </p:spPr>
      </p:pic>
      <p:sp>
        <p:nvSpPr>
          <p:cNvPr id="6" name="제목 5"/>
          <p:cNvSpPr>
            <a:spLocks noGrp="1"/>
          </p:cNvSpPr>
          <p:nvPr>
            <p:ph type="title" hasCustomPrompt="1"/>
          </p:nvPr>
        </p:nvSpPr>
        <p:spPr>
          <a:xfrm>
            <a:off x="3419872" y="2469656"/>
            <a:ext cx="5400600" cy="551680"/>
          </a:xfrm>
          <a:prstGeom prst="rect">
            <a:avLst/>
          </a:prstGeom>
        </p:spPr>
        <p:txBody>
          <a:bodyPr anchor="ctr"/>
          <a:lstStyle>
            <a:lvl1pPr algn="r">
              <a:defRPr sz="3200"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z="3200" dirty="0">
                <a:latin typeface="HY견고딕" pitchFamily="18" charset="-127"/>
                <a:ea typeface="HY견고딕" pitchFamily="18" charset="-127"/>
              </a:rPr>
              <a:t>프레젠테이션 메인 제목</a:t>
            </a:r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10" hasCustomPrompt="1"/>
          </p:nvPr>
        </p:nvSpPr>
        <p:spPr>
          <a:xfrm>
            <a:off x="3419873" y="3140646"/>
            <a:ext cx="5400599" cy="216346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800"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pPr lvl="0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프레젠테이션 소제목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755576" y="1772816"/>
            <a:ext cx="9721080" cy="374441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1187549" y="2276872"/>
            <a:ext cx="5400675" cy="33849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/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893672" y="1073643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427984" y="2852936"/>
            <a:ext cx="4716016" cy="504056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HY견고딕"/>
                <a:ea typeface="HY견고딕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4427984" y="3429000"/>
            <a:ext cx="4716016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84264" y="683695"/>
            <a:ext cx="896153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5064012" y="176448"/>
            <a:ext cx="4032300" cy="476250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</a:lstStyle>
          <a:p>
            <a:pPr lvl="0"/>
            <a:r>
              <a:rPr lang="ko-KR" altLang="en-US"/>
              <a:t>프레젠테이션 소제목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 userDrawn="1">
            <p:ph type="sldNum" sz="quarter" idx="4"/>
          </p:nvPr>
        </p:nvSpPr>
        <p:spPr>
          <a:xfrm>
            <a:off x="6804248" y="6579350"/>
            <a:ext cx="2311400" cy="27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FFFFFF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6" name="그림 5" descr="기대하라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6504" y="6299512"/>
            <a:ext cx="1017104" cy="29426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-48768" y="6614779"/>
            <a:ext cx="14205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gye.com/newsView/20191013504126?OutUrl=nave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www.kidd.co.kr/news/21881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ocja@inu.ac.k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2411760" y="2687111"/>
            <a:ext cx="6552728" cy="551680"/>
          </a:xfrm>
        </p:spPr>
        <p:txBody>
          <a:bodyPr/>
          <a:lstStyle/>
          <a:p>
            <a:pPr algn="ctr"/>
            <a:r>
              <a:rPr lang="en-US" altLang="ko-KR" sz="2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EP </a:t>
            </a:r>
            <a:r>
              <a:rPr lang="en-US" altLang="ko-KR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/ </a:t>
            </a:r>
            <a:r>
              <a:rPr lang="ko-KR" altLang="en-US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제</a:t>
            </a:r>
            <a:r>
              <a:rPr lang="en-US" altLang="ko-KR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9</a:t>
            </a:r>
            <a:r>
              <a:rPr lang="ko-KR" altLang="en-US" sz="24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강 전자출판 소비환경 및 이용형태</a:t>
            </a:r>
            <a:r>
              <a:rPr lang="en-US" altLang="ko-KR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(</a:t>
            </a:r>
            <a:r>
              <a:rPr lang="ko-KR" altLang="en-US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교재</a:t>
            </a:r>
            <a:r>
              <a:rPr lang="en-US" altLang="ko-KR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제</a:t>
            </a:r>
            <a:r>
              <a:rPr lang="en-US" altLang="ko-KR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7</a:t>
            </a:r>
            <a:r>
              <a:rPr lang="ko-KR" altLang="en-US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장</a:t>
            </a:r>
            <a:r>
              <a:rPr lang="en-US" altLang="ko-KR" sz="1800" b="1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ko-KR" altLang="en-US" sz="1400" b="1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/>
          </p:nvPr>
        </p:nvSpPr>
        <p:spPr>
          <a:xfrm>
            <a:off x="3131840" y="3428678"/>
            <a:ext cx="5796136" cy="216346"/>
          </a:xfrm>
        </p:spPr>
        <p:txBody>
          <a:bodyPr/>
          <a:lstStyle/>
          <a:p>
            <a:pPr algn="l"/>
            <a:r>
              <a:rPr lang="ko-KR" altLang="en-US" sz="1600" dirty="0">
                <a:solidFill>
                  <a:srgbClr val="002060"/>
                </a:solidFill>
              </a:rPr>
              <a:t>문헌정보학과 교수 </a:t>
            </a:r>
            <a:r>
              <a:rPr lang="ko-KR" altLang="en-US" sz="1600" dirty="0" err="1">
                <a:solidFill>
                  <a:srgbClr val="002060"/>
                </a:solidFill>
              </a:rPr>
              <a:t>이문학</a:t>
            </a:r>
            <a:r>
              <a:rPr lang="en-US" altLang="ko-KR" sz="1600" dirty="0">
                <a:solidFill>
                  <a:srgbClr val="002060"/>
                </a:solidFill>
              </a:rPr>
              <a:t>(</a:t>
            </a:r>
            <a:r>
              <a:rPr lang="ko-KR" altLang="en-US" sz="1600">
                <a:solidFill>
                  <a:srgbClr val="002060"/>
                </a:solidFill>
              </a:rPr>
              <a:t>李文學</a:t>
            </a:r>
            <a:r>
              <a:rPr lang="en-US" altLang="ko-KR" sz="1600" dirty="0">
                <a:solidFill>
                  <a:srgbClr val="002060"/>
                </a:solidFill>
              </a:rPr>
              <a:t>/mocja@inu.ac.kr) </a:t>
            </a:r>
            <a:endParaRPr lang="ko-KR" altLang="en-US" sz="1600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9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4181400"/>
            <a:ext cx="1763688" cy="239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141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17428" y="207033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184731" y="274766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-2890" y="698941"/>
            <a:ext cx="914400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800" b="1" dirty="0"/>
              <a:t>우리나라 국민 </a:t>
            </a:r>
            <a:r>
              <a:rPr lang="ko-KR" altLang="en-US" sz="1800" b="1" dirty="0" err="1"/>
              <a:t>스마트폰</a:t>
            </a:r>
            <a:r>
              <a:rPr lang="ko-KR" altLang="en-US" sz="1800" b="1" dirty="0"/>
              <a:t> 이용시간 </a:t>
            </a:r>
            <a:endParaRPr lang="en-US" altLang="ko-KR" sz="1800" b="1" dirty="0"/>
          </a:p>
          <a:p>
            <a:pPr>
              <a:buFont typeface="Arial" pitchFamily="34" charset="0"/>
              <a:buNone/>
            </a:pPr>
            <a:r>
              <a:rPr lang="ko-KR" altLang="en-US" sz="1800" b="1" dirty="0"/>
              <a:t>  </a:t>
            </a:r>
            <a:r>
              <a:rPr lang="en-US" altLang="ko-KR" sz="1800" b="1" dirty="0"/>
              <a:t>:</a:t>
            </a:r>
            <a:r>
              <a:rPr lang="ko-KR" altLang="en-US" sz="1800" b="1" dirty="0"/>
              <a:t> 평균 </a:t>
            </a:r>
            <a:r>
              <a:rPr lang="en-US" altLang="ko-KR" sz="1800" b="1" dirty="0"/>
              <a:t>3</a:t>
            </a:r>
            <a:r>
              <a:rPr lang="ko-KR" altLang="en-US" sz="1800" b="1" dirty="0"/>
              <a:t>시간</a:t>
            </a:r>
            <a:r>
              <a:rPr lang="en-US" altLang="ko-KR" sz="1800" b="1" dirty="0"/>
              <a:t>/1</a:t>
            </a:r>
            <a:r>
              <a:rPr lang="ko-KR" altLang="en-US" sz="1800" b="1" dirty="0"/>
              <a:t>일</a:t>
            </a:r>
            <a:endParaRPr lang="en-US" altLang="ko-KR" sz="1800" dirty="0"/>
          </a:p>
          <a:p>
            <a:pPr>
              <a:buFont typeface="Arial" pitchFamily="34" charset="0"/>
              <a:buNone/>
            </a:pPr>
            <a:endParaRPr lang="en-US" altLang="ko-KR" sz="1800" dirty="0"/>
          </a:p>
          <a:p>
            <a:pPr>
              <a:buFont typeface="Arial" pitchFamily="34" charset="0"/>
              <a:buNone/>
            </a:pPr>
            <a:r>
              <a:rPr lang="ko-KR" altLang="en-US" sz="1800" dirty="0">
                <a:solidFill>
                  <a:srgbClr val="C00000"/>
                </a:solidFill>
              </a:rPr>
              <a:t>☞ 최근 </a:t>
            </a:r>
            <a:r>
              <a:rPr lang="ko-KR" altLang="en-US" sz="1800" dirty="0" err="1">
                <a:solidFill>
                  <a:srgbClr val="C00000"/>
                </a:solidFill>
              </a:rPr>
              <a:t>스마트폰</a:t>
            </a:r>
            <a:r>
              <a:rPr lang="ko-KR" altLang="en-US" sz="1800" dirty="0">
                <a:solidFill>
                  <a:srgbClr val="C00000"/>
                </a:solidFill>
              </a:rPr>
              <a:t> 이용시간 관련</a:t>
            </a:r>
            <a:r>
              <a:rPr lang="en-US" altLang="ko-KR" sz="1800" dirty="0">
                <a:solidFill>
                  <a:srgbClr val="C00000"/>
                </a:solidFill>
              </a:rPr>
              <a:t> </a:t>
            </a:r>
            <a:r>
              <a:rPr lang="ko-KR" altLang="en-US" sz="1800" dirty="0">
                <a:solidFill>
                  <a:srgbClr val="C00000"/>
                </a:solidFill>
              </a:rPr>
              <a:t>기사</a:t>
            </a:r>
            <a:r>
              <a:rPr lang="en-US" altLang="ko-KR" sz="1800" dirty="0">
                <a:solidFill>
                  <a:srgbClr val="C00000"/>
                </a:solidFill>
              </a:rPr>
              <a:t> </a:t>
            </a:r>
          </a:p>
          <a:p>
            <a:pPr>
              <a:buFont typeface="Arial" pitchFamily="34" charset="0"/>
              <a:buNone/>
            </a:pPr>
            <a:r>
              <a:rPr lang="ko-KR" altLang="en-US" sz="1800" b="1" dirty="0"/>
              <a:t>    </a:t>
            </a:r>
            <a:r>
              <a:rPr lang="ko-KR" altLang="en-US" sz="1800" b="1" dirty="0" err="1"/>
              <a:t>스마트폰에</a:t>
            </a:r>
            <a:r>
              <a:rPr lang="ko-KR" altLang="en-US" sz="1800" b="1" dirty="0"/>
              <a:t> 빠진 학생들</a:t>
            </a:r>
            <a:r>
              <a:rPr lang="en-US" altLang="ko-KR" sz="1800" b="1" dirty="0"/>
              <a:t>… </a:t>
            </a:r>
            <a:r>
              <a:rPr lang="ko-KR" altLang="en-US" sz="1800" b="1" dirty="0"/>
              <a:t>하루 </a:t>
            </a:r>
            <a:r>
              <a:rPr lang="en-US" altLang="ko-KR" sz="1800" b="1" dirty="0"/>
              <a:t>2</a:t>
            </a:r>
            <a:r>
              <a:rPr lang="ko-KR" altLang="en-US" sz="1800" b="1" dirty="0"/>
              <a:t>시간 넘게 </a:t>
            </a:r>
            <a:r>
              <a:rPr lang="en-US" altLang="ko-KR" sz="1800" b="1" dirty="0"/>
              <a:t>'</a:t>
            </a:r>
            <a:r>
              <a:rPr lang="ko-KR" altLang="en-US" sz="1800" b="1" dirty="0" err="1"/>
              <a:t>만지작</a:t>
            </a:r>
            <a:r>
              <a:rPr lang="en-US" altLang="ko-KR" sz="1800" b="1" dirty="0"/>
              <a:t>'</a:t>
            </a:r>
          </a:p>
          <a:p>
            <a:pPr>
              <a:buFont typeface="Arial" pitchFamily="34" charset="0"/>
              <a:buNone/>
            </a:pPr>
            <a:r>
              <a:rPr lang="en-US" altLang="ko-KR" sz="1800" dirty="0"/>
              <a:t>    (</a:t>
            </a:r>
            <a:r>
              <a:rPr lang="en-US" altLang="ko-KR" sz="1800" dirty="0">
                <a:hlinkClick r:id="rId3"/>
              </a:rPr>
              <a:t>http://www.segye.com/newsView/20191013504126?OutUrl=naver</a:t>
            </a:r>
            <a:r>
              <a:rPr lang="en-US" altLang="ko-KR" sz="1800" dirty="0"/>
              <a:t>)</a:t>
            </a:r>
          </a:p>
          <a:p>
            <a:pPr>
              <a:buNone/>
            </a:pPr>
            <a:r>
              <a:rPr lang="ko-KR" altLang="en-US" sz="1800" dirty="0"/>
              <a:t>    이우중 기자 </a:t>
            </a:r>
            <a:r>
              <a:rPr lang="en-US" altLang="ko-KR" sz="1800" dirty="0"/>
              <a:t>lol@segye.com/ⓒ </a:t>
            </a:r>
            <a:r>
              <a:rPr lang="ko-KR" altLang="en-US" sz="1800" dirty="0"/>
              <a:t>세계일보 </a:t>
            </a:r>
            <a:r>
              <a:rPr lang="en-US" altLang="ko-KR" sz="1800" dirty="0"/>
              <a:t>&amp; Segye.com, 2019.10.13</a:t>
            </a:r>
          </a:p>
          <a:p>
            <a:endParaRPr lang="en-US" altLang="ko-KR" sz="1800" b="1" dirty="0"/>
          </a:p>
          <a:p>
            <a:pPr>
              <a:buNone/>
            </a:pPr>
            <a:r>
              <a:rPr lang="ko-KR" altLang="en-US" sz="1800" b="1" dirty="0"/>
              <a:t>    지난해 하루 평균 </a:t>
            </a:r>
            <a:r>
              <a:rPr lang="ko-KR" altLang="en-US" sz="1800" b="1" dirty="0" err="1"/>
              <a:t>스마트폰</a:t>
            </a:r>
            <a:r>
              <a:rPr lang="ko-KR" altLang="en-US" sz="1800" b="1" dirty="0"/>
              <a:t> 이용 시간 </a:t>
            </a:r>
            <a:r>
              <a:rPr lang="en-US" altLang="ko-KR" sz="1800" b="1" dirty="0"/>
              <a:t>'104</a:t>
            </a:r>
            <a:r>
              <a:rPr lang="ko-KR" altLang="en-US" sz="1800" b="1" dirty="0"/>
              <a:t>분</a:t>
            </a:r>
            <a:r>
              <a:rPr lang="en-US" altLang="ko-KR" sz="1800" b="1" dirty="0"/>
              <a:t>'…</a:t>
            </a:r>
            <a:r>
              <a:rPr lang="ko-KR" altLang="en-US" sz="1800" b="1" dirty="0"/>
              <a:t>동영상 시청 증가 </a:t>
            </a:r>
          </a:p>
          <a:p>
            <a:pPr>
              <a:buNone/>
            </a:pPr>
            <a:r>
              <a:rPr lang="en-US" altLang="ko-KR" sz="1600" b="1" dirty="0"/>
              <a:t>    "</a:t>
            </a:r>
            <a:r>
              <a:rPr lang="ko-KR" altLang="en-US" sz="1600" b="1" dirty="0" err="1"/>
              <a:t>스마트폰</a:t>
            </a:r>
            <a:r>
              <a:rPr lang="ko-KR" altLang="en-US" sz="1600" b="1" dirty="0"/>
              <a:t> 평균 이용 시간 증가</a:t>
            </a:r>
            <a:r>
              <a:rPr lang="en-US" altLang="ko-KR" sz="1600" b="1" dirty="0"/>
              <a:t>, </a:t>
            </a:r>
            <a:r>
              <a:rPr lang="ko-KR" altLang="en-US" sz="1600" b="1" dirty="0" err="1"/>
              <a:t>스마트폰</a:t>
            </a:r>
            <a:r>
              <a:rPr lang="ko-KR" altLang="en-US" sz="1600" b="1" dirty="0"/>
              <a:t> 이용자 증가에 따른 것</a:t>
            </a:r>
            <a:r>
              <a:rPr lang="en-US" altLang="ko-KR" sz="1600" b="1" dirty="0"/>
              <a:t>“</a:t>
            </a:r>
          </a:p>
          <a:p>
            <a:pPr>
              <a:buNone/>
            </a:pPr>
            <a:r>
              <a:rPr lang="en-US" altLang="ko-KR" sz="1800" dirty="0"/>
              <a:t>     (</a:t>
            </a:r>
            <a:r>
              <a:rPr lang="en-US" altLang="ko-KR" sz="1800" dirty="0">
                <a:hlinkClick r:id="rId4"/>
              </a:rPr>
              <a:t>http://www.kidd.co.kr/news/218814</a:t>
            </a:r>
            <a:r>
              <a:rPr lang="en-US" altLang="ko-KR" sz="1800" dirty="0"/>
              <a:t>)</a:t>
            </a:r>
          </a:p>
          <a:p>
            <a:pPr>
              <a:buNone/>
            </a:pPr>
            <a:r>
              <a:rPr lang="ko-KR" altLang="en-US" sz="1800" dirty="0"/>
              <a:t>     기사입력 </a:t>
            </a:r>
            <a:r>
              <a:rPr lang="en-US" altLang="ko-KR" sz="1800" dirty="0"/>
              <a:t>2020-10-10 14:10:33</a:t>
            </a:r>
            <a:r>
              <a:rPr lang="ko-KR" altLang="en-US" sz="1800" dirty="0"/>
              <a:t> </a:t>
            </a:r>
            <a:r>
              <a:rPr lang="en-US" altLang="ko-KR" sz="1800" dirty="0"/>
              <a:t>/ </a:t>
            </a:r>
            <a:r>
              <a:rPr lang="ko-KR" altLang="en-US" sz="1800" dirty="0"/>
              <a:t>산업일보</a:t>
            </a:r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r>
              <a:rPr lang="ko-KR" altLang="en-US" sz="1800" dirty="0"/>
              <a:t>사서의 소명</a:t>
            </a:r>
            <a:r>
              <a:rPr lang="en-US" altLang="ko-KR" sz="1800" dirty="0"/>
              <a:t>: </a:t>
            </a:r>
            <a:r>
              <a:rPr lang="ko-KR" altLang="en-US" sz="1800" dirty="0"/>
              <a:t>국민들이 책을 많이 읽게 하는 것</a:t>
            </a:r>
            <a:endParaRPr lang="en-US" altLang="ko-KR" sz="1800" dirty="0"/>
          </a:p>
          <a:p>
            <a:pPr>
              <a:buFont typeface="Arial" pitchFamily="34" charset="0"/>
              <a:buNone/>
            </a:pPr>
            <a:r>
              <a:rPr lang="en-US" altLang="ko-KR" sz="1800" dirty="0"/>
              <a:t>   </a:t>
            </a:r>
          </a:p>
        </p:txBody>
      </p:sp>
      <p:pic>
        <p:nvPicPr>
          <p:cNvPr id="10" name="그림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64704"/>
            <a:ext cx="2149080" cy="186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3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/>
                <a:ea typeface="KoPub돋움체 Bold"/>
              </a:rPr>
              <a:t>Tip.</a:t>
            </a:r>
            <a:endParaRPr lang="en-US" altLang="ko-KR" dirty="0">
              <a:solidFill>
                <a:srgbClr val="002060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547664" y="6649615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3"/>
          <p:cNvSpPr>
            <a:spLocks noChangeArrowheads="1"/>
          </p:cNvSpPr>
          <p:nvPr/>
        </p:nvSpPr>
        <p:spPr bwMode="auto">
          <a:xfrm>
            <a:off x="4283968" y="3535843"/>
            <a:ext cx="48478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algn="ctr">
              <a:buNone/>
              <a:defRPr/>
            </a:pPr>
            <a:r>
              <a:rPr lang="ko-KR" altLang="en-US" sz="1800" b="1" dirty="0" err="1"/>
              <a:t>誠則成</a:t>
            </a:r>
            <a:r>
              <a:rPr lang="en-US" altLang="ko-KR" sz="1800" b="1" dirty="0"/>
              <a:t> </a:t>
            </a:r>
            <a:r>
              <a:rPr lang="en-US" altLang="ko-KR" sz="1400" dirty="0"/>
              <a:t>&lt;</a:t>
            </a:r>
            <a:r>
              <a:rPr lang="ko-KR" altLang="en-US" sz="1400" dirty="0"/>
              <a:t>중용</a:t>
            </a:r>
            <a:r>
              <a:rPr lang="en-US" altLang="ko-KR" sz="1400" dirty="0"/>
              <a:t>&gt;</a:t>
            </a:r>
          </a:p>
          <a:p>
            <a:pPr algn="ctr">
              <a:buNone/>
              <a:defRPr/>
            </a:pPr>
            <a:r>
              <a:rPr lang="ko-KR" altLang="en-US" sz="1400" u="sng" dirty="0" err="1"/>
              <a:t>성즉성</a:t>
            </a:r>
            <a:endParaRPr lang="en-US" altLang="ko-KR" sz="1400" u="sng" dirty="0"/>
          </a:p>
          <a:p>
            <a:pPr algn="ctr">
              <a:buNone/>
              <a:defRPr/>
            </a:pPr>
            <a:r>
              <a:rPr lang="en-US" altLang="ko-KR" sz="1600" dirty="0"/>
              <a:t>(</a:t>
            </a:r>
            <a:r>
              <a:rPr lang="ko-KR" altLang="en-US" sz="1600" dirty="0"/>
              <a:t>최선을 다하는 사람만이 성공할 수 있다</a:t>
            </a:r>
            <a:r>
              <a:rPr lang="en-US" altLang="ko-KR" sz="1600" dirty="0"/>
              <a:t>.)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61058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345218" y="2924944"/>
            <a:ext cx="4968552" cy="504056"/>
          </a:xfrm>
        </p:spPr>
        <p:txBody>
          <a:bodyPr/>
          <a:lstStyle/>
          <a:p>
            <a:pPr marL="514350" indent="-51435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Q &amp; 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6289566"/>
            <a:ext cx="111561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55976" y="3391828"/>
            <a:ext cx="4788024" cy="144016"/>
          </a:xfrm>
          <a:prstGeom prst="rect">
            <a:avLst/>
          </a:prstGeom>
          <a:solidFill>
            <a:srgbClr val="F1E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05683"/>
            <a:ext cx="14287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양쪽 모서리가 둥근 사각형 8"/>
          <p:cNvSpPr/>
          <p:nvPr/>
        </p:nvSpPr>
        <p:spPr>
          <a:xfrm>
            <a:off x="4355976" y="3645024"/>
            <a:ext cx="4752528" cy="720080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76000">
                <a:srgbClr val="FFFFFF"/>
              </a:gs>
              <a:gs pos="83000">
                <a:srgbClr val="FFFFFF"/>
              </a:gs>
              <a:gs pos="100000">
                <a:srgbClr val="F2F2F2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>
            <a:outerShdw blurRad="63500" algn="ctr" rotWithShape="0">
              <a:srgbClr val="FFFFFF">
                <a:lumMod val="50000"/>
                <a:alpha val="40000"/>
              </a:srgbClr>
            </a:outerShdw>
          </a:effectLst>
        </p:spPr>
        <p:txBody>
          <a:bodyPr lIns="91429" tIns="45715" rIns="91429" bIns="45715" anchor="ctr"/>
          <a:lstStyle/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ko-KR" altLang="en-US" sz="1300" b="1" dirty="0">
                <a:latin typeface="맑은 고딕"/>
                <a:ea typeface="맑은 고딕"/>
                <a:sym typeface="Gill Sans"/>
              </a:rPr>
              <a:t>☞ </a:t>
            </a:r>
            <a:r>
              <a:rPr kumimoji="1" lang="ko-KR" altLang="en-US" sz="1300" b="1" dirty="0" err="1">
                <a:latin typeface="Yoon 2002_TT" pitchFamily="18" charset="-127"/>
                <a:ea typeface="Yoon 2002_TT" pitchFamily="18" charset="-127"/>
                <a:sym typeface="Gill Sans"/>
              </a:rPr>
              <a:t>이러닝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Q&amp;A 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폴더</a:t>
            </a:r>
            <a:endParaRPr kumimoji="1" lang="en-US" altLang="ko-KR" sz="1300" b="1" dirty="0">
              <a:latin typeface="Yoon 2002_TT" pitchFamily="18" charset="-127"/>
              <a:ea typeface="Yoon 2002_TT" pitchFamily="18" charset="-127"/>
              <a:sym typeface="Gill Sans"/>
            </a:endParaRPr>
          </a:p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            or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  <a:endParaRPr kumimoji="1" lang="en-US" altLang="ko-KR" sz="1300" b="1" dirty="0">
              <a:latin typeface="Yoon 2002_TT" pitchFamily="18" charset="-127"/>
              <a:ea typeface="Yoon 2002_TT" pitchFamily="18" charset="-127"/>
              <a:sym typeface="Gill Sans"/>
            </a:endParaRPr>
          </a:p>
          <a:p>
            <a:pPr lvl="1" indent="-185715" defTabSz="839687" eaLnBrk="0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   </a:t>
            </a:r>
            <a:r>
              <a:rPr kumimoji="1" lang="ko-KR" altLang="en-US" sz="1300" b="1" dirty="0" err="1">
                <a:latin typeface="Yoon 2002_TT" pitchFamily="18" charset="-127"/>
                <a:ea typeface="Yoon 2002_TT" pitchFamily="18" charset="-127"/>
                <a:sym typeface="Gill Sans"/>
              </a:rPr>
              <a:t>이메일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(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  <a:hlinkClick r:id="rId4"/>
              </a:rPr>
              <a:t>mocja@inu.ac.kr</a:t>
            </a:r>
            <a:r>
              <a:rPr kumimoji="1" lang="en-US" altLang="ko-KR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)</a:t>
            </a:r>
            <a:r>
              <a:rPr kumimoji="1" lang="ko-KR" altLang="en-US" sz="1300" b="1" dirty="0">
                <a:latin typeface="Yoon 2002_TT" pitchFamily="18" charset="-127"/>
                <a:ea typeface="Yoon 2002_TT" pitchFamily="18" charset="-127"/>
                <a:sym typeface="Gill Sans"/>
              </a:rPr>
              <a:t> 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010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>
          <a:xfrm>
            <a:off x="1187549" y="1844824"/>
            <a:ext cx="6912843" cy="32403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Prologue</a:t>
            </a:r>
          </a:p>
          <a:p>
            <a:r>
              <a:rPr lang="ko-KR" altLang="en-US" sz="20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독서문화 및 실태</a:t>
            </a:r>
            <a:endParaRPr lang="en-US" altLang="ko-KR" sz="2000" dirty="0">
              <a:latin typeface="한컴 윤고딕 230" pitchFamily="18" charset="-127"/>
              <a:ea typeface="한컴 윤고딕 230" pitchFamily="18" charset="-127"/>
            </a:endParaRPr>
          </a:p>
          <a:p>
            <a:pPr marL="0" indent="0">
              <a:buNone/>
            </a:pPr>
            <a:r>
              <a:rPr lang="en-US" altLang="ko-KR" sz="2200" dirty="0">
                <a:solidFill>
                  <a:schemeClr val="bg2">
                    <a:lumMod val="50000"/>
                  </a:schemeClr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Tip.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7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65848" y="141544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184731" y="167450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Prologue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1" name="그룹 2"/>
          <p:cNvGrpSpPr>
            <a:grpSpLocks/>
          </p:cNvGrpSpPr>
          <p:nvPr/>
        </p:nvGrpSpPr>
        <p:grpSpPr bwMode="auto">
          <a:xfrm>
            <a:off x="380579" y="877795"/>
            <a:ext cx="9678988" cy="946150"/>
            <a:chOff x="1504950" y="1151461"/>
            <a:chExt cx="9678988" cy="945627"/>
          </a:xfrm>
        </p:grpSpPr>
        <p:sp>
          <p:nvSpPr>
            <p:cNvPr id="15" name="Rectangle 49"/>
            <p:cNvSpPr>
              <a:spLocks noChangeArrowheads="1"/>
            </p:cNvSpPr>
            <p:nvPr/>
          </p:nvSpPr>
          <p:spPr bwMode="auto">
            <a:xfrm>
              <a:off x="1504950" y="1570038"/>
              <a:ext cx="9678988" cy="527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latinLnBrk="1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1pPr>
              <a:lvl2pPr marL="742950" indent="-285750" latinLnBrk="1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2pPr>
              <a:lvl3pPr marL="1143000" indent="-228600" latinLnBrk="1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3pPr>
              <a:lvl4pPr marL="1600200" indent="-228600" latinLnBrk="1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4pPr>
              <a:lvl5pPr marL="2057400" indent="-228600" latinLnBrk="1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Noto Sans Korean Medium"/>
                  <a:ea typeface="Noto Sans Korean Medium"/>
                  <a:cs typeface="Noto Sans Korean Medium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lang="ko-KR" altLang="en-US" sz="1800">
                <a:latin typeface="맑은 고딕" pitchFamily="50" charset="-127"/>
                <a:ea typeface="굴림" pitchFamily="50" charset="-127"/>
              </a:endParaRPr>
            </a:p>
          </p:txBody>
        </p:sp>
        <p:grpSp>
          <p:nvGrpSpPr>
            <p:cNvPr id="16" name="그룹 25"/>
            <p:cNvGrpSpPr>
              <a:grpSpLocks/>
            </p:cNvGrpSpPr>
            <p:nvPr/>
          </p:nvGrpSpPr>
          <p:grpSpPr bwMode="auto">
            <a:xfrm>
              <a:off x="2028825" y="1151461"/>
              <a:ext cx="7714953" cy="904375"/>
              <a:chOff x="2117363" y="4069218"/>
              <a:chExt cx="7068246" cy="904375"/>
            </a:xfrm>
          </p:grpSpPr>
          <p:sp>
            <p:nvSpPr>
              <p:cNvPr id="19" name="TextBox 2"/>
              <p:cNvSpPr txBox="1">
                <a:spLocks noChangeArrowheads="1"/>
              </p:cNvSpPr>
              <p:nvPr/>
            </p:nvSpPr>
            <p:spPr bwMode="auto">
              <a:xfrm>
                <a:off x="2117363" y="4078738"/>
                <a:ext cx="2017291" cy="39982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algn="ctr" latinLnBrk="0">
                  <a:spcBef>
                    <a:spcPct val="0"/>
                  </a:spcBef>
                  <a:buFontTx/>
                  <a:buNone/>
                  <a:defRPr/>
                </a:pPr>
                <a:r>
                  <a:rPr lang="ko-KR" altLang="en-US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책</a:t>
                </a: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(</a:t>
                </a:r>
                <a:r>
                  <a:rPr lang="ko-KR" altLang="en-US" sz="2000" dirty="0" err="1">
                    <a:latin typeface="맑은 고딕" panose="020B0503020000020004" pitchFamily="50" charset="-127"/>
                    <a:ea typeface="굴림" panose="020B0600000101010101" pitchFamily="50" charset="-127"/>
                  </a:rPr>
                  <a:t>종이책</a:t>
                </a: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)</a:t>
                </a:r>
                <a:endParaRPr lang="ko-KR" altLang="en-US" sz="2000" dirty="0">
                  <a:latin typeface="맑은 고딕" panose="020B0503020000020004" pitchFamily="50" charset="-127"/>
                  <a:ea typeface="굴림" panose="020B0600000101010101" pitchFamily="50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2118818" y="4564244"/>
                <a:ext cx="2015837" cy="39982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ko-KR" altLang="en-US" sz="2000" dirty="0"/>
                  <a:t>다매체</a:t>
                </a:r>
                <a:r>
                  <a:rPr lang="en-US" altLang="ko-KR" sz="2000" dirty="0"/>
                  <a:t>(</a:t>
                </a:r>
                <a:r>
                  <a:rPr lang="ko-KR" altLang="en-US" sz="2000" dirty="0"/>
                  <a:t>영상매체</a:t>
                </a:r>
                <a:r>
                  <a:rPr lang="en-US" altLang="ko-KR" sz="2000" dirty="0"/>
                  <a:t>)</a:t>
                </a:r>
                <a:endParaRPr lang="ko-KR" altLang="en-US" sz="2000" dirty="0"/>
              </a:p>
            </p:txBody>
          </p:sp>
          <p:sp>
            <p:nvSpPr>
              <p:cNvPr id="22" name="TextBox 2"/>
              <p:cNvSpPr txBox="1">
                <a:spLocks noChangeArrowheads="1"/>
              </p:cNvSpPr>
              <p:nvPr/>
            </p:nvSpPr>
            <p:spPr bwMode="auto">
              <a:xfrm>
                <a:off x="4237918" y="4078738"/>
                <a:ext cx="1656593" cy="39982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algn="ctr" latinLnBrk="0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‘</a:t>
                </a:r>
                <a:r>
                  <a:rPr lang="ko-KR" altLang="en-US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읽는다</a:t>
                </a: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’</a:t>
                </a:r>
                <a:endParaRPr lang="ko-KR" altLang="en-US" sz="2000" dirty="0">
                  <a:latin typeface="맑은 고딕" panose="020B0503020000020004" pitchFamily="50" charset="-127"/>
                  <a:ea typeface="굴림" panose="020B0600000101010101" pitchFamily="50" charset="-127"/>
                </a:endParaRPr>
              </a:p>
            </p:txBody>
          </p:sp>
          <p:sp>
            <p:nvSpPr>
              <p:cNvPr id="25" name="TextBox 2"/>
              <p:cNvSpPr txBox="1">
                <a:spLocks noChangeArrowheads="1"/>
              </p:cNvSpPr>
              <p:nvPr/>
            </p:nvSpPr>
            <p:spPr bwMode="auto">
              <a:xfrm>
                <a:off x="4237918" y="4572177"/>
                <a:ext cx="1656593" cy="39982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>
                <a:spAutoFit/>
              </a:bodyPr>
              <a:lstStyle>
                <a:lvl1pPr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algn="ctr" latinLnBrk="0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‘</a:t>
                </a:r>
                <a:r>
                  <a:rPr lang="ko-KR" altLang="en-US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보고 듣는다</a:t>
                </a:r>
                <a:r>
                  <a:rPr lang="en-US" altLang="ko-KR" sz="2000" dirty="0">
                    <a:latin typeface="맑은 고딕" panose="020B0503020000020004" pitchFamily="50" charset="-127"/>
                    <a:ea typeface="굴림" panose="020B0600000101010101" pitchFamily="50" charset="-127"/>
                  </a:rPr>
                  <a:t>'</a:t>
                </a:r>
                <a:endParaRPr lang="ko-KR" altLang="en-US" sz="2000" dirty="0">
                  <a:latin typeface="맑은 고딕" panose="020B0503020000020004" pitchFamily="50" charset="-127"/>
                  <a:ea typeface="굴림" panose="020B0600000101010101" pitchFamily="50" charset="-127"/>
                </a:endParaRPr>
              </a:p>
            </p:txBody>
          </p:sp>
          <p:sp>
            <p:nvSpPr>
              <p:cNvPr id="26" name="TextBox 2"/>
              <p:cNvSpPr txBox="1">
                <a:spLocks noChangeArrowheads="1"/>
              </p:cNvSpPr>
              <p:nvPr/>
            </p:nvSpPr>
            <p:spPr bwMode="auto">
              <a:xfrm>
                <a:off x="6012320" y="4069218"/>
                <a:ext cx="3173289" cy="39988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algn="ctr" latinLnBrk="0">
                  <a:spcBef>
                    <a:spcPct val="0"/>
                  </a:spcBef>
                  <a:buFontTx/>
                  <a:buNone/>
                  <a:defRPr/>
                </a:pPr>
                <a:r>
                  <a:rPr lang="ko-KR" altLang="en-US" sz="2000" b="1" dirty="0">
                    <a:solidFill>
                      <a:srgbClr val="FF0000"/>
                    </a:solidFill>
                    <a:latin typeface="맑은 고딕" panose="020B0503020000020004" pitchFamily="50" charset="-127"/>
                    <a:ea typeface="굴림" panose="020B0600000101010101" pitchFamily="50" charset="-127"/>
                  </a:rPr>
                  <a:t>생각하면서 넘어간다</a:t>
                </a:r>
              </a:p>
            </p:txBody>
          </p:sp>
          <p:sp>
            <p:nvSpPr>
              <p:cNvPr id="27" name="TextBox 2"/>
              <p:cNvSpPr txBox="1">
                <a:spLocks noChangeArrowheads="1"/>
              </p:cNvSpPr>
              <p:nvPr/>
            </p:nvSpPr>
            <p:spPr bwMode="auto">
              <a:xfrm>
                <a:off x="6034137" y="4573764"/>
                <a:ext cx="3151472" cy="39982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1pPr>
                <a:lvl2pPr marL="742950" indent="-2857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2pPr>
                <a:lvl3pPr marL="11430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3pPr>
                <a:lvl4pPr marL="16002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4pPr>
                <a:lvl5pPr marL="2057400" indent="-22860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Noto Sans Korean Medium"/>
                    <a:ea typeface="Noto Sans Korean Medium"/>
                    <a:cs typeface="Noto Sans Korean Medium"/>
                  </a:defRPr>
                </a:lvl9pPr>
              </a:lstStyle>
              <a:p>
                <a:pPr algn="ctr" latinLnBrk="0">
                  <a:spcBef>
                    <a:spcPct val="0"/>
                  </a:spcBef>
                  <a:buFontTx/>
                  <a:buNone/>
                  <a:defRPr/>
                </a:pPr>
                <a:r>
                  <a:rPr lang="ko-KR" altLang="en-US" sz="2000" b="1" dirty="0">
                    <a:solidFill>
                      <a:srgbClr val="FF0000"/>
                    </a:solidFill>
                    <a:latin typeface="맑은 고딕" panose="020B0503020000020004" pitchFamily="50" charset="-127"/>
                    <a:ea typeface="굴림" panose="020B0600000101010101" pitchFamily="50" charset="-127"/>
                  </a:rPr>
                  <a:t>그냥 넘어간다</a:t>
                </a:r>
              </a:p>
            </p:txBody>
          </p:sp>
        </p:grpSp>
      </p:grpSp>
      <p:grpSp>
        <p:nvGrpSpPr>
          <p:cNvPr id="28" name="그룹 7"/>
          <p:cNvGrpSpPr>
            <a:grpSpLocks/>
          </p:cNvGrpSpPr>
          <p:nvPr/>
        </p:nvGrpSpPr>
        <p:grpSpPr bwMode="auto">
          <a:xfrm>
            <a:off x="1187450" y="1833179"/>
            <a:ext cx="6769100" cy="2379663"/>
            <a:chOff x="2050312" y="2489757"/>
            <a:chExt cx="6770160" cy="2379404"/>
          </a:xfrm>
        </p:grpSpPr>
        <p:sp>
          <p:nvSpPr>
            <p:cNvPr id="29" name="TextBox 28"/>
            <p:cNvSpPr txBox="1"/>
            <p:nvPr/>
          </p:nvSpPr>
          <p:spPr>
            <a:xfrm>
              <a:off x="2050312" y="2489757"/>
              <a:ext cx="6770160" cy="237940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ko-KR" altLang="en-US" sz="2000" b="1" dirty="0" err="1"/>
                <a:t>전자책은</a:t>
              </a:r>
              <a:r>
                <a:rPr lang="ko-KR" altLang="en-US" sz="2000" b="1" dirty="0"/>
                <a:t> 책인가</a:t>
              </a:r>
              <a:r>
                <a:rPr lang="en-US" altLang="ko-KR" sz="2000" b="1" dirty="0"/>
                <a:t>?  </a:t>
              </a:r>
              <a:r>
                <a:rPr lang="ko-KR" altLang="en-US" sz="2000" b="1" dirty="0"/>
                <a:t>영상매체인가</a:t>
              </a:r>
              <a:r>
                <a:rPr lang="en-US" altLang="ko-KR" sz="2000" b="1" dirty="0"/>
                <a:t>?</a:t>
              </a:r>
            </a:p>
            <a:p>
              <a:pPr>
                <a:defRPr/>
              </a:pPr>
              <a:endParaRPr lang="en-US" altLang="ko-KR" dirty="0"/>
            </a:p>
            <a:p>
              <a:pPr>
                <a:defRPr/>
              </a:pPr>
              <a:endParaRPr lang="en-US" altLang="ko-KR" dirty="0"/>
            </a:p>
            <a:p>
              <a:pPr>
                <a:defRPr/>
              </a:pPr>
              <a:endParaRPr lang="en-US" altLang="ko-KR" dirty="0"/>
            </a:p>
            <a:p>
              <a:pPr>
                <a:defRPr/>
              </a:pPr>
              <a:r>
                <a:rPr lang="en-US" altLang="ko-KR" dirty="0"/>
                <a:t> </a:t>
              </a:r>
            </a:p>
            <a:p>
              <a:pPr>
                <a:defRPr/>
              </a:pPr>
              <a:endParaRPr lang="en-US" altLang="ko-KR" dirty="0"/>
            </a:p>
            <a:p>
              <a:pPr algn="ctr">
                <a:defRPr/>
              </a:pPr>
              <a:r>
                <a:rPr lang="ko-KR" altLang="en-US" sz="2000" dirty="0" err="1"/>
                <a:t>전자책의</a:t>
              </a:r>
              <a:r>
                <a:rPr lang="ko-KR" altLang="en-US" sz="2000" dirty="0"/>
                <a:t> 텍스트는 책과 가깝고</a:t>
              </a:r>
              <a:r>
                <a:rPr lang="en-US" altLang="ko-KR" sz="2000" dirty="0"/>
                <a:t>, </a:t>
              </a:r>
              <a:r>
                <a:rPr lang="ko-KR" altLang="en-US" sz="2000" dirty="0"/>
                <a:t>음성이나 그림 동영상은 영상매체에 가깝다</a:t>
              </a:r>
              <a:r>
                <a:rPr lang="en-US" altLang="ko-KR" sz="2000" dirty="0"/>
                <a:t>.</a:t>
              </a:r>
              <a:endParaRPr lang="ko-KR" altLang="en-US" sz="2000" dirty="0"/>
            </a:p>
          </p:txBody>
        </p:sp>
        <p:sp>
          <p:nvSpPr>
            <p:cNvPr id="30" name="아래쪽 화살표 29"/>
            <p:cNvSpPr/>
            <p:nvPr/>
          </p:nvSpPr>
          <p:spPr>
            <a:xfrm>
              <a:off x="4489094" y="3210404"/>
              <a:ext cx="1800507" cy="5762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0" y="4162286"/>
            <a:ext cx="91440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ko-KR" altLang="en-US" sz="1800" b="1" dirty="0">
                <a:solidFill>
                  <a:srgbClr val="FF0000"/>
                </a:solidFill>
                <a:latin typeface="맑은 고딕" pitchFamily="50" charset="-127"/>
                <a:ea typeface="굴림" pitchFamily="50" charset="-127"/>
              </a:rPr>
              <a:t>☞ 책을 읽히는 이유 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/ ‘</a:t>
            </a:r>
            <a:r>
              <a:rPr lang="ko-KR" altLang="en-US" sz="1800" dirty="0" err="1">
                <a:latin typeface="맑은 고딕" pitchFamily="50" charset="-127"/>
                <a:ea typeface="굴림" pitchFamily="50" charset="-127"/>
              </a:rPr>
              <a:t>북스타트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 운동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’(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영국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), ‘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아침독서 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10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분 운동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’(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일본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), 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                            ‘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한 도시 한 책 선정 및 읽기 운동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’(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미국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, 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시카고시작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) </a:t>
            </a:r>
            <a:r>
              <a:rPr lang="ko-KR" altLang="en-US" sz="1800" dirty="0">
                <a:latin typeface="맑은 고딕" pitchFamily="50" charset="-127"/>
                <a:ea typeface="굴림" pitchFamily="50" charset="-127"/>
              </a:rPr>
              <a:t>등</a:t>
            </a:r>
            <a:r>
              <a:rPr lang="en-US" altLang="ko-KR" sz="1800" dirty="0">
                <a:latin typeface="맑은 고딕" pitchFamily="50" charset="-127"/>
                <a:ea typeface="굴림" pitchFamily="50" charset="-127"/>
              </a:rPr>
              <a:t>……</a:t>
            </a:r>
            <a:endParaRPr lang="ko-KR" altLang="en-US" sz="1800" dirty="0">
              <a:latin typeface="맑은 고딕" pitchFamily="50" charset="-127"/>
              <a:ea typeface="굴림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285" y="1156462"/>
            <a:ext cx="523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spcBef>
                <a:spcPct val="0"/>
              </a:spcBef>
            </a:pPr>
            <a:r>
              <a:rPr lang="en-US" altLang="ko-KR" sz="16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VS</a:t>
            </a:r>
            <a:endParaRPr lang="ko-KR" altLang="en-US" sz="1600" dirty="0">
              <a:solidFill>
                <a:srgbClr val="C00000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EBCCD2-05BD-4043-A62E-03D05135A44D}"/>
              </a:ext>
            </a:extLst>
          </p:cNvPr>
          <p:cNvSpPr txBox="1"/>
          <p:nvPr/>
        </p:nvSpPr>
        <p:spPr>
          <a:xfrm>
            <a:off x="-360797" y="5186949"/>
            <a:ext cx="4277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81000" latinLnBrk="0">
              <a:spcBef>
                <a:spcPct val="0"/>
              </a:spcBef>
            </a:pP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종이책은 능동적인 수고로움을 요구</a:t>
            </a:r>
            <a:endParaRPr lang="en-US" altLang="ko-KR" dirty="0">
              <a:solidFill>
                <a:srgbClr val="00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marL="381000" latinLnBrk="0">
              <a:spcBef>
                <a:spcPct val="0"/>
              </a:spcBef>
            </a:pP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전자책은 종이책과 영상매체의 사이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F110F21-65B1-48DF-B996-7528A2778388}"/>
              </a:ext>
            </a:extLst>
          </p:cNvPr>
          <p:cNvSpPr txBox="1"/>
          <p:nvPr/>
        </p:nvSpPr>
        <p:spPr>
          <a:xfrm>
            <a:off x="4572000" y="4776476"/>
            <a:ext cx="289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81000" latinLnBrk="0">
              <a:spcBef>
                <a:spcPct val="0"/>
              </a:spcBef>
            </a:pPr>
            <a:r>
              <a:rPr lang="ko-KR" altLang="en-US" dirty="0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한국 </a:t>
            </a:r>
            <a:r>
              <a:rPr lang="ko-KR" altLang="en-US">
                <a:solidFill>
                  <a:srgbClr val="000000"/>
                </a:solidFill>
                <a:latin typeface="한컴 윤고딕 230" pitchFamily="18" charset="-127"/>
                <a:ea typeface="한컴 윤고딕 230" pitchFamily="18" charset="-127"/>
              </a:rPr>
              <a:t>독서 마라톤 대회</a:t>
            </a:r>
            <a:endParaRPr lang="ko-KR" altLang="en-US" dirty="0">
              <a:solidFill>
                <a:srgbClr val="000000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4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4731" y="291062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114838" y="323304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Prologue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2" name="직사각형 3"/>
          <p:cNvSpPr>
            <a:spLocks noChangeArrowheads="1"/>
          </p:cNvSpPr>
          <p:nvPr/>
        </p:nvSpPr>
        <p:spPr bwMode="auto">
          <a:xfrm>
            <a:off x="0" y="687248"/>
            <a:ext cx="9144000" cy="373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훌륭한 독서가가 되지 않고서는 참다운 지식을 갖출 수 없다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멀티미디어 시스템이 정보를 </a:t>
            </a: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전달하기 위해 비디오 영상과 음향을 많이 사용하지만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그래도 책은 여전히 세부적인 내용을 </a:t>
            </a: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전달하는 최선의 방식이다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.” 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  <a:r>
              <a:rPr lang="ko-KR" altLang="en-US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빌 </a:t>
            </a:r>
            <a:r>
              <a:rPr lang="ko-KR" altLang="en-US" sz="14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게이츠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ko-KR" sz="14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독서는 정신적으로 충실한 사람을 만든다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사색은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사려깊은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사람을 만든다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.”  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  <a:r>
              <a:rPr lang="ko-KR" altLang="en-US" sz="1200" b="1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벤저민</a:t>
            </a:r>
            <a:r>
              <a:rPr lang="ko-KR" altLang="en-US" sz="12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200" b="1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프랭클린</a:t>
            </a:r>
            <a:r>
              <a:rPr lang="en-US" altLang="ko-KR" sz="1200" b="1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ko-KR" sz="1400" b="1" dirty="0">
              <a:solidFill>
                <a:srgbClr val="FF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r>
              <a:rPr lang="en-US" altLang="ko-KR" sz="16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우수한 사상가나 시인이 저술한 책을 이해하고 감상한다는 것은 항상 나의 실현이요 행복한 </a:t>
            </a: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체험이다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.” 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  <a:r>
              <a:rPr lang="ko-KR" altLang="en-US" sz="14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헤르만</a:t>
            </a:r>
            <a:r>
              <a:rPr lang="ko-KR" altLang="en-US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헤세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</a:t>
            </a:r>
          </a:p>
          <a:p>
            <a:pPr latinLnBrk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ko-KR" sz="1600" dirty="0">
              <a:solidFill>
                <a:srgbClr val="FF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바보들과 미친 사람들을 위한 앰프 </a:t>
            </a:r>
            <a:r>
              <a:rPr lang="en-US" altLang="ko-KR" sz="1600" i="1" baseline="300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amplifiers for idiots and crazy people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역할을 하는 </a:t>
            </a:r>
            <a:r>
              <a:rPr lang="ko-KR" altLang="en-US" sz="1600" dirty="0" err="1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소셜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네트워크 </a:t>
            </a: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환경은 우리가 의도한 것이 아니다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.” “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업계가 정말 영리한 방법으로 함께 행동을 취하지 않는 한 </a:t>
            </a:r>
            <a:endParaRPr lang="en-US" altLang="ko-KR" sz="1600" dirty="0">
              <a:solidFill>
                <a:srgbClr val="0070C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latinLnBrk="0">
              <a:spcBef>
                <a:spcPct val="0"/>
              </a:spcBef>
              <a:buNone/>
              <a:defRPr/>
            </a:pP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    </a:t>
            </a:r>
            <a:r>
              <a:rPr lang="ko-KR" altLang="en-US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규제가 생길 것이다</a:t>
            </a:r>
            <a:r>
              <a:rPr lang="en-US" altLang="ko-KR" sz="16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” 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–</a:t>
            </a:r>
            <a:r>
              <a:rPr lang="ko-KR" altLang="en-US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에릭 슈미트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구글 전 </a:t>
            </a:r>
            <a:r>
              <a:rPr lang="en-US" altLang="ko-KR" sz="14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ceo</a:t>
            </a:r>
            <a:r>
              <a:rPr lang="en-US" altLang="ko-KR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)- </a:t>
            </a:r>
            <a:r>
              <a:rPr lang="ko-KR" altLang="en-US" sz="14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endParaRPr lang="en-US" altLang="ko-KR" sz="16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280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215516" y="196466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209126" y="228600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3" name="직사각형 3"/>
          <p:cNvSpPr>
            <a:spLocks noChangeArrowheads="1"/>
          </p:cNvSpPr>
          <p:nvPr/>
        </p:nvSpPr>
        <p:spPr bwMode="auto">
          <a:xfrm>
            <a:off x="0" y="659377"/>
            <a:ext cx="9144000" cy="498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-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전반적인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독서율은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감소추세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–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인터넷과 영상매체의 영향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전세계적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</a:t>
            </a: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다양한 형태의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 방법이 생길 것이다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대표적 독서 형태 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– </a:t>
            </a:r>
            <a:r>
              <a:rPr lang="ko-KR" altLang="en-US" sz="1800" dirty="0" err="1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단말기를 이용한 독서가 될 것이다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</a:t>
            </a: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 err="1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전자책이</a:t>
            </a:r>
            <a:r>
              <a:rPr lang="ko-KR" altLang="en-US" sz="18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보편화되면</a:t>
            </a:r>
            <a:r>
              <a:rPr lang="en-US" altLang="ko-KR" sz="1800" dirty="0">
                <a:solidFill>
                  <a:srgbClr val="0070C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수백 권을 휴대하고 다니며 이동 중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여행 중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 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취침전까지 보게 될 것이다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! (</a:t>
            </a:r>
            <a:r>
              <a:rPr lang="ko-KR" altLang="en-US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킨들 구독 서비스</a:t>
            </a:r>
            <a:r>
              <a:rPr lang="en-US" altLang="ko-KR" sz="1800" dirty="0"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</a:t>
            </a: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endParaRPr lang="en-US" altLang="ko-KR" sz="1800" dirty="0">
              <a:solidFill>
                <a:srgbClr val="C0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디지털 시대 독서행위는 읽는 것에 한정되지 않고 듣는 것과 보는 것까지도 포괄하는 개념으로 확장하고 있다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</a:t>
            </a:r>
            <a:r>
              <a:rPr lang="ko-KR" altLang="en-US" sz="16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endParaRPr lang="en-US" altLang="ko-KR" sz="1600" b="1" dirty="0">
              <a:solidFill>
                <a:srgbClr val="C00000"/>
              </a:solidFill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우리나라의 </a:t>
            </a:r>
            <a:r>
              <a:rPr lang="ko-KR" altLang="en-US" sz="1800" dirty="0" err="1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독서율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,</a:t>
            </a: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1995</a:t>
            </a: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년 이후 계속 저조한 상태 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– </a:t>
            </a: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전자책을 이용하는 독서는 디지털 기기 사용에 익숙한 젊은 세대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디지털 네이티브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</a:t>
            </a:r>
            <a:r>
              <a:rPr lang="ko-KR" altLang="en-US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에게 새로운 독서습관을 길러주는 좋은 방안이 될 것이다</a:t>
            </a:r>
            <a:r>
              <a:rPr lang="en-US" altLang="ko-KR" sz="1800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.</a:t>
            </a:r>
            <a:r>
              <a:rPr lang="ko-KR" altLang="en-US" sz="16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 </a:t>
            </a:r>
            <a:r>
              <a:rPr lang="en-US" altLang="ko-KR" sz="16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(</a:t>
            </a:r>
            <a:r>
              <a:rPr lang="ko-KR" altLang="en-US" sz="16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종이책에 익숙하지 않은 요즘 세대에게 전자책이라도 읽히자</a:t>
            </a:r>
            <a:r>
              <a:rPr lang="en-US" altLang="ko-KR" sz="1600" b="1" dirty="0">
                <a:solidFill>
                  <a:srgbClr val="C00000"/>
                </a:solidFill>
                <a:latin typeface="한컴 윤고딕 230" panose="02020603020101020101" pitchFamily="18" charset="-127"/>
                <a:ea typeface="한컴 윤고딕 230" panose="02020603020101020101" pitchFamily="18" charset="-127"/>
              </a:rPr>
              <a:t>)</a:t>
            </a:r>
            <a:endParaRPr lang="en-US" altLang="ko-KR" sz="1800" dirty="0">
              <a:latin typeface="한컴 윤고딕 230" panose="02020603020101020101" pitchFamily="18" charset="-127"/>
              <a:ea typeface="한컴 윤고딕 230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95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496" y="146184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37439" y="172090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3"/>
          <p:cNvSpPr>
            <a:spLocks noChangeArrowheads="1"/>
          </p:cNvSpPr>
          <p:nvPr/>
        </p:nvSpPr>
        <p:spPr bwMode="auto">
          <a:xfrm>
            <a:off x="57946" y="577243"/>
            <a:ext cx="9086053" cy="336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ko-KR" altLang="en-US" sz="1800" dirty="0" err="1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전자책의</a:t>
            </a:r>
            <a:r>
              <a:rPr lang="ko-KR" altLang="en-US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확산은 열악한 도서관의 환경에도 획기적인 변화를 줄</a:t>
            </a:r>
            <a:r>
              <a:rPr lang="en-US" altLang="ko-KR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것으로 기대된다</a:t>
            </a:r>
            <a:r>
              <a:rPr lang="en-US" altLang="ko-KR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.</a:t>
            </a:r>
          </a:p>
          <a:p>
            <a:pPr marL="285750" indent="-285750" latinLnBrk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ko-KR" altLang="en-US" sz="1800" dirty="0" err="1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전자책은</a:t>
            </a:r>
            <a:r>
              <a:rPr lang="ko-KR" altLang="en-US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종이책보다 싸기 때문에 부족한 예산 속에서도 더욱 많은 장서를 구매할 수 있고</a:t>
            </a:r>
            <a:r>
              <a:rPr lang="en-US" altLang="ko-KR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건물이 필요 없는 디지털 도서관이 얼마든지 생겨날 수 있어 도서관의 숫자를 급속히 늘릴 수 있다</a:t>
            </a:r>
            <a:r>
              <a:rPr lang="en-US" altLang="ko-KR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.</a:t>
            </a:r>
          </a:p>
          <a:p>
            <a:pPr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ko-KR" sz="1800" dirty="0">
              <a:solidFill>
                <a:srgbClr val="C0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ko-KR" altLang="en-US" sz="1800" dirty="0">
                <a:solidFill>
                  <a:srgbClr val="C00000"/>
                </a:solidFill>
                <a:latin typeface="한컴 윤고딕 230" pitchFamily="18" charset="-127"/>
                <a:ea typeface="한컴 윤고딕 230" pitchFamily="18" charset="-127"/>
              </a:rPr>
              <a:t>   </a:t>
            </a: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결국</a:t>
            </a:r>
            <a:r>
              <a:rPr lang="en-US" altLang="ko-KR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,</a:t>
            </a: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800" b="1" dirty="0" err="1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전자책은</a:t>
            </a: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디지털 기기 사용에 익숙한 젊은 세대들에게 독서습관을 길러주고</a:t>
            </a:r>
            <a:r>
              <a:rPr lang="en-US" altLang="ko-KR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,</a:t>
            </a: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800" b="1" dirty="0" err="1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전자책을</a:t>
            </a: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 기반으로 조성되는 디지털 도서관은 독서의 활성화에 많은 </a:t>
            </a:r>
            <a:endParaRPr lang="en-US" altLang="ko-KR" sz="1800" b="1" dirty="0">
              <a:solidFill>
                <a:srgbClr val="FF000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pPr algn="ctr" latinLnBrk="0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ko-KR" altLang="en-US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기여를 할 수 있다</a:t>
            </a:r>
            <a:r>
              <a:rPr lang="en-US" altLang="ko-KR" sz="1800" b="1" dirty="0">
                <a:solidFill>
                  <a:srgbClr val="FF0000"/>
                </a:solidFill>
                <a:latin typeface="한컴 윤고딕 230" pitchFamily="18" charset="-127"/>
                <a:ea typeface="한컴 윤고딕 230" pitchFamily="18" charset="-127"/>
              </a:rPr>
              <a:t>!!</a:t>
            </a:r>
          </a:p>
        </p:txBody>
      </p:sp>
      <p:sp>
        <p:nvSpPr>
          <p:cNvPr id="2" name="아래쪽 화살표 1"/>
          <p:cNvSpPr/>
          <p:nvPr/>
        </p:nvSpPr>
        <p:spPr>
          <a:xfrm>
            <a:off x="3919663" y="2434592"/>
            <a:ext cx="93610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0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44903" y="294964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184731" y="338467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-23339" y="719298"/>
            <a:ext cx="8959269" cy="456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>
              <a:buFont typeface="Arial" pitchFamily="34" charset="0"/>
              <a:buNone/>
            </a:pPr>
            <a:r>
              <a:rPr lang="ko-KR" altLang="en-US" sz="1800" b="1" dirty="0">
                <a:solidFill>
                  <a:srgbClr val="C00000"/>
                </a:solidFill>
                <a:latin typeface="KoPub돋움체 Bold"/>
                <a:ea typeface="KoPub돋움체 Bold"/>
              </a:rPr>
              <a:t>⊙ 우리나라 </a:t>
            </a:r>
            <a:r>
              <a:rPr lang="ko-KR" altLang="en-US" sz="1800" b="1" dirty="0">
                <a:solidFill>
                  <a:srgbClr val="C00000"/>
                </a:solidFill>
              </a:rPr>
              <a:t>연간 </a:t>
            </a:r>
            <a:r>
              <a:rPr lang="ko-KR" altLang="en-US" sz="1800" b="1" dirty="0" err="1">
                <a:solidFill>
                  <a:srgbClr val="C00000"/>
                </a:solidFill>
              </a:rPr>
              <a:t>독서율</a:t>
            </a:r>
            <a:r>
              <a:rPr lang="en-US" altLang="ko-KR" sz="1800" b="1" dirty="0">
                <a:solidFill>
                  <a:srgbClr val="C00000"/>
                </a:solidFill>
              </a:rPr>
              <a:t>(1</a:t>
            </a:r>
            <a:r>
              <a:rPr lang="ko-KR" altLang="en-US" sz="1800" b="1" dirty="0">
                <a:solidFill>
                  <a:srgbClr val="C00000"/>
                </a:solidFill>
              </a:rPr>
              <a:t>년에 </a:t>
            </a:r>
            <a:r>
              <a:rPr lang="en-US" altLang="ko-KR" sz="1800" b="1" dirty="0">
                <a:solidFill>
                  <a:srgbClr val="C00000"/>
                </a:solidFill>
              </a:rPr>
              <a:t>1</a:t>
            </a:r>
            <a:r>
              <a:rPr lang="ko-KR" altLang="en-US" sz="1800" b="1" dirty="0" err="1">
                <a:solidFill>
                  <a:srgbClr val="C00000"/>
                </a:solidFill>
              </a:rPr>
              <a:t>권이상</a:t>
            </a:r>
            <a:r>
              <a:rPr lang="ko-KR" altLang="en-US" sz="1800" b="1" dirty="0">
                <a:solidFill>
                  <a:srgbClr val="C00000"/>
                </a:solidFill>
              </a:rPr>
              <a:t> 책을 읽은 사람들의 비율</a:t>
            </a:r>
            <a:r>
              <a:rPr lang="en-US" altLang="ko-KR" sz="1800" b="1" dirty="0">
                <a:solidFill>
                  <a:srgbClr val="C000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endParaRPr lang="en-US" altLang="ko-KR" sz="1600" dirty="0"/>
          </a:p>
          <a:p>
            <a:pPr>
              <a:buFont typeface="Arial" pitchFamily="34" charset="0"/>
              <a:buNone/>
            </a:pPr>
            <a:r>
              <a:rPr lang="en-US" altLang="ko-KR" sz="1600" dirty="0"/>
              <a:t>    </a:t>
            </a:r>
            <a:r>
              <a:rPr lang="en-US" altLang="ko-KR" sz="1500" dirty="0"/>
              <a:t>&lt;</a:t>
            </a:r>
            <a:r>
              <a:rPr lang="ko-KR" altLang="en-US" sz="1500" dirty="0" err="1"/>
              <a:t>종이책</a:t>
            </a:r>
            <a:r>
              <a:rPr lang="en-US" altLang="ko-KR" sz="1500" dirty="0"/>
              <a:t>&gt;</a:t>
            </a:r>
          </a:p>
          <a:p>
            <a:pPr marL="285750" indent="-285750">
              <a:buFontTx/>
              <a:buChar char="-"/>
            </a:pPr>
            <a:r>
              <a:rPr lang="en-US" altLang="ko-KR" sz="1500" dirty="0"/>
              <a:t>2016</a:t>
            </a:r>
            <a:r>
              <a:rPr lang="ko-KR" altLang="en-US" sz="1500" dirty="0"/>
              <a:t>년</a:t>
            </a:r>
            <a:r>
              <a:rPr lang="en-US" altLang="ko-KR" sz="1500" dirty="0"/>
              <a:t> </a:t>
            </a:r>
            <a:r>
              <a:rPr lang="ko-KR" altLang="en-US" sz="1500" dirty="0"/>
              <a:t>발표</a:t>
            </a:r>
            <a:r>
              <a:rPr lang="en-US" altLang="ko-KR" sz="1500" dirty="0"/>
              <a:t>(2015</a:t>
            </a:r>
            <a:r>
              <a:rPr lang="ko-KR" altLang="en-US" sz="1500" dirty="0"/>
              <a:t>년</a:t>
            </a:r>
            <a:r>
              <a:rPr lang="en-US" altLang="ko-KR" sz="1500" dirty="0"/>
              <a:t> </a:t>
            </a:r>
            <a:r>
              <a:rPr lang="ko-KR" altLang="en-US" sz="1500" dirty="0"/>
              <a:t>기준</a:t>
            </a:r>
            <a:r>
              <a:rPr lang="en-US" altLang="ko-KR" sz="1500" dirty="0"/>
              <a:t>) </a:t>
            </a:r>
            <a:r>
              <a:rPr lang="ko-KR" altLang="en-US" sz="1500" dirty="0"/>
              <a:t>성인 </a:t>
            </a:r>
            <a:r>
              <a:rPr lang="en-US" altLang="ko-KR" sz="1500" dirty="0"/>
              <a:t>65.3%, </a:t>
            </a:r>
            <a:r>
              <a:rPr lang="ko-KR" altLang="en-US" sz="1500" dirty="0"/>
              <a:t>학생 </a:t>
            </a:r>
            <a:r>
              <a:rPr lang="en-US" altLang="ko-KR" sz="1500" dirty="0"/>
              <a:t>94.9%(2013</a:t>
            </a:r>
            <a:r>
              <a:rPr lang="ko-KR" altLang="en-US" sz="1500" dirty="0"/>
              <a:t>년</a:t>
            </a:r>
            <a:r>
              <a:rPr lang="en-US" altLang="ko-KR" sz="1500" dirty="0"/>
              <a:t> </a:t>
            </a:r>
            <a:r>
              <a:rPr lang="ko-KR" altLang="en-US" sz="1500" dirty="0"/>
              <a:t>대비 성인 </a:t>
            </a:r>
            <a:r>
              <a:rPr lang="en-US" altLang="ko-KR" sz="1500" dirty="0"/>
              <a:t>6.1%, </a:t>
            </a:r>
            <a:r>
              <a:rPr lang="ko-KR" altLang="en-US" sz="1500" dirty="0"/>
              <a:t>학생 </a:t>
            </a:r>
            <a:r>
              <a:rPr lang="en-US" altLang="ko-KR" sz="1500" dirty="0"/>
              <a:t>1.1%</a:t>
            </a:r>
            <a:r>
              <a:rPr lang="ko-KR" altLang="en-US" sz="1500" dirty="0"/>
              <a:t> 감소</a:t>
            </a:r>
            <a:r>
              <a:rPr lang="en-US" altLang="ko-KR" sz="1500" dirty="0"/>
              <a:t>) </a:t>
            </a:r>
          </a:p>
          <a:p>
            <a:pPr marL="285750" indent="-285750">
              <a:buFontTx/>
              <a:buChar char="-"/>
            </a:pPr>
            <a:r>
              <a:rPr lang="en-US" altLang="ko-KR" sz="1500" dirty="0"/>
              <a:t>2018</a:t>
            </a:r>
            <a:r>
              <a:rPr lang="ko-KR" altLang="en-US" sz="1500" dirty="0"/>
              <a:t>년</a:t>
            </a:r>
            <a:r>
              <a:rPr lang="en-US" altLang="ko-KR" sz="1500" dirty="0"/>
              <a:t> </a:t>
            </a:r>
            <a:r>
              <a:rPr lang="ko-KR" altLang="en-US" sz="1500" dirty="0"/>
              <a:t>발표</a:t>
            </a:r>
            <a:r>
              <a:rPr lang="en-US" altLang="ko-KR" sz="1500" dirty="0"/>
              <a:t>(2017</a:t>
            </a:r>
            <a:r>
              <a:rPr lang="ko-KR" altLang="en-US" sz="1500" dirty="0"/>
              <a:t>년 기준</a:t>
            </a:r>
            <a:r>
              <a:rPr lang="en-US" altLang="ko-KR" sz="1500" dirty="0"/>
              <a:t>) </a:t>
            </a:r>
            <a:r>
              <a:rPr lang="ko-KR" altLang="en-US" sz="1500" dirty="0"/>
              <a:t>성인 </a:t>
            </a:r>
            <a:r>
              <a:rPr lang="en-US" altLang="ko-KR" sz="1500" dirty="0"/>
              <a:t>59.9%, </a:t>
            </a:r>
            <a:r>
              <a:rPr lang="ko-KR" altLang="en-US" sz="1500" dirty="0"/>
              <a:t>학생 </a:t>
            </a:r>
            <a:r>
              <a:rPr lang="en-US" altLang="ko-KR" sz="1500" dirty="0"/>
              <a:t>91.7%(2015</a:t>
            </a:r>
            <a:r>
              <a:rPr lang="ko-KR" altLang="en-US" sz="1500" dirty="0"/>
              <a:t>년 대비 성인 </a:t>
            </a:r>
            <a:r>
              <a:rPr lang="en-US" altLang="ko-KR" sz="1500" dirty="0"/>
              <a:t>5.4%, </a:t>
            </a:r>
            <a:r>
              <a:rPr lang="ko-KR" altLang="en-US" sz="1500" dirty="0"/>
              <a:t>학생 </a:t>
            </a:r>
            <a:r>
              <a:rPr lang="en-US" altLang="ko-KR" sz="1500" dirty="0"/>
              <a:t>3.2% </a:t>
            </a:r>
            <a:r>
              <a:rPr lang="ko-KR" altLang="en-US" sz="1500" dirty="0"/>
              <a:t>감소</a:t>
            </a:r>
            <a:r>
              <a:rPr lang="en-US" altLang="ko-KR" sz="1500" dirty="0"/>
              <a:t>) </a:t>
            </a:r>
          </a:p>
          <a:p>
            <a:pPr marL="285750" indent="-285750">
              <a:buFontTx/>
              <a:buChar char="-"/>
            </a:pPr>
            <a:r>
              <a:rPr lang="en-US" altLang="ko-KR" sz="1500" b="1" dirty="0">
                <a:solidFill>
                  <a:srgbClr val="FF0000"/>
                </a:solidFill>
              </a:rPr>
              <a:t>2020</a:t>
            </a:r>
            <a:r>
              <a:rPr lang="ko-KR" altLang="en-US" sz="1500" b="1" dirty="0">
                <a:solidFill>
                  <a:srgbClr val="FF0000"/>
                </a:solidFill>
              </a:rPr>
              <a:t>년 발표</a:t>
            </a:r>
            <a:r>
              <a:rPr lang="en-US" altLang="ko-KR" sz="1500" b="1" dirty="0">
                <a:solidFill>
                  <a:srgbClr val="FF0000"/>
                </a:solidFill>
              </a:rPr>
              <a:t>(2018~2019 </a:t>
            </a:r>
            <a:r>
              <a:rPr lang="ko-KR" altLang="en-US" sz="1500" b="1" dirty="0">
                <a:solidFill>
                  <a:srgbClr val="FF0000"/>
                </a:solidFill>
              </a:rPr>
              <a:t>기준</a:t>
            </a:r>
            <a:r>
              <a:rPr lang="en-US" altLang="ko-KR" sz="1500" b="1" dirty="0">
                <a:solidFill>
                  <a:srgbClr val="FF0000"/>
                </a:solidFill>
              </a:rPr>
              <a:t>)  52.1%, </a:t>
            </a:r>
            <a:r>
              <a:rPr lang="ko-KR" altLang="en-US" sz="1500" b="1" dirty="0">
                <a:solidFill>
                  <a:srgbClr val="FF0000"/>
                </a:solidFill>
              </a:rPr>
              <a:t>학생 </a:t>
            </a:r>
            <a:r>
              <a:rPr lang="en-US" altLang="ko-KR" sz="1500" b="1" dirty="0">
                <a:solidFill>
                  <a:srgbClr val="FF0000"/>
                </a:solidFill>
              </a:rPr>
              <a:t>90.7%(2017</a:t>
            </a:r>
            <a:r>
              <a:rPr lang="ko-KR" altLang="en-US" sz="1500" b="1" dirty="0">
                <a:solidFill>
                  <a:srgbClr val="FF0000"/>
                </a:solidFill>
              </a:rPr>
              <a:t>년 대비 성인 </a:t>
            </a:r>
            <a:r>
              <a:rPr lang="en-US" altLang="ko-KR" sz="1500" b="1" dirty="0">
                <a:solidFill>
                  <a:srgbClr val="FF0000"/>
                </a:solidFill>
              </a:rPr>
              <a:t>7.8%, </a:t>
            </a:r>
            <a:r>
              <a:rPr lang="ko-KR" altLang="en-US" sz="1500" b="1" dirty="0">
                <a:solidFill>
                  <a:srgbClr val="FF0000"/>
                </a:solidFill>
              </a:rPr>
              <a:t>학생</a:t>
            </a:r>
            <a:r>
              <a:rPr lang="en-US" altLang="ko-KR" sz="1500" b="1" dirty="0">
                <a:solidFill>
                  <a:srgbClr val="FF0000"/>
                </a:solidFill>
              </a:rPr>
              <a:t>1.0% </a:t>
            </a:r>
            <a:r>
              <a:rPr lang="ko-KR" altLang="en-US" sz="1500" b="1" dirty="0">
                <a:solidFill>
                  <a:srgbClr val="FF0000"/>
                </a:solidFill>
              </a:rPr>
              <a:t>감소</a:t>
            </a:r>
            <a:r>
              <a:rPr lang="en-US" altLang="ko-KR" sz="1500" b="1" dirty="0">
                <a:solidFill>
                  <a:srgbClr val="FF0000"/>
                </a:solidFill>
              </a:rPr>
              <a:t>) </a:t>
            </a:r>
          </a:p>
          <a:p>
            <a:pPr marL="285750" indent="-285750">
              <a:buFontTx/>
              <a:buChar char="-"/>
            </a:pPr>
            <a:endParaRPr lang="en-US" altLang="ko-KR" sz="1500" dirty="0"/>
          </a:p>
          <a:p>
            <a:pPr>
              <a:buNone/>
            </a:pPr>
            <a:r>
              <a:rPr lang="en-US" altLang="ko-KR" sz="1500" b="1" dirty="0">
                <a:solidFill>
                  <a:srgbClr val="0070C0"/>
                </a:solidFill>
              </a:rPr>
              <a:t>    &lt;</a:t>
            </a:r>
            <a:r>
              <a:rPr lang="ko-KR" altLang="en-US" sz="1500" b="1" dirty="0" err="1">
                <a:solidFill>
                  <a:srgbClr val="0070C0"/>
                </a:solidFill>
              </a:rPr>
              <a:t>전자책</a:t>
            </a:r>
            <a:r>
              <a:rPr lang="en-US" altLang="ko-KR" sz="1500" b="1" dirty="0">
                <a:solidFill>
                  <a:srgbClr val="0070C0"/>
                </a:solidFill>
              </a:rPr>
              <a:t>&gt;</a:t>
            </a:r>
          </a:p>
          <a:p>
            <a:pPr marL="285750" indent="-285750">
              <a:buFontTx/>
              <a:buChar char="-"/>
            </a:pPr>
            <a:r>
              <a:rPr lang="en-US" altLang="ko-KR" sz="1500" dirty="0"/>
              <a:t>2018</a:t>
            </a:r>
            <a:r>
              <a:rPr lang="ko-KR" altLang="en-US" sz="1500" dirty="0"/>
              <a:t>년 발표</a:t>
            </a:r>
            <a:r>
              <a:rPr lang="en-US" altLang="ko-KR" sz="1500" dirty="0"/>
              <a:t>, </a:t>
            </a:r>
            <a:r>
              <a:rPr lang="ko-KR" altLang="en-US" sz="1500" dirty="0"/>
              <a:t>성인 </a:t>
            </a:r>
            <a:r>
              <a:rPr lang="en-US" altLang="ko-KR" sz="1500" dirty="0"/>
              <a:t>14.1%(2015</a:t>
            </a:r>
            <a:r>
              <a:rPr lang="ko-KR" altLang="en-US" sz="1500" dirty="0"/>
              <a:t>년 대비 </a:t>
            </a:r>
            <a:r>
              <a:rPr lang="en-US" altLang="ko-KR" sz="1500" dirty="0"/>
              <a:t>3.9% </a:t>
            </a:r>
            <a:r>
              <a:rPr lang="ko-KR" altLang="en-US" sz="1500" dirty="0"/>
              <a:t>증가</a:t>
            </a:r>
            <a:r>
              <a:rPr lang="en-US" altLang="ko-KR" sz="1500" dirty="0"/>
              <a:t>)</a:t>
            </a:r>
            <a:r>
              <a:rPr lang="ko-KR" altLang="en-US" sz="1500" dirty="0"/>
              <a:t> </a:t>
            </a:r>
            <a:r>
              <a:rPr lang="en-US" altLang="ko-KR" sz="1500" dirty="0"/>
              <a:t>, </a:t>
            </a:r>
            <a:r>
              <a:rPr lang="ko-KR" altLang="en-US" sz="1500" dirty="0"/>
              <a:t>학생 </a:t>
            </a:r>
            <a:r>
              <a:rPr lang="en-US" altLang="ko-KR" sz="1500" dirty="0"/>
              <a:t>29.8%(2015</a:t>
            </a:r>
            <a:r>
              <a:rPr lang="ko-KR" altLang="en-US" sz="1500" dirty="0"/>
              <a:t>년 대비 </a:t>
            </a:r>
            <a:r>
              <a:rPr lang="en-US" altLang="ko-KR" sz="1500" dirty="0"/>
              <a:t>2.7% </a:t>
            </a:r>
            <a:r>
              <a:rPr lang="ko-KR" altLang="en-US" sz="1500" dirty="0"/>
              <a:t>증가</a:t>
            </a:r>
            <a:r>
              <a:rPr lang="en-US" altLang="ko-KR" sz="1500" dirty="0"/>
              <a:t>)</a:t>
            </a:r>
            <a:r>
              <a:rPr lang="ko-KR" altLang="en-US" sz="1500" dirty="0"/>
              <a:t> </a:t>
            </a:r>
            <a:endParaRPr lang="en-US" altLang="ko-KR" sz="1500" dirty="0"/>
          </a:p>
          <a:p>
            <a:pPr marL="285750" indent="-285750">
              <a:buFontTx/>
              <a:buChar char="-"/>
            </a:pPr>
            <a:r>
              <a:rPr lang="en-US" altLang="ko-KR" sz="1500" b="1" dirty="0">
                <a:solidFill>
                  <a:srgbClr val="FF0000"/>
                </a:solidFill>
              </a:rPr>
              <a:t>2020</a:t>
            </a:r>
            <a:r>
              <a:rPr lang="ko-KR" altLang="en-US" sz="1500" b="1" dirty="0">
                <a:solidFill>
                  <a:srgbClr val="FF0000"/>
                </a:solidFill>
              </a:rPr>
              <a:t>년 발표</a:t>
            </a:r>
            <a:r>
              <a:rPr lang="en-US" altLang="ko-KR" sz="1500" b="1" dirty="0">
                <a:solidFill>
                  <a:srgbClr val="FF0000"/>
                </a:solidFill>
              </a:rPr>
              <a:t>, </a:t>
            </a:r>
            <a:r>
              <a:rPr lang="ko-KR" altLang="en-US" sz="1500" b="1" dirty="0">
                <a:solidFill>
                  <a:srgbClr val="FF0000"/>
                </a:solidFill>
              </a:rPr>
              <a:t>성인 </a:t>
            </a:r>
            <a:r>
              <a:rPr lang="en-US" altLang="ko-KR" sz="1500" b="1" dirty="0">
                <a:solidFill>
                  <a:srgbClr val="FF0000"/>
                </a:solidFill>
              </a:rPr>
              <a:t>16.5%(2017</a:t>
            </a:r>
            <a:r>
              <a:rPr lang="ko-KR" altLang="en-US" sz="1500" b="1" dirty="0">
                <a:solidFill>
                  <a:srgbClr val="FF0000"/>
                </a:solidFill>
              </a:rPr>
              <a:t>년 대비 </a:t>
            </a:r>
            <a:r>
              <a:rPr lang="en-US" altLang="ko-KR" sz="1500" b="1" dirty="0">
                <a:solidFill>
                  <a:srgbClr val="FF0000"/>
                </a:solidFill>
              </a:rPr>
              <a:t>2.4% </a:t>
            </a:r>
            <a:r>
              <a:rPr lang="ko-KR" altLang="en-US" sz="1500" b="1" dirty="0">
                <a:solidFill>
                  <a:srgbClr val="FF0000"/>
                </a:solidFill>
              </a:rPr>
              <a:t>증가</a:t>
            </a:r>
            <a:r>
              <a:rPr lang="en-US" altLang="ko-KR" sz="1500" b="1" dirty="0">
                <a:solidFill>
                  <a:srgbClr val="FF0000"/>
                </a:solidFill>
              </a:rPr>
              <a:t>), </a:t>
            </a:r>
            <a:r>
              <a:rPr lang="ko-KR" altLang="en-US" sz="1500" b="1" dirty="0">
                <a:solidFill>
                  <a:srgbClr val="FF0000"/>
                </a:solidFill>
              </a:rPr>
              <a:t>학생 </a:t>
            </a:r>
            <a:r>
              <a:rPr lang="en-US" altLang="ko-KR" sz="1500" b="1" dirty="0">
                <a:solidFill>
                  <a:srgbClr val="FF0000"/>
                </a:solidFill>
              </a:rPr>
              <a:t>37.2%(2017</a:t>
            </a:r>
            <a:r>
              <a:rPr lang="ko-KR" altLang="en-US" sz="1500" b="1" dirty="0">
                <a:solidFill>
                  <a:srgbClr val="FF0000"/>
                </a:solidFill>
              </a:rPr>
              <a:t>년 대비 </a:t>
            </a:r>
            <a:r>
              <a:rPr lang="en-US" altLang="ko-KR" sz="1500" b="1" dirty="0">
                <a:solidFill>
                  <a:srgbClr val="FF0000"/>
                </a:solidFill>
              </a:rPr>
              <a:t>7.4% </a:t>
            </a:r>
            <a:r>
              <a:rPr lang="ko-KR" altLang="en-US" sz="1500" b="1" dirty="0">
                <a:solidFill>
                  <a:srgbClr val="FF0000"/>
                </a:solidFill>
              </a:rPr>
              <a:t>증가</a:t>
            </a:r>
            <a:r>
              <a:rPr lang="en-US" altLang="ko-KR" sz="1500" b="1" dirty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endParaRPr lang="en-US" altLang="ko-KR" sz="15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500" b="1" dirty="0">
                <a:solidFill>
                  <a:srgbClr val="FF0000"/>
                </a:solidFill>
                <a:latin typeface="맑은 고딕"/>
                <a:ea typeface="맑은 고딕"/>
              </a:rPr>
              <a:t>    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☞ </a:t>
            </a:r>
            <a:r>
              <a:rPr lang="ko-KR" altLang="en-US" sz="1500" b="1" dirty="0" err="1">
                <a:solidFill>
                  <a:srgbClr val="0070C0"/>
                </a:solidFill>
                <a:latin typeface="맑은 고딕"/>
                <a:ea typeface="맑은 고딕"/>
              </a:rPr>
              <a:t>독서율</a:t>
            </a:r>
            <a:r>
              <a:rPr lang="ko-KR" altLang="en-US" sz="1500" b="1" dirty="0">
                <a:solidFill>
                  <a:srgbClr val="0070C0"/>
                </a:solidFill>
                <a:latin typeface="맑은 고딕"/>
                <a:ea typeface="맑은 고딕"/>
              </a:rPr>
              <a:t> 변화 추이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(1994~2009</a:t>
            </a:r>
            <a:r>
              <a:rPr lang="ko-KR" altLang="en-US" sz="1500" b="1" dirty="0">
                <a:solidFill>
                  <a:srgbClr val="0070C0"/>
                </a:solidFill>
                <a:latin typeface="맑은 고딕"/>
                <a:ea typeface="맑은 고딕"/>
              </a:rPr>
              <a:t>년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)</a:t>
            </a:r>
          </a:p>
          <a:p>
            <a:pPr>
              <a:buNone/>
            </a:pP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   &lt;</a:t>
            </a:r>
            <a:r>
              <a:rPr lang="ko-KR" altLang="en-US" sz="1500" b="1" dirty="0">
                <a:solidFill>
                  <a:srgbClr val="0070C0"/>
                </a:solidFill>
                <a:latin typeface="맑은 고딕"/>
                <a:ea typeface="맑은 고딕"/>
              </a:rPr>
              <a:t>성인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&gt;</a:t>
            </a:r>
          </a:p>
          <a:p>
            <a:pPr>
              <a:buNone/>
            </a:pP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    86.8% - 79.0%  - 77.2% - </a:t>
            </a:r>
            <a:r>
              <a:rPr lang="en-US" altLang="ko-KR" sz="1500" b="1" dirty="0">
                <a:latin typeface="맑은 고딕"/>
                <a:ea typeface="맑은 고딕"/>
              </a:rPr>
              <a:t>77.8%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- 72.0% - </a:t>
            </a:r>
            <a:r>
              <a:rPr lang="en-US" altLang="ko-KR" sz="1500" b="1" dirty="0">
                <a:latin typeface="맑은 고딕"/>
                <a:ea typeface="맑은 고딕"/>
              </a:rPr>
              <a:t>76.3%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- 75.9% - </a:t>
            </a:r>
            <a:r>
              <a:rPr lang="en-US" altLang="ko-KR" sz="1500" b="1" dirty="0">
                <a:latin typeface="맑은 고딕"/>
                <a:ea typeface="맑은 고딕"/>
              </a:rPr>
              <a:t>76.7%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- 72.2% - 71.7%</a:t>
            </a:r>
          </a:p>
          <a:p>
            <a:pPr>
              <a:buNone/>
            </a:pP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    &lt;</a:t>
            </a:r>
            <a:r>
              <a:rPr lang="ko-KR" altLang="en-US" sz="1500" b="1" dirty="0">
                <a:solidFill>
                  <a:srgbClr val="0070C0"/>
                </a:solidFill>
                <a:latin typeface="맑은 고딕"/>
                <a:ea typeface="맑은 고딕"/>
              </a:rPr>
              <a:t>학생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&gt;</a:t>
            </a:r>
          </a:p>
          <a:p>
            <a:pPr>
              <a:buNone/>
            </a:pP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    97.6% - 97.1% - 96.7% - 93.9% - 89.6% - 89.0% - </a:t>
            </a:r>
            <a:r>
              <a:rPr lang="en-US" altLang="ko-KR" sz="1500" b="1" dirty="0">
                <a:latin typeface="맑은 고딕"/>
                <a:ea typeface="맑은 고딕"/>
              </a:rPr>
              <a:t>89.6%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- </a:t>
            </a:r>
            <a:r>
              <a:rPr lang="en-US" altLang="ko-KR" sz="1500" b="1" dirty="0">
                <a:latin typeface="맑은 고딕"/>
                <a:ea typeface="맑은 고딕"/>
              </a:rPr>
              <a:t>90.6%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- 89.1% - </a:t>
            </a:r>
            <a:r>
              <a:rPr lang="en-US" altLang="ko-KR" sz="1500" b="1" dirty="0">
                <a:latin typeface="맑은 고딕"/>
                <a:ea typeface="맑은 고딕"/>
              </a:rPr>
              <a:t>93.7%</a:t>
            </a:r>
            <a:r>
              <a:rPr lang="en-US" altLang="ko-KR" sz="1500" b="1" dirty="0">
                <a:solidFill>
                  <a:srgbClr val="0070C0"/>
                </a:solidFill>
                <a:latin typeface="맑은 고딕"/>
                <a:ea typeface="맑은 고딕"/>
              </a:rPr>
              <a:t>  </a:t>
            </a:r>
            <a:endParaRPr lang="en-US" altLang="ko-KR" sz="1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8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35496" y="281608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86049" y="293028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0" y="720619"/>
            <a:ext cx="9252520" cy="397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>
              <a:buNone/>
            </a:pPr>
            <a:r>
              <a:rPr lang="ko-KR" altLang="en-US" sz="1800" b="1" dirty="0">
                <a:solidFill>
                  <a:srgbClr val="C00000"/>
                </a:solidFill>
                <a:latin typeface="KoPub돋움체 Bold"/>
                <a:ea typeface="KoPub돋움체 Bold"/>
              </a:rPr>
              <a:t>⊙ </a:t>
            </a:r>
            <a:r>
              <a:rPr lang="ko-KR" altLang="en-US" sz="1800" b="1" dirty="0">
                <a:solidFill>
                  <a:srgbClr val="C00000"/>
                </a:solidFill>
              </a:rPr>
              <a:t>연간 </a:t>
            </a:r>
            <a:r>
              <a:rPr lang="ko-KR" altLang="en-US" sz="1800" b="1" dirty="0" err="1">
                <a:solidFill>
                  <a:srgbClr val="C00000"/>
                </a:solidFill>
              </a:rPr>
              <a:t>종이책</a:t>
            </a:r>
            <a:r>
              <a:rPr lang="ko-KR" altLang="en-US" sz="1800" b="1" dirty="0">
                <a:solidFill>
                  <a:srgbClr val="C00000"/>
                </a:solidFill>
              </a:rPr>
              <a:t> 독서량</a:t>
            </a:r>
            <a:r>
              <a:rPr lang="en-US" altLang="ko-KR" sz="1800" b="1" dirty="0">
                <a:solidFill>
                  <a:srgbClr val="C00000"/>
                </a:solidFill>
              </a:rPr>
              <a:t>(</a:t>
            </a:r>
            <a:r>
              <a:rPr lang="ko-KR" altLang="en-US" sz="1800" b="1" dirty="0">
                <a:solidFill>
                  <a:srgbClr val="C00000"/>
                </a:solidFill>
              </a:rPr>
              <a:t>성인</a:t>
            </a:r>
            <a:r>
              <a:rPr lang="en-US" altLang="ko-KR" sz="1800" b="1" dirty="0">
                <a:solidFill>
                  <a:srgbClr val="C00000"/>
                </a:solidFill>
              </a:rPr>
              <a:t>)</a:t>
            </a:r>
            <a:r>
              <a:rPr lang="ko-KR" altLang="en-US" sz="1800" b="1" dirty="0">
                <a:solidFill>
                  <a:srgbClr val="C00000"/>
                </a:solidFill>
              </a:rPr>
              <a:t> </a:t>
            </a:r>
            <a:endParaRPr lang="en-US" altLang="ko-KR" sz="18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altLang="ko-KR" sz="1800" b="1" dirty="0"/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n-US" altLang="ko-KR" sz="1600" dirty="0"/>
              <a:t>2016 </a:t>
            </a:r>
            <a:r>
              <a:rPr lang="ko-KR" altLang="en-US" sz="1600" dirty="0"/>
              <a:t>발표</a:t>
            </a:r>
            <a:r>
              <a:rPr lang="en-US" altLang="ko-KR" sz="1600" dirty="0"/>
              <a:t>(2015</a:t>
            </a:r>
            <a:r>
              <a:rPr lang="ko-KR" altLang="en-US" sz="1600" dirty="0"/>
              <a:t>년 기준</a:t>
            </a:r>
            <a:r>
              <a:rPr lang="en-US" altLang="ko-KR" sz="1600" dirty="0"/>
              <a:t>) 9.1</a:t>
            </a:r>
            <a:r>
              <a:rPr lang="ko-KR" altLang="en-US" sz="1600" dirty="0"/>
              <a:t>권</a:t>
            </a:r>
            <a:r>
              <a:rPr lang="en-US" altLang="ko-KR" sz="1600" dirty="0"/>
              <a:t>(2013</a:t>
            </a:r>
            <a:r>
              <a:rPr lang="ko-KR" altLang="en-US" sz="1600" dirty="0"/>
              <a:t>년 대비 </a:t>
            </a:r>
            <a:r>
              <a:rPr lang="en-US" altLang="ko-KR" sz="1600" dirty="0"/>
              <a:t>0.1</a:t>
            </a:r>
            <a:r>
              <a:rPr lang="ko-KR" altLang="en-US" sz="1600" dirty="0"/>
              <a:t>권 감소</a:t>
            </a:r>
            <a:r>
              <a:rPr lang="en-US" altLang="ko-KR" sz="1600" dirty="0"/>
              <a:t>) - </a:t>
            </a:r>
            <a:r>
              <a:rPr lang="ko-KR" altLang="en-US" sz="1600" dirty="0"/>
              <a:t>성인</a:t>
            </a:r>
            <a:endParaRPr lang="en-US" altLang="ko-KR" sz="1600" dirty="0"/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n-US" altLang="ko-KR" sz="1600" dirty="0"/>
              <a:t>2018</a:t>
            </a:r>
            <a:r>
              <a:rPr lang="ko-KR" altLang="en-US" sz="1600" dirty="0"/>
              <a:t>년 발표</a:t>
            </a:r>
            <a:r>
              <a:rPr lang="en-US" altLang="ko-KR" sz="1600" dirty="0"/>
              <a:t>(2017</a:t>
            </a:r>
            <a:r>
              <a:rPr lang="ko-KR" altLang="en-US" sz="1600" dirty="0"/>
              <a:t>년 기준</a:t>
            </a:r>
            <a:r>
              <a:rPr lang="en-US" altLang="ko-KR" sz="1600" dirty="0"/>
              <a:t>) 8.3</a:t>
            </a:r>
            <a:r>
              <a:rPr lang="ko-KR" altLang="en-US" sz="1600" dirty="0"/>
              <a:t>권</a:t>
            </a:r>
            <a:r>
              <a:rPr lang="en-US" altLang="ko-KR" sz="1600" dirty="0"/>
              <a:t>(2015</a:t>
            </a:r>
            <a:r>
              <a:rPr lang="ko-KR" altLang="en-US" sz="1600" dirty="0"/>
              <a:t>년 대비 </a:t>
            </a:r>
            <a:r>
              <a:rPr lang="en-US" altLang="ko-KR" sz="1600" dirty="0"/>
              <a:t>0.8</a:t>
            </a:r>
            <a:r>
              <a:rPr lang="ko-KR" altLang="en-US" sz="1600" dirty="0"/>
              <a:t>권 감소</a:t>
            </a:r>
            <a:r>
              <a:rPr lang="en-US" altLang="ko-KR" sz="1600" dirty="0"/>
              <a:t>) – </a:t>
            </a:r>
            <a:r>
              <a:rPr lang="ko-KR" altLang="en-US" sz="1600" dirty="0"/>
              <a:t>성인</a:t>
            </a:r>
            <a:endParaRPr lang="en-US" altLang="ko-KR" sz="1600" dirty="0"/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n-US" altLang="ko-KR" sz="1600" b="1" dirty="0">
                <a:solidFill>
                  <a:srgbClr val="FF0000"/>
                </a:solidFill>
              </a:rPr>
              <a:t>2020</a:t>
            </a:r>
            <a:r>
              <a:rPr lang="ko-KR" altLang="en-US" sz="1600" b="1" dirty="0">
                <a:solidFill>
                  <a:srgbClr val="FF0000"/>
                </a:solidFill>
              </a:rPr>
              <a:t>년 발표</a:t>
            </a:r>
            <a:r>
              <a:rPr lang="en-US" altLang="ko-KR" sz="1600" b="1" dirty="0">
                <a:solidFill>
                  <a:srgbClr val="FF0000"/>
                </a:solidFill>
              </a:rPr>
              <a:t>(2018~2019</a:t>
            </a:r>
            <a:r>
              <a:rPr lang="ko-KR" altLang="en-US" sz="1600" b="1" dirty="0">
                <a:solidFill>
                  <a:srgbClr val="FF0000"/>
                </a:solidFill>
              </a:rPr>
              <a:t>년</a:t>
            </a:r>
            <a:r>
              <a:rPr lang="en-US" altLang="ko-KR" sz="1600" b="1" dirty="0">
                <a:solidFill>
                  <a:srgbClr val="FF0000"/>
                </a:solidFill>
              </a:rPr>
              <a:t> </a:t>
            </a:r>
            <a:r>
              <a:rPr lang="ko-KR" altLang="en-US" sz="1600" b="1" dirty="0">
                <a:solidFill>
                  <a:srgbClr val="FF0000"/>
                </a:solidFill>
              </a:rPr>
              <a:t>기준</a:t>
            </a:r>
            <a:r>
              <a:rPr lang="en-US" altLang="ko-KR" sz="1600" b="1" dirty="0">
                <a:solidFill>
                  <a:srgbClr val="FF0000"/>
                </a:solidFill>
              </a:rPr>
              <a:t>) 6.1</a:t>
            </a:r>
            <a:r>
              <a:rPr lang="ko-KR" altLang="en-US" sz="1600" b="1" dirty="0">
                <a:solidFill>
                  <a:srgbClr val="FF0000"/>
                </a:solidFill>
              </a:rPr>
              <a:t>권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전년 대비 </a:t>
            </a:r>
            <a:r>
              <a:rPr lang="en-US" altLang="ko-KR" sz="1600" b="1" dirty="0">
                <a:solidFill>
                  <a:srgbClr val="FF0000"/>
                </a:solidFill>
              </a:rPr>
              <a:t>2.2</a:t>
            </a:r>
            <a:r>
              <a:rPr lang="ko-KR" altLang="en-US" sz="1600" b="1" dirty="0">
                <a:solidFill>
                  <a:srgbClr val="FF0000"/>
                </a:solidFill>
              </a:rPr>
              <a:t>권 감소</a:t>
            </a:r>
            <a:r>
              <a:rPr lang="en-US" altLang="ko-KR" sz="1600" b="1" dirty="0">
                <a:solidFill>
                  <a:srgbClr val="FF0000"/>
                </a:solidFill>
              </a:rPr>
              <a:t>) – </a:t>
            </a:r>
            <a:r>
              <a:rPr lang="ko-KR" altLang="en-US" sz="1600" b="1" dirty="0">
                <a:solidFill>
                  <a:srgbClr val="FF0000"/>
                </a:solidFill>
              </a:rPr>
              <a:t>성인</a:t>
            </a:r>
            <a:endParaRPr lang="en-US" altLang="ko-KR" sz="16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endParaRPr lang="en-US" altLang="ko-KR" sz="16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800" b="1" dirty="0">
                <a:solidFill>
                  <a:srgbClr val="C00000"/>
                </a:solidFill>
                <a:latin typeface="맑은 고딕"/>
                <a:ea typeface="맑은 고딕"/>
              </a:rPr>
              <a:t>☞ </a:t>
            </a:r>
            <a:r>
              <a:rPr lang="ko-KR" altLang="en-US" sz="1800" b="1" dirty="0">
                <a:solidFill>
                  <a:srgbClr val="C00000"/>
                </a:solidFill>
              </a:rPr>
              <a:t>국민독서실태조사</a:t>
            </a:r>
            <a:r>
              <a:rPr lang="en-US" altLang="ko-KR" sz="1800" b="1" dirty="0">
                <a:solidFill>
                  <a:srgbClr val="C00000"/>
                </a:solidFill>
              </a:rPr>
              <a:t> </a:t>
            </a:r>
            <a:r>
              <a:rPr lang="en-US" altLang="ko-KR" sz="1800" b="1" dirty="0">
                <a:solidFill>
                  <a:srgbClr val="0070C0"/>
                </a:solidFill>
              </a:rPr>
              <a:t>: </a:t>
            </a:r>
            <a:r>
              <a:rPr lang="en-US" altLang="ko-KR" sz="1600" dirty="0">
                <a:solidFill>
                  <a:srgbClr val="0070C0"/>
                </a:solidFill>
              </a:rPr>
              <a:t>1993</a:t>
            </a:r>
            <a:r>
              <a:rPr lang="ko-KR" altLang="en-US" sz="1600" dirty="0">
                <a:solidFill>
                  <a:srgbClr val="0070C0"/>
                </a:solidFill>
              </a:rPr>
              <a:t>년 </a:t>
            </a:r>
            <a:r>
              <a:rPr lang="en-US" altLang="ko-KR" sz="1600" dirty="0">
                <a:solidFill>
                  <a:srgbClr val="0070C0"/>
                </a:solidFill>
              </a:rPr>
              <a:t>‘</a:t>
            </a:r>
            <a:r>
              <a:rPr lang="ko-KR" altLang="en-US" sz="1600" dirty="0">
                <a:solidFill>
                  <a:srgbClr val="0070C0"/>
                </a:solidFill>
              </a:rPr>
              <a:t>책의 해</a:t>
            </a:r>
            <a:r>
              <a:rPr lang="en-US" altLang="ko-KR" sz="1600" dirty="0">
                <a:solidFill>
                  <a:srgbClr val="0070C0"/>
                </a:solidFill>
              </a:rPr>
              <a:t>’</a:t>
            </a:r>
            <a:r>
              <a:rPr lang="ko-KR" altLang="en-US" sz="1600" dirty="0">
                <a:solidFill>
                  <a:srgbClr val="0070C0"/>
                </a:solidFill>
              </a:rPr>
              <a:t>를 계기로 시작된 국민독서 지표</a:t>
            </a:r>
            <a:r>
              <a:rPr lang="en-US" altLang="ko-KR" sz="1600" dirty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r>
              <a:rPr lang="en-US" altLang="ko-KR" sz="1600" dirty="0">
                <a:solidFill>
                  <a:srgbClr val="0070C0"/>
                </a:solidFill>
              </a:rPr>
              <a:t>     2004</a:t>
            </a:r>
            <a:r>
              <a:rPr lang="ko-KR" altLang="en-US" sz="1600" dirty="0">
                <a:solidFill>
                  <a:srgbClr val="0070C0"/>
                </a:solidFill>
              </a:rPr>
              <a:t>년까지 매년 실시되다가</a:t>
            </a:r>
            <a:r>
              <a:rPr lang="en-US" altLang="ko-KR" sz="1600" dirty="0">
                <a:solidFill>
                  <a:srgbClr val="0070C0"/>
                </a:solidFill>
              </a:rPr>
              <a:t> 2006</a:t>
            </a:r>
            <a:r>
              <a:rPr lang="ko-KR" altLang="en-US" sz="1600" dirty="0">
                <a:solidFill>
                  <a:srgbClr val="0070C0"/>
                </a:solidFill>
              </a:rPr>
              <a:t>부터 </a:t>
            </a:r>
            <a:r>
              <a:rPr lang="en-US" altLang="ko-KR" sz="1600" dirty="0">
                <a:solidFill>
                  <a:srgbClr val="0070C0"/>
                </a:solidFill>
              </a:rPr>
              <a:t>2</a:t>
            </a:r>
            <a:r>
              <a:rPr lang="ko-KR" altLang="en-US" sz="1600" dirty="0">
                <a:solidFill>
                  <a:srgbClr val="0070C0"/>
                </a:solidFill>
              </a:rPr>
              <a:t>년마다 조사하여 발표함</a:t>
            </a:r>
            <a:r>
              <a:rPr lang="en-US" altLang="ko-KR" sz="1600" dirty="0">
                <a:solidFill>
                  <a:srgbClr val="0070C0"/>
                </a:solidFill>
              </a:rPr>
              <a:t>. 2020</a:t>
            </a:r>
            <a:r>
              <a:rPr lang="ko-KR" altLang="en-US" sz="1600" dirty="0">
                <a:solidFill>
                  <a:srgbClr val="0070C0"/>
                </a:solidFill>
              </a:rPr>
              <a:t>년 발표는 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sz="1600" dirty="0">
                <a:solidFill>
                  <a:srgbClr val="0070C0"/>
                </a:solidFill>
              </a:rPr>
              <a:t>     </a:t>
            </a:r>
            <a:r>
              <a:rPr lang="ko-KR" altLang="en-US" sz="1600" dirty="0">
                <a:solidFill>
                  <a:srgbClr val="0070C0"/>
                </a:solidFill>
              </a:rPr>
              <a:t>만 </a:t>
            </a:r>
            <a:r>
              <a:rPr lang="en-US" altLang="ko-KR" sz="1600" dirty="0">
                <a:solidFill>
                  <a:srgbClr val="0070C0"/>
                </a:solidFill>
              </a:rPr>
              <a:t>19</a:t>
            </a:r>
            <a:r>
              <a:rPr lang="ko-KR" altLang="en-US" sz="1600" dirty="0">
                <a:solidFill>
                  <a:srgbClr val="0070C0"/>
                </a:solidFill>
              </a:rPr>
              <a:t>세 이상 성인 </a:t>
            </a:r>
            <a:r>
              <a:rPr lang="en-US" altLang="ko-KR" sz="1600" dirty="0">
                <a:solidFill>
                  <a:srgbClr val="0070C0"/>
                </a:solidFill>
              </a:rPr>
              <a:t>6</a:t>
            </a:r>
            <a:r>
              <a:rPr lang="ko-KR" altLang="en-US" sz="1600" dirty="0">
                <a:solidFill>
                  <a:srgbClr val="0070C0"/>
                </a:solidFill>
              </a:rPr>
              <a:t>천 명과 초등학생</a:t>
            </a:r>
            <a:r>
              <a:rPr lang="en-US" altLang="ko-KR" sz="1600" dirty="0">
                <a:solidFill>
                  <a:srgbClr val="0070C0"/>
                </a:solidFill>
              </a:rPr>
              <a:t>(4</a:t>
            </a:r>
            <a:r>
              <a:rPr lang="ko-KR" altLang="en-US" sz="1600" dirty="0">
                <a:solidFill>
                  <a:srgbClr val="0070C0"/>
                </a:solidFill>
              </a:rPr>
              <a:t>학년 이상</a:t>
            </a:r>
            <a:r>
              <a:rPr lang="en-US" altLang="ko-KR" sz="1600" dirty="0">
                <a:solidFill>
                  <a:srgbClr val="0070C0"/>
                </a:solidFill>
              </a:rPr>
              <a:t>) </a:t>
            </a:r>
            <a:r>
              <a:rPr lang="ko-KR" altLang="en-US" sz="1600" dirty="0">
                <a:solidFill>
                  <a:srgbClr val="0070C0"/>
                </a:solidFill>
              </a:rPr>
              <a:t>및 중･고등학생 </a:t>
            </a:r>
            <a:r>
              <a:rPr lang="en-US" altLang="ko-KR" sz="1600" dirty="0">
                <a:solidFill>
                  <a:srgbClr val="0070C0"/>
                </a:solidFill>
              </a:rPr>
              <a:t>3</a:t>
            </a:r>
            <a:r>
              <a:rPr lang="ko-KR" altLang="en-US" sz="1600" dirty="0">
                <a:solidFill>
                  <a:srgbClr val="0070C0"/>
                </a:solidFill>
              </a:rPr>
              <a:t>천 명을 대상으로 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sz="1600" dirty="0">
                <a:solidFill>
                  <a:srgbClr val="0070C0"/>
                </a:solidFill>
              </a:rPr>
              <a:t>     </a:t>
            </a:r>
            <a:r>
              <a:rPr lang="ko-KR" altLang="en-US" sz="1600" dirty="0">
                <a:solidFill>
                  <a:srgbClr val="0070C0"/>
                </a:solidFill>
              </a:rPr>
              <a:t>지난 </a:t>
            </a:r>
            <a:r>
              <a:rPr lang="en-US" altLang="ko-KR" sz="1600" dirty="0">
                <a:solidFill>
                  <a:srgbClr val="0070C0"/>
                </a:solidFill>
              </a:rPr>
              <a:t>1</a:t>
            </a:r>
            <a:r>
              <a:rPr lang="ko-KR" altLang="en-US" sz="1600" dirty="0">
                <a:solidFill>
                  <a:srgbClr val="0070C0"/>
                </a:solidFill>
              </a:rPr>
              <a:t>년간</a:t>
            </a:r>
            <a:r>
              <a:rPr lang="en-US" altLang="ko-KR" sz="1600" dirty="0">
                <a:solidFill>
                  <a:srgbClr val="0070C0"/>
                </a:solidFill>
              </a:rPr>
              <a:t>(2018. 10. 1.~2019. 9. 30.)</a:t>
            </a:r>
            <a:r>
              <a:rPr lang="ko-KR" altLang="en-US" sz="1600" dirty="0">
                <a:solidFill>
                  <a:srgbClr val="0070C0"/>
                </a:solidFill>
              </a:rPr>
              <a:t>을 조사기간으로 함</a:t>
            </a:r>
            <a:r>
              <a:rPr lang="en-US" altLang="ko-KR" sz="1600" dirty="0">
                <a:solidFill>
                  <a:srgbClr val="0070C0"/>
                </a:solidFill>
              </a:rPr>
              <a:t>.</a:t>
            </a:r>
            <a:endParaRPr lang="en-US" altLang="ko-KR" sz="1800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endParaRPr lang="en-US" altLang="ko-KR" sz="1600" b="1" dirty="0"/>
          </a:p>
        </p:txBody>
      </p:sp>
    </p:spTree>
    <p:extLst>
      <p:ext uri="{BB962C8B-B14F-4D97-AF65-F5344CB8AC3E}">
        <p14:creationId xmlns:p14="http://schemas.microsoft.com/office/powerpoint/2010/main" val="338705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6669360"/>
            <a:ext cx="1584176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</a:endParaRPr>
          </a:p>
        </p:txBody>
      </p:sp>
      <p:sp>
        <p:nvSpPr>
          <p:cNvPr id="24" name="Shape 339"/>
          <p:cNvSpPr/>
          <p:nvPr/>
        </p:nvSpPr>
        <p:spPr>
          <a:xfrm>
            <a:off x="0" y="6601983"/>
            <a:ext cx="9144000" cy="512033"/>
          </a:xfrm>
          <a:prstGeom prst="rect">
            <a:avLst/>
          </a:prstGeom>
          <a:solidFill>
            <a:srgbClr val="53585F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lvl="0" algn="ctr" defTabSz="584200">
              <a:defRPr sz="2200">
                <a:solidFill>
                  <a:srgbClr val="FFFFFF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  <a:endParaRPr dirty="0">
              <a:solidFill>
                <a:schemeClr val="bg1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338457" y="934625"/>
            <a:ext cx="3585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 </a:t>
            </a:r>
            <a:endParaRPr lang="ko-KR" altLang="en-US" b="1" dirty="0">
              <a:solidFill>
                <a:schemeClr val="bg1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12" name="AutoShape 30" descr="어두운 상향 대각선"/>
          <p:cNvSpPr>
            <a:spLocks noChangeArrowheads="1"/>
          </p:cNvSpPr>
          <p:nvPr/>
        </p:nvSpPr>
        <p:spPr bwMode="auto">
          <a:xfrm flipH="1" flipV="1">
            <a:off x="180304" y="182942"/>
            <a:ext cx="4824536" cy="328809"/>
          </a:xfrm>
          <a:prstGeom prst="round2SameRect">
            <a:avLst/>
          </a:prstGeom>
          <a:gradFill rotWithShape="1">
            <a:gsLst>
              <a:gs pos="0">
                <a:srgbClr val="7CB1D2"/>
              </a:gs>
              <a:gs pos="100000">
                <a:srgbClr val="428FBE"/>
              </a:gs>
            </a:gsLst>
            <a:lin ang="2700000" scaled="1"/>
          </a:gradFill>
          <a:ln w="6350" algn="ctr">
            <a:noFill/>
            <a:round/>
            <a:headEnd/>
            <a:tailEnd type="none" w="med" len="sm"/>
          </a:ln>
          <a:effectLst/>
        </p:spPr>
        <p:txBody>
          <a:bodyPr vert="horz" wrap="none" lIns="25197" tIns="45715" rIns="25197" bIns="45715" numCol="1" anchor="ctr" anchorCtr="0" compatLnSpc="1">
            <a:prstTxWarp prst="textNoShape">
              <a:avLst/>
            </a:prstTxWarp>
          </a:bodyPr>
          <a:lstStyle/>
          <a:p>
            <a:pPr lvl="1" indent="-185715" defTabSz="839687" eaLnBrk="0" latinLnBrk="1" hangingPunct="0">
              <a:lnSpc>
                <a:spcPct val="90000"/>
              </a:lnSpc>
              <a:buClr>
                <a:sysClr val="windowText" lastClr="000000"/>
              </a:buClr>
              <a:tabLst>
                <a:tab pos="5647649" algn="l"/>
              </a:tabLst>
              <a:defRPr/>
            </a:pPr>
            <a:endParaRPr kumimoji="1" lang="ko-KR" altLang="en-US" sz="1600">
              <a:solidFill>
                <a:srgbClr val="FFFFFF"/>
              </a:solidFill>
              <a:latin typeface="Yoon 2002_TT" pitchFamily="18" charset="-127"/>
              <a:ea typeface="Yoon 2002_TT" pitchFamily="18" charset="-127"/>
              <a:sym typeface="Gill Sans"/>
            </a:endParaRP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323528" y="980728"/>
            <a:ext cx="5184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b="1" dirty="0">
                <a:solidFill>
                  <a:schemeClr val="bg1"/>
                </a:solidFill>
                <a:latin typeface="한컴 윤고딕 230" pitchFamily="18" charset="-127"/>
                <a:ea typeface="한컴 윤고딕 230" pitchFamily="18" charset="-127"/>
              </a:rPr>
              <a:t>독서문화 및  실태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475656" y="666936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ko-KR" sz="14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mocja@inu.ac.kr </a:t>
            </a:r>
            <a:r>
              <a:rPr kumimoji="1" lang="en-US" altLang="ko-KR" sz="1200" b="1" dirty="0">
                <a:solidFill>
                  <a:schemeClr val="bg1">
                    <a:lumMod val="85000"/>
                  </a:schemeClr>
                </a:solidFill>
                <a:latin typeface="Yoon 2002_TT" pitchFamily="18" charset="-127"/>
                <a:ea typeface="Yoon 2002_TT" pitchFamily="18" charset="-127"/>
                <a:sym typeface="Gill Sans"/>
              </a:rPr>
              <a:t>/ </a:t>
            </a:r>
            <a:r>
              <a:rPr lang="en-US" altLang="ko-KR" sz="1200" b="1" i="1" dirty="0">
                <a:solidFill>
                  <a:srgbClr val="F1F6C0"/>
                </a:solidFill>
                <a:latin typeface="Arial" charset="0"/>
              </a:rPr>
              <a:t>Dept. of Library and Information Science </a:t>
            </a:r>
            <a:r>
              <a:rPr lang="en-US" altLang="ko-KR" sz="1200" b="1" i="1" dirty="0">
                <a:latin typeface="Arial" charset="0"/>
              </a:rPr>
              <a:t>/ </a:t>
            </a:r>
            <a:r>
              <a:rPr lang="en-US" altLang="ko-KR" sz="1200" b="1" i="1" dirty="0">
                <a:solidFill>
                  <a:schemeClr val="bg1"/>
                </a:solidFill>
                <a:latin typeface="Arial" charset="0"/>
              </a:rPr>
              <a:t>National Incheon University</a:t>
            </a:r>
            <a:endParaRPr kumimoji="1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267575" y="228600"/>
            <a:ext cx="7507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ko-KR" sz="18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⊙ </a:t>
            </a:r>
            <a:r>
              <a:rPr lang="ko-KR" altLang="en-US" sz="1800" b="1" dirty="0">
                <a:solidFill>
                  <a:srgbClr val="C00000"/>
                </a:solidFill>
              </a:rPr>
              <a:t>평소 책 읽기를 어렵게 하는 요인</a:t>
            </a:r>
            <a:endParaRPr lang="en-US" altLang="ko-KR" sz="2000" dirty="0"/>
          </a:p>
        </p:txBody>
      </p:sp>
      <p:sp>
        <p:nvSpPr>
          <p:cNvPr id="14" name="직사각형 3"/>
          <p:cNvSpPr>
            <a:spLocks noChangeArrowheads="1"/>
          </p:cNvSpPr>
          <p:nvPr/>
        </p:nvSpPr>
        <p:spPr bwMode="auto">
          <a:xfrm>
            <a:off x="0" y="3571099"/>
            <a:ext cx="9144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Noto Sans Korean Medium"/>
                <a:ea typeface="Noto Sans Korean Medium"/>
                <a:cs typeface="Noto Sans Korean Medium"/>
              </a:defRPr>
            </a:lvl9pPr>
          </a:lstStyle>
          <a:p>
            <a:pPr>
              <a:buNone/>
            </a:pPr>
            <a:r>
              <a:rPr lang="en-US" altLang="ko-KR" sz="1400" dirty="0"/>
              <a:t>2020</a:t>
            </a:r>
            <a:r>
              <a:rPr lang="ko-KR" altLang="en-US" sz="1400" dirty="0"/>
              <a:t>년 발표에서 국민들이 독서하기 어려운 이유로 제일 많이 꼽은 것은 성인의 경우 ‘책 이외의 다른 </a:t>
            </a:r>
            <a:r>
              <a:rPr lang="ko-KR" altLang="en-US" sz="1400" dirty="0" err="1"/>
              <a:t>콘텐츠</a:t>
            </a:r>
            <a:r>
              <a:rPr lang="ko-KR" altLang="en-US" sz="1400" dirty="0"/>
              <a:t> 이용’</a:t>
            </a:r>
            <a:r>
              <a:rPr lang="en-US" altLang="ko-KR" sz="1400" dirty="0"/>
              <a:t>(29.1%)</a:t>
            </a:r>
            <a:r>
              <a:rPr lang="ko-KR" altLang="en-US" sz="1400" dirty="0"/>
              <a:t>이었다</a:t>
            </a:r>
            <a:r>
              <a:rPr lang="en-US" altLang="ko-KR" sz="1400" dirty="0"/>
              <a:t>. </a:t>
            </a:r>
            <a:r>
              <a:rPr lang="ko-KR" altLang="en-US" sz="1400" dirty="0"/>
              <a:t>이는 </a:t>
            </a:r>
            <a:r>
              <a:rPr lang="en-US" altLang="ko-KR" sz="1400" dirty="0"/>
              <a:t>2017</a:t>
            </a:r>
            <a:r>
              <a:rPr lang="ko-KR" altLang="en-US" sz="1400" dirty="0"/>
              <a:t>년까지 가장 많은 사람들이 꼽았던 ‘시간이 없어서’를 밀어낸 것으로서</a:t>
            </a:r>
            <a:r>
              <a:rPr lang="en-US" altLang="ko-KR" sz="1400" dirty="0"/>
              <a:t>, </a:t>
            </a:r>
            <a:r>
              <a:rPr lang="ko-KR" altLang="en-US" sz="1400" u="sng" dirty="0"/>
              <a:t>디지털 환경에서의 매체 이용 다변화</a:t>
            </a:r>
            <a:r>
              <a:rPr lang="ko-KR" altLang="en-US" sz="1400" dirty="0"/>
              <a:t>가 </a:t>
            </a:r>
            <a:r>
              <a:rPr lang="ko-KR" altLang="en-US" sz="1400" dirty="0" err="1"/>
              <a:t>독서율</a:t>
            </a:r>
            <a:r>
              <a:rPr lang="ko-KR" altLang="en-US" sz="1400" dirty="0"/>
              <a:t> 하락의 주요 원인 중 하나임을 보여준다</a:t>
            </a:r>
            <a:r>
              <a:rPr lang="en-US" altLang="ko-KR" sz="1400" dirty="0"/>
              <a:t>. </a:t>
            </a:r>
            <a:r>
              <a:rPr lang="ko-KR" altLang="en-US" sz="1400" dirty="0"/>
              <a:t>참고로 학생의 주된 독서 장애 요인은 </a:t>
            </a:r>
            <a:r>
              <a:rPr lang="en-US" altLang="ko-KR" sz="1400" dirty="0"/>
              <a:t>2017</a:t>
            </a:r>
            <a:r>
              <a:rPr lang="ko-KR" altLang="en-US" sz="1400" dirty="0"/>
              <a:t>년도와 동일하게 ‘학교나 학원 때문에 시간이 없어서’라는 응답이 가장 많이 나왔다</a:t>
            </a:r>
            <a:r>
              <a:rPr lang="en-US" altLang="ko-KR" sz="1400" dirty="0"/>
              <a:t>. &lt;</a:t>
            </a:r>
            <a:r>
              <a:rPr lang="ko-KR" altLang="en-US" sz="1400" dirty="0"/>
              <a:t>출처 </a:t>
            </a:r>
            <a:r>
              <a:rPr lang="en-US" altLang="ko-KR" sz="1400" dirty="0"/>
              <a:t>: </a:t>
            </a:r>
            <a:r>
              <a:rPr lang="ko-KR" altLang="en-US" sz="1400" dirty="0" err="1"/>
              <a:t>아시아에이</a:t>
            </a:r>
            <a:r>
              <a:rPr lang="en-US" altLang="ko-KR" sz="1400" dirty="0"/>
              <a:t>(http://www.asiaa.co.kr)&gt;</a:t>
            </a:r>
          </a:p>
        </p:txBody>
      </p:sp>
      <p:pic>
        <p:nvPicPr>
          <p:cNvPr id="1028" name="Picture 4" descr="확대이미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57" y="690207"/>
            <a:ext cx="8886486" cy="283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3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81000" latinLnBrk="0">
          <a:spcBef>
            <a:spcPct val="0"/>
          </a:spcBef>
          <a:defRPr dirty="0" smtClean="0">
            <a:solidFill>
              <a:srgbClr val="000000"/>
            </a:solidFill>
            <a:latin typeface="한컴 윤고딕 230" pitchFamily="18" charset="-127"/>
            <a:ea typeface="한컴 윤고딕 230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27711</TotalTime>
  <Words>1315</Words>
  <Application>Microsoft Office PowerPoint</Application>
  <PresentationFormat>화면 슬라이드 쇼(4:3)</PresentationFormat>
  <Paragraphs>128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2" baseType="lpstr">
      <vt:lpstr>HY견고딕</vt:lpstr>
      <vt:lpstr>HY헤드라인M</vt:lpstr>
      <vt:lpstr>KoPubWorld돋움체 Medium</vt:lpstr>
      <vt:lpstr>KoPub돋움체 Bold</vt:lpstr>
      <vt:lpstr>Noto Sans Korean Medium</vt:lpstr>
      <vt:lpstr>Yoon 2002_TT</vt:lpstr>
      <vt:lpstr>맑은 고딕</vt:lpstr>
      <vt:lpstr>한컴 윤고딕 230</vt:lpstr>
      <vt:lpstr>Arial</vt:lpstr>
      <vt:lpstr>Office 테마</vt:lpstr>
      <vt:lpstr>EP / 제9강 전자출판 소비환경 및 이용형태(교재 제7장)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Tip.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김예성</cp:lastModifiedBy>
  <cp:revision>2415</cp:revision>
  <cp:lastPrinted>2020-11-09T11:46:24Z</cp:lastPrinted>
  <dcterms:created xsi:type="dcterms:W3CDTF">2010-09-25T05:23:44Z</dcterms:created>
  <dcterms:modified xsi:type="dcterms:W3CDTF">2021-12-10T06:52:08Z</dcterms:modified>
</cp:coreProperties>
</file>