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87" r:id="rId2"/>
    <p:sldId id="359" r:id="rId3"/>
    <p:sldId id="521" r:id="rId4"/>
    <p:sldId id="539" r:id="rId5"/>
    <p:sldId id="540" r:id="rId6"/>
    <p:sldId id="541" r:id="rId7"/>
    <p:sldId id="542" r:id="rId8"/>
    <p:sldId id="543" r:id="rId9"/>
    <p:sldId id="544" r:id="rId10"/>
    <p:sldId id="545" r:id="rId11"/>
    <p:sldId id="546" r:id="rId12"/>
    <p:sldId id="547" r:id="rId13"/>
    <p:sldId id="548" r:id="rId14"/>
    <p:sldId id="549" r:id="rId15"/>
    <p:sldId id="466" r:id="rId16"/>
    <p:sldId id="444" r:id="rId17"/>
  </p:sldIdLst>
  <p:sldSz cx="9144000" cy="6858000" type="screen4x3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0810B8"/>
    <a:srgbClr val="FFFFE7"/>
    <a:srgbClr val="F7FEB8"/>
    <a:srgbClr val="FAC090"/>
    <a:srgbClr val="FFFFFF"/>
    <a:srgbClr val="F1F6C0"/>
    <a:srgbClr val="F1EF91"/>
    <a:srgbClr val="F5E18B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58" autoAdjust="0"/>
  </p:normalViewPr>
  <p:slideViewPr>
    <p:cSldViewPr>
      <p:cViewPr varScale="1">
        <p:scale>
          <a:sx n="62" d="100"/>
          <a:sy n="62" d="100"/>
        </p:scale>
        <p:origin x="53" y="5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/>
            </a:lvl1pPr>
          </a:lstStyle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/>
            </a:lvl1pPr>
          </a:lstStyle>
          <a:p>
            <a:fld id="{7852AE4E-6CA3-4001-91F7-E21779294C4C}" type="datetimeFigureOut">
              <a:rPr lang="ko-KR" altLang="en-US" smtClean="0"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pPr/>
              <a:t>2021-12-10</a:t>
            </a:fld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/>
            </a:lvl1pPr>
          </a:lstStyle>
          <a:p>
            <a:fld id="{7106072C-C39D-4083-B6EB-7FED5E13F567}" type="slidenum">
              <a:rPr lang="ko-KR" altLang="en-US" smtClean="0"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pPr/>
              <a:t>‹#›</a:t>
            </a:fld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95203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l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/>
          <a:lstStyle>
            <a:lvl1pPr algn="r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ED3A1E54-559C-4BFF-8D17-F3F3DECE59C0}" type="datetimeFigureOut">
              <a:rPr lang="ko-KR" altLang="en-US" smtClean="0"/>
              <a:pPr/>
              <a:t>2021-12-10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1" tIns="45875" rIns="91751" bIns="45875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1751" tIns="45875" rIns="91751" bIns="4587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l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1751" tIns="45875" rIns="91751" bIns="45875" rtlCol="0" anchor="b"/>
          <a:lstStyle>
            <a:lvl1pPr algn="r">
              <a:defRPr sz="12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907BEFF2-70F7-48B5-AFC2-34B09A5598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35467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KoPubWorld돋움체 Medium" panose="00000600000000000000" pitchFamily="2" charset="-127"/>
        <a:ea typeface="KoPubWorld돋움체 Medium" panose="00000600000000000000" pitchFamily="2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 userDrawn="1"/>
        </p:nvSpPr>
        <p:spPr>
          <a:xfrm>
            <a:off x="395536" y="1772816"/>
            <a:ext cx="9289032" cy="2376264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cxnSp>
        <p:nvCxnSpPr>
          <p:cNvPr id="9" name="직선 연결선 8"/>
          <p:cNvCxnSpPr/>
          <p:nvPr userDrawn="1"/>
        </p:nvCxnSpPr>
        <p:spPr>
          <a:xfrm rot="5400000">
            <a:off x="1739876" y="2973140"/>
            <a:ext cx="119975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msk\Desktop\body_swoop.png"/>
          <p:cNvPicPr>
            <a:picLocks noChangeAspect="1" noChangeArrowheads="1"/>
          </p:cNvPicPr>
          <p:nvPr userDrawn="1"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2192" y="-12540"/>
            <a:ext cx="9139428" cy="1028700"/>
          </a:xfrm>
          <a:prstGeom prst="rect">
            <a:avLst/>
          </a:prstGeom>
          <a:noFill/>
        </p:spPr>
      </p:pic>
      <p:sp>
        <p:nvSpPr>
          <p:cNvPr id="6" name="제목 5"/>
          <p:cNvSpPr>
            <a:spLocks noGrp="1"/>
          </p:cNvSpPr>
          <p:nvPr>
            <p:ph type="title" hasCustomPrompt="1"/>
          </p:nvPr>
        </p:nvSpPr>
        <p:spPr>
          <a:xfrm>
            <a:off x="3419872" y="2469656"/>
            <a:ext cx="5400600" cy="551680"/>
          </a:xfrm>
          <a:prstGeom prst="rect">
            <a:avLst/>
          </a:prstGeom>
        </p:spPr>
        <p:txBody>
          <a:bodyPr anchor="ctr"/>
          <a:lstStyle>
            <a:lvl1pPr algn="r">
              <a:defRPr sz="32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sz="3200" dirty="0">
                <a:latin typeface="HY견고딕" pitchFamily="18" charset="-127"/>
                <a:ea typeface="HY견고딕" pitchFamily="18" charset="-127"/>
              </a:rPr>
              <a:t>프레젠테이션 메인 제목</a:t>
            </a:r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3" y="3140646"/>
            <a:ext cx="5400599" cy="216346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1800"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pPr lvl="0"/>
            <a:r>
              <a: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프레젠테이션 소제목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4" name="모서리가 둥근 직사각형 3"/>
          <p:cNvSpPr/>
          <p:nvPr userDrawn="1"/>
        </p:nvSpPr>
        <p:spPr>
          <a:xfrm>
            <a:off x="755576" y="1772816"/>
            <a:ext cx="9721080" cy="3744416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1" hasCustomPrompt="1"/>
          </p:nvPr>
        </p:nvSpPr>
        <p:spPr>
          <a:xfrm>
            <a:off x="1187549" y="2276872"/>
            <a:ext cx="5400675" cy="33849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AutoNum type="arabicPeriod"/>
              <a:defRPr sz="3200" baseline="0"/>
            </a:lvl1pPr>
          </a:lstStyle>
          <a:p>
            <a:pPr marL="457200" indent="-457200">
              <a:lnSpc>
                <a:spcPct val="200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rPr>
              <a:t>Index 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893672" y="1073643"/>
            <a:ext cx="3347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4800" b="1" cap="none" spc="0" dirty="0">
                <a:ln w="38100">
                  <a:solidFill>
                    <a:srgbClr val="376092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INDEX</a:t>
            </a:r>
            <a:endParaRPr lang="ko-KR" altLang="en-US" sz="4800" b="1" cap="none" spc="0" dirty="0">
              <a:ln w="38100">
                <a:solidFill>
                  <a:srgbClr val="376092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427984" y="2852936"/>
            <a:ext cx="4716016" cy="504056"/>
          </a:xfrm>
          <a:prstGeom prst="rect">
            <a:avLst/>
          </a:prstGeom>
        </p:spPr>
        <p:txBody>
          <a:bodyPr anchor="ctr"/>
          <a:lstStyle>
            <a:lvl1pPr algn="l">
              <a:defRPr kumimoji="1" lang="ko-KR" altLang="en-US" sz="2400" kern="0" dirty="0" smtClean="0">
                <a:solidFill>
                  <a:schemeClr val="tx1"/>
                </a:solidFill>
                <a:latin typeface="HY견고딕"/>
                <a:ea typeface="HY견고딕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4427984" y="3429000"/>
            <a:ext cx="4716016" cy="0"/>
            <a:chOff x="4427984" y="3429000"/>
            <a:chExt cx="4716016" cy="0"/>
          </a:xfrm>
        </p:grpSpPr>
        <p:cxnSp>
          <p:nvCxnSpPr>
            <p:cNvPr id="5" name="직선 연결선 4"/>
            <p:cNvCxnSpPr/>
            <p:nvPr userDrawn="1"/>
          </p:nvCxnSpPr>
          <p:spPr>
            <a:xfrm>
              <a:off x="4716016" y="3429000"/>
              <a:ext cx="4427984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4427984" y="3429000"/>
              <a:ext cx="323528" cy="0"/>
            </a:xfrm>
            <a:prstGeom prst="line">
              <a:avLst/>
            </a:prstGeom>
            <a:ln w="762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84264" y="683695"/>
            <a:ext cx="896153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5064012" y="176448"/>
            <a:ext cx="4032300" cy="476250"/>
          </a:xfrm>
          <a:prstGeom prst="rect">
            <a:avLst/>
          </a:prstGeom>
        </p:spPr>
        <p:txBody>
          <a:bodyPr anchor="ctr"/>
          <a:lstStyle>
            <a:lvl1pPr algn="r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/>
            <a:r>
              <a:rPr lang="ko-KR" altLang="en-US"/>
              <a:t>프레젠테이션 소제목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16" name="슬라이드 번호 개체 틀 37"/>
          <p:cNvSpPr>
            <a:spLocks noGrp="1"/>
          </p:cNvSpPr>
          <p:nvPr userDrawn="1">
            <p:ph type="sldNum" sz="quarter" idx="4"/>
          </p:nvPr>
        </p:nvSpPr>
        <p:spPr>
          <a:xfrm>
            <a:off x="6804248" y="6579350"/>
            <a:ext cx="2311400" cy="278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</a:defRPr>
            </a:lvl1pPr>
          </a:lstStyle>
          <a:p>
            <a:fld id="{5AA28E66-120B-484F-92DB-562B1AF73FA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6" name="그림 5" descr="기대하라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6504" y="6299512"/>
            <a:ext cx="1017104" cy="29426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48768" y="6614779"/>
            <a:ext cx="14205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latin typeface="KoPubWorld돋움체 Medium" panose="00000600000000000000" pitchFamily="2" charset="-127"/>
                <a:ea typeface="KoPubWorld돋움체 Medium" panose="00000600000000000000" pitchFamily="2" charset="-127"/>
              </a:rPr>
              <a:t>http://insahara.tistory.com</a:t>
            </a:r>
            <a:endParaRPr lang="ko-KR" altLang="en-US" sz="800"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erms.naver.com/entry.nhn?docId=69054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ocja@inu.ac.k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2411760" y="2687111"/>
            <a:ext cx="6552728" cy="551680"/>
          </a:xfrm>
        </p:spPr>
        <p:txBody>
          <a:bodyPr/>
          <a:lstStyle/>
          <a:p>
            <a:pPr algn="ctr"/>
            <a:r>
              <a:rPr lang="en-US" altLang="ko-KR" sz="2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EP </a:t>
            </a:r>
            <a:r>
              <a:rPr lang="en-US" altLang="ko-KR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/ </a:t>
            </a:r>
            <a:r>
              <a:rPr lang="ko-KR" altLang="en-US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제</a:t>
            </a:r>
            <a:r>
              <a:rPr lang="en-US" altLang="ko-KR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8</a:t>
            </a:r>
            <a:r>
              <a:rPr lang="ko-KR" altLang="en-US" sz="24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강 전자출판 기술환경 </a:t>
            </a:r>
            <a:r>
              <a:rPr lang="en-US" altLang="ko-KR" sz="1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(</a:t>
            </a:r>
            <a:r>
              <a:rPr lang="ko-KR" altLang="en-US" sz="1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교재</a:t>
            </a:r>
            <a:r>
              <a:rPr lang="en-US" altLang="ko-KR" sz="1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 </a:t>
            </a:r>
            <a:r>
              <a:rPr lang="ko-KR" altLang="en-US" sz="1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제</a:t>
            </a:r>
            <a:r>
              <a:rPr lang="en-US" altLang="ko-KR" sz="1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6</a:t>
            </a:r>
            <a:r>
              <a:rPr lang="ko-KR" altLang="en-US" sz="1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장</a:t>
            </a:r>
            <a:r>
              <a:rPr lang="en-US" altLang="ko-KR" sz="1800" b="1" dirty="0">
                <a:latin typeface="KoPub돋움체 Bold" panose="00000800000000000000" pitchFamily="2" charset="-127"/>
                <a:ea typeface="KoPub돋움체 Bold" panose="00000800000000000000" pitchFamily="2" charset="-127"/>
              </a:rPr>
              <a:t>)</a:t>
            </a:r>
            <a:endParaRPr lang="ko-KR" altLang="en-US" sz="1400" b="1" dirty="0"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0"/>
          </p:nvPr>
        </p:nvSpPr>
        <p:spPr>
          <a:xfrm>
            <a:off x="3131840" y="3428678"/>
            <a:ext cx="5796136" cy="216346"/>
          </a:xfrm>
        </p:spPr>
        <p:txBody>
          <a:bodyPr/>
          <a:lstStyle/>
          <a:p>
            <a:pPr algn="l"/>
            <a:r>
              <a:rPr lang="ko-KR" altLang="en-US" sz="1600" dirty="0">
                <a:solidFill>
                  <a:srgbClr val="002060"/>
                </a:solidFill>
              </a:rPr>
              <a:t>문헌정보학과 교수 </a:t>
            </a:r>
            <a:r>
              <a:rPr lang="ko-KR" altLang="en-US" sz="1600" dirty="0" err="1">
                <a:solidFill>
                  <a:srgbClr val="002060"/>
                </a:solidFill>
              </a:rPr>
              <a:t>이문학</a:t>
            </a:r>
            <a:r>
              <a:rPr lang="en-US" altLang="ko-KR" sz="1600" dirty="0">
                <a:solidFill>
                  <a:srgbClr val="002060"/>
                </a:solidFill>
              </a:rPr>
              <a:t>(</a:t>
            </a:r>
            <a:r>
              <a:rPr lang="ko-KR" altLang="en-US" sz="1600">
                <a:solidFill>
                  <a:srgbClr val="002060"/>
                </a:solidFill>
              </a:rPr>
              <a:t>李文學</a:t>
            </a:r>
            <a:r>
              <a:rPr lang="en-US" altLang="ko-KR" sz="1600" dirty="0">
                <a:solidFill>
                  <a:srgbClr val="002060"/>
                </a:solidFill>
              </a:rPr>
              <a:t>/mocja@inu.ac.kr) </a:t>
            </a:r>
            <a:endParaRPr lang="ko-KR" altLang="en-US" sz="1600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9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4181400"/>
            <a:ext cx="1763688" cy="239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141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34326" y="328758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34326" y="399132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1.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단말기 현황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3"/>
          <p:cNvSpPr>
            <a:spLocks noChangeArrowheads="1"/>
          </p:cNvSpPr>
          <p:nvPr/>
        </p:nvSpPr>
        <p:spPr bwMode="auto">
          <a:xfrm>
            <a:off x="53700" y="777089"/>
            <a:ext cx="7716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C00000"/>
                </a:solidFill>
                <a:latin typeface="KoPub돋움체 Bold"/>
                <a:ea typeface="KoPub돋움체 Bold"/>
              </a:rPr>
              <a:t>⊙</a:t>
            </a:r>
            <a:r>
              <a:rPr lang="en-US" altLang="ko-KR" sz="1800" b="1" dirty="0">
                <a:solidFill>
                  <a:srgbClr val="C00000"/>
                </a:solidFill>
              </a:rPr>
              <a:t> </a:t>
            </a:r>
            <a:r>
              <a:rPr lang="ko-KR" altLang="en-US" sz="1800" b="1" dirty="0">
                <a:solidFill>
                  <a:srgbClr val="C00000"/>
                </a:solidFill>
              </a:rPr>
              <a:t>범용 단말기 </a:t>
            </a:r>
            <a:r>
              <a:rPr lang="en-US" altLang="ko-KR" sz="1800" b="1" dirty="0">
                <a:solidFill>
                  <a:srgbClr val="C00000"/>
                </a:solidFill>
              </a:rPr>
              <a:t>– </a:t>
            </a:r>
            <a:r>
              <a:rPr lang="ko-KR" altLang="en-US" sz="1800" b="1" dirty="0" err="1">
                <a:solidFill>
                  <a:srgbClr val="C00000"/>
                </a:solidFill>
              </a:rPr>
              <a:t>태블릿</a:t>
            </a:r>
            <a:r>
              <a:rPr lang="ko-KR" altLang="en-US" sz="1800" b="1" dirty="0">
                <a:solidFill>
                  <a:srgbClr val="C00000"/>
                </a:solidFill>
              </a:rPr>
              <a:t> </a:t>
            </a:r>
            <a:r>
              <a:rPr lang="en-US" altLang="ko-KR" sz="1800" b="1" dirty="0">
                <a:solidFill>
                  <a:srgbClr val="C00000"/>
                </a:solidFill>
              </a:rPr>
              <a:t>PC</a:t>
            </a:r>
            <a:endParaRPr lang="en-US" altLang="ko-KR" sz="1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14111" y="447990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C00000"/>
                </a:solidFill>
                <a:latin typeface="맑은 고딕" pitchFamily="50" charset="-127"/>
                <a:ea typeface="굴림" pitchFamily="50" charset="-127"/>
              </a:rPr>
              <a:t>☞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태블릿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PC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에 불을 지핀 기업은 애플이다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.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애플의 아이패드가 시장에서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성공을 거두자 </a:t>
            </a:r>
            <a:endParaRPr lang="en-US" altLang="ko-KR" sz="16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삼성전자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, HP,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델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,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에이서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등 글로벌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PC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기업들이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태블릿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PC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전쟁에 뛰어들었다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. </a:t>
            </a:r>
            <a:endParaRPr lang="ko-KR" altLang="en-US" sz="1600" dirty="0">
              <a:latin typeface="맑은 고딕" pitchFamily="50" charset="-127"/>
              <a:ea typeface="굴림" pitchFamily="50" charset="-127"/>
            </a:endParaRPr>
          </a:p>
        </p:txBody>
      </p:sp>
      <p:grpSp>
        <p:nvGrpSpPr>
          <p:cNvPr id="11" name="그룹 16"/>
          <p:cNvGrpSpPr>
            <a:grpSpLocks/>
          </p:cNvGrpSpPr>
          <p:nvPr/>
        </p:nvGrpSpPr>
        <p:grpSpPr bwMode="auto">
          <a:xfrm>
            <a:off x="14454" y="1237004"/>
            <a:ext cx="6845300" cy="3140075"/>
            <a:chOff x="1631882" y="1196752"/>
            <a:chExt cx="6845262" cy="3139049"/>
          </a:xfrm>
        </p:grpSpPr>
        <p:pic>
          <p:nvPicPr>
            <p:cNvPr id="14" name="그림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882" y="2794631"/>
              <a:ext cx="2118447" cy="154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그룹 15"/>
            <p:cNvGrpSpPr>
              <a:grpSpLocks/>
            </p:cNvGrpSpPr>
            <p:nvPr/>
          </p:nvGrpSpPr>
          <p:grpSpPr bwMode="auto">
            <a:xfrm>
              <a:off x="1837973" y="1196752"/>
              <a:ext cx="6639171" cy="3077760"/>
              <a:chOff x="1837973" y="1337704"/>
              <a:chExt cx="6639171" cy="3077760"/>
            </a:xfrm>
          </p:grpSpPr>
          <p:pic>
            <p:nvPicPr>
              <p:cNvPr id="16" name="_x89772328" descr="EMB000010a0294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7973" y="1337704"/>
                <a:ext cx="1512910" cy="1512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_x89772728" descr="EMB000010a029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6194" y="1412290"/>
                <a:ext cx="3060950" cy="1420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_x89773528" descr="EMB000010a0293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3112" y="1488008"/>
                <a:ext cx="1907483" cy="1052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그림 14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1868" y="2798569"/>
                <a:ext cx="2870228" cy="16168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75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15516" y="285057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84731" y="310963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2.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표준화 이슈 및 동향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9772"/>
            <a:ext cx="9144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1600" dirty="0">
                <a:solidFill>
                  <a:srgbClr val="C00000"/>
                </a:solidFill>
              </a:rPr>
              <a:t>☞ </a:t>
            </a:r>
            <a:r>
              <a:rPr lang="en-US" altLang="ko-KR" sz="1600" b="1" dirty="0">
                <a:solidFill>
                  <a:srgbClr val="0066FF"/>
                </a:solidFill>
              </a:rPr>
              <a:t>ISO </a:t>
            </a:r>
            <a:r>
              <a:rPr lang="ko-KR" altLang="en-US" sz="1600" b="1" dirty="0">
                <a:solidFill>
                  <a:srgbClr val="0066FF"/>
                </a:solidFill>
              </a:rPr>
              <a:t>표준 </a:t>
            </a:r>
            <a:r>
              <a:rPr lang="en-US" altLang="ko-KR" sz="1600" b="1" dirty="0">
                <a:solidFill>
                  <a:srgbClr val="0066FF"/>
                </a:solidFill>
              </a:rPr>
              <a:t>- </a:t>
            </a:r>
            <a:r>
              <a:rPr lang="ko-KR" altLang="en-US" sz="1600" b="1" dirty="0" err="1">
                <a:solidFill>
                  <a:srgbClr val="0066FF"/>
                </a:solidFill>
              </a:rPr>
              <a:t>국제표준화기구</a:t>
            </a:r>
            <a:r>
              <a:rPr lang="en-US" altLang="ko-KR" sz="1600" b="1" dirty="0">
                <a:solidFill>
                  <a:srgbClr val="0066FF"/>
                </a:solidFill>
              </a:rPr>
              <a:t>(ISO)</a:t>
            </a:r>
            <a:r>
              <a:rPr lang="ko-KR" altLang="en-US" sz="1600" b="1" dirty="0">
                <a:solidFill>
                  <a:srgbClr val="0066FF"/>
                </a:solidFill>
              </a:rPr>
              <a:t>에서 제정</a:t>
            </a:r>
            <a:r>
              <a:rPr lang="en-US" altLang="ko-KR" sz="1600" b="1" dirty="0">
                <a:solidFill>
                  <a:srgbClr val="0066FF"/>
                </a:solidFill>
              </a:rPr>
              <a:t> </a:t>
            </a:r>
          </a:p>
          <a:p>
            <a:pPr>
              <a:defRPr/>
            </a:pPr>
            <a:r>
              <a:rPr lang="ko-KR" altLang="en-US" sz="1600" b="1" dirty="0">
                <a:solidFill>
                  <a:srgbClr val="0066FF"/>
                </a:solidFill>
              </a:rPr>
              <a:t> </a:t>
            </a:r>
          </a:p>
          <a:p>
            <a:pPr>
              <a:defRPr/>
            </a:pPr>
            <a:r>
              <a:rPr lang="en-US" altLang="ko-KR" sz="1600" dirty="0"/>
              <a:t>-  1947</a:t>
            </a:r>
            <a:r>
              <a:rPr lang="ko-KR" altLang="en-US" sz="1600" dirty="0"/>
              <a:t>년 설립</a:t>
            </a:r>
            <a:r>
              <a:rPr lang="en-US" altLang="ko-KR" sz="1600" dirty="0"/>
              <a:t>, 1951</a:t>
            </a:r>
            <a:r>
              <a:rPr lang="ko-KR" altLang="en-US" sz="1600" dirty="0"/>
              <a:t>년에 최초의 규격 발간</a:t>
            </a:r>
            <a:endParaRPr lang="en-US" altLang="ko-KR" sz="1600" dirty="0"/>
          </a:p>
          <a:p>
            <a:pPr>
              <a:defRPr/>
            </a:pPr>
            <a:r>
              <a:rPr lang="en-US" altLang="ko-KR" sz="1600" dirty="0"/>
              <a:t>-  2000</a:t>
            </a:r>
            <a:r>
              <a:rPr lang="ko-KR" altLang="en-US" sz="1600" dirty="0"/>
              <a:t>년에 </a:t>
            </a:r>
            <a:r>
              <a:rPr lang="en-US" altLang="ko-KR" sz="1600" dirty="0"/>
              <a:t>13,205</a:t>
            </a:r>
            <a:r>
              <a:rPr lang="ko-KR" altLang="en-US" sz="1600" dirty="0"/>
              <a:t>종의  규격 확정</a:t>
            </a:r>
            <a:endParaRPr lang="en-US" altLang="ko-KR" sz="1600" dirty="0"/>
          </a:p>
          <a:p>
            <a:pPr>
              <a:defRPr/>
            </a:pPr>
            <a:r>
              <a:rPr lang="en-US" altLang="ko-KR" sz="1600" dirty="0"/>
              <a:t>-  KS</a:t>
            </a:r>
            <a:r>
              <a:rPr lang="ko-KR" altLang="en-US" sz="1600" dirty="0"/>
              <a:t>는 </a:t>
            </a:r>
            <a:r>
              <a:rPr lang="en-US" altLang="ko-KR" sz="1600" dirty="0"/>
              <a:t>JIS</a:t>
            </a:r>
            <a:r>
              <a:rPr lang="ko-KR" altLang="en-US" sz="1600" dirty="0"/>
              <a:t>와 유사하며</a:t>
            </a:r>
            <a:r>
              <a:rPr lang="en-US" altLang="ko-KR" sz="1600" dirty="0"/>
              <a:t>, JIS</a:t>
            </a:r>
            <a:r>
              <a:rPr lang="ko-KR" altLang="en-US" sz="1600" dirty="0"/>
              <a:t>는 </a:t>
            </a:r>
            <a:r>
              <a:rPr lang="en-US" altLang="ko-KR" sz="1600" dirty="0"/>
              <a:t>ISO</a:t>
            </a:r>
            <a:r>
              <a:rPr lang="ko-KR" altLang="en-US" sz="1600" dirty="0"/>
              <a:t>를 토대로 함</a:t>
            </a:r>
            <a:endParaRPr lang="en-US" altLang="ko-KR" sz="1600" dirty="0"/>
          </a:p>
          <a:p>
            <a:pPr>
              <a:defRPr/>
            </a:pPr>
            <a:endParaRPr lang="en-US" altLang="ko-KR" sz="1600" dirty="0"/>
          </a:p>
          <a:p>
            <a:pPr marL="285750" indent="-285750">
              <a:buFontTx/>
              <a:buChar char="-"/>
              <a:defRPr/>
            </a:pPr>
            <a:r>
              <a:rPr lang="ko-KR" altLang="en-US" sz="1600" dirty="0"/>
              <a:t>인쇄품질 표준화는 </a:t>
            </a:r>
            <a:r>
              <a:rPr lang="en-US" altLang="ko-KR" sz="1600" dirty="0"/>
              <a:t>1950</a:t>
            </a:r>
            <a:r>
              <a:rPr lang="ko-KR" altLang="en-US" sz="1600" dirty="0"/>
              <a:t>년대 미국과 나토회원국간 국제표준규격의 필요성의 대두에 따라 논의 시작</a:t>
            </a:r>
            <a:endParaRPr lang="en-US" altLang="ko-KR" sz="1600" dirty="0"/>
          </a:p>
          <a:p>
            <a:pPr marL="285750" indent="-285750">
              <a:buFontTx/>
              <a:buChar char="-"/>
              <a:defRPr/>
            </a:pPr>
            <a:endParaRPr lang="en-US" altLang="ko-KR" sz="1600" dirty="0"/>
          </a:p>
          <a:p>
            <a:pPr>
              <a:defRPr/>
            </a:pPr>
            <a:r>
              <a:rPr lang="ko-KR" altLang="en-US" sz="1600" dirty="0"/>
              <a:t>   </a:t>
            </a:r>
            <a:r>
              <a:rPr lang="ko-KR" altLang="en-US" sz="1600" dirty="0">
                <a:solidFill>
                  <a:srgbClr val="CC3300"/>
                </a:solidFill>
              </a:rPr>
              <a:t>용어부문</a:t>
            </a:r>
            <a:r>
              <a:rPr lang="ko-KR" altLang="en-US" sz="1600" dirty="0"/>
              <a:t> </a:t>
            </a:r>
            <a:r>
              <a:rPr lang="en-US" altLang="ko-KR" sz="1600" dirty="0"/>
              <a:t>: ISO 12637(</a:t>
            </a:r>
            <a:r>
              <a:rPr lang="ko-KR" altLang="en-US" sz="1600" dirty="0"/>
              <a:t>여러</a:t>
            </a:r>
            <a:r>
              <a:rPr lang="en-US" altLang="ko-KR" sz="1600" dirty="0"/>
              <a:t> </a:t>
            </a:r>
            <a:r>
              <a:rPr lang="ko-KR" altLang="en-US" sz="1600" dirty="0"/>
              <a:t>나라의 인쇄용어</a:t>
            </a:r>
            <a:r>
              <a:rPr lang="en-US" altLang="ko-KR" sz="1600" dirty="0"/>
              <a:t>/2001)</a:t>
            </a:r>
          </a:p>
          <a:p>
            <a:pPr>
              <a:defRPr/>
            </a:pPr>
            <a:r>
              <a:rPr lang="en-US" altLang="ko-KR" sz="1600" dirty="0"/>
              <a:t>                 ISO 5776(</a:t>
            </a:r>
            <a:r>
              <a:rPr lang="ko-KR" altLang="en-US" sz="1600" dirty="0"/>
              <a:t>기호 및 교정부호</a:t>
            </a:r>
            <a:r>
              <a:rPr lang="en-US" altLang="ko-KR" sz="1600" dirty="0"/>
              <a:t>/1986)</a:t>
            </a:r>
          </a:p>
          <a:p>
            <a:pPr>
              <a:defRPr/>
            </a:pPr>
            <a:endParaRPr lang="en-US" altLang="ko-KR" sz="1600" dirty="0"/>
          </a:p>
          <a:p>
            <a:pPr>
              <a:defRPr/>
            </a:pPr>
            <a:r>
              <a:rPr lang="en-US" altLang="ko-KR" sz="1600" dirty="0"/>
              <a:t>   </a:t>
            </a:r>
            <a:r>
              <a:rPr lang="ko-KR" altLang="en-US" sz="1600" dirty="0">
                <a:solidFill>
                  <a:srgbClr val="CC3300"/>
                </a:solidFill>
              </a:rPr>
              <a:t>표준화상 부문</a:t>
            </a:r>
            <a:r>
              <a:rPr lang="ko-KR" altLang="en-US" sz="1600" dirty="0"/>
              <a:t> </a:t>
            </a:r>
            <a:r>
              <a:rPr lang="en-US" altLang="ko-KR" sz="1600" dirty="0"/>
              <a:t>: ISO 12640(CMYK </a:t>
            </a:r>
            <a:r>
              <a:rPr lang="ko-KR" altLang="en-US" sz="1600" dirty="0"/>
              <a:t>표준 컬러 디지털 데이터의 교환</a:t>
            </a:r>
          </a:p>
          <a:p>
            <a:pPr>
              <a:defRPr/>
            </a:pPr>
            <a:r>
              <a:rPr lang="en-US" altLang="ko-KR" sz="1600" dirty="0"/>
              <a:t>                        /1997)</a:t>
            </a:r>
          </a:p>
          <a:p>
            <a:pPr>
              <a:defRPr/>
            </a:pPr>
            <a:r>
              <a:rPr lang="en-US" altLang="ko-KR" sz="1600" dirty="0"/>
              <a:t>                 ISO 12641(</a:t>
            </a:r>
            <a:r>
              <a:rPr lang="ko-KR" altLang="en-US" sz="1600" dirty="0"/>
              <a:t>스캐너 보정 및 목표컬러</a:t>
            </a:r>
            <a:r>
              <a:rPr lang="en-US" altLang="ko-KR" sz="1600" dirty="0"/>
              <a:t>/1997)</a:t>
            </a:r>
          </a:p>
          <a:p>
            <a:pPr>
              <a:defRPr/>
            </a:pPr>
            <a:r>
              <a:rPr lang="en-US" altLang="ko-KR" sz="1600" dirty="0"/>
              <a:t>                 ISO 13655(</a:t>
            </a:r>
            <a:r>
              <a:rPr lang="ko-KR" altLang="en-US" sz="1600" dirty="0"/>
              <a:t>반사농도계를 이용한 인쇄물의 인쇄물의</a:t>
            </a:r>
          </a:p>
          <a:p>
            <a:pPr>
              <a:defRPr/>
            </a:pPr>
            <a:r>
              <a:rPr lang="ko-KR" altLang="en-US" sz="1600" dirty="0"/>
              <a:t>                      공정 관리</a:t>
            </a:r>
            <a:r>
              <a:rPr lang="en-US" altLang="ko-KR" sz="1600" dirty="0"/>
              <a:t>/2000)</a:t>
            </a:r>
          </a:p>
          <a:p>
            <a:pPr>
              <a:defRPr/>
            </a:pPr>
            <a:r>
              <a:rPr lang="en-US" altLang="ko-KR" sz="1600" dirty="0"/>
              <a:t>                 ISO 13656(</a:t>
            </a:r>
            <a:r>
              <a:rPr lang="ko-KR" altLang="en-US" sz="1600" dirty="0"/>
              <a:t>인쇄화상의 분광측정 및 </a:t>
            </a:r>
            <a:r>
              <a:rPr lang="ko-KR" altLang="en-US" sz="1600" dirty="0" err="1"/>
              <a:t>색차계산</a:t>
            </a:r>
            <a:r>
              <a:rPr lang="en-US" altLang="ko-KR" sz="1600" dirty="0"/>
              <a:t>/1996)</a:t>
            </a:r>
          </a:p>
          <a:p>
            <a:pPr>
              <a:defRPr/>
            </a:pPr>
            <a:r>
              <a:rPr lang="en-US" altLang="ko-KR" sz="1600" dirty="0"/>
              <a:t>                 ISO 12645(</a:t>
            </a:r>
            <a:r>
              <a:rPr lang="ko-KR" altLang="en-US" sz="1600" dirty="0"/>
              <a:t>투과농도계의 불투명부분의 보정</a:t>
            </a:r>
            <a:r>
              <a:rPr lang="en-US" altLang="ko-KR" sz="1600" dirty="0"/>
              <a:t>/1998)</a:t>
            </a:r>
          </a:p>
        </p:txBody>
      </p:sp>
    </p:spTree>
    <p:extLst>
      <p:ext uri="{BB962C8B-B14F-4D97-AF65-F5344CB8AC3E}">
        <p14:creationId xmlns:p14="http://schemas.microsoft.com/office/powerpoint/2010/main" val="2875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5496" y="351279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84731" y="419777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2.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표준화 이슈 및 동향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0" y="737841"/>
            <a:ext cx="853244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       화상데이터의 교환 부문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           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ISO 12639(TIFF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파일의 변화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/1998)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         ISO 12642(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프로세스컬러의 입력 특성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/1996)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등</a:t>
            </a:r>
            <a:endParaRPr lang="en-US" altLang="ko-KR" sz="16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lang="ko-KR" altLang="en-US" sz="16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       인쇄공정 관리 부문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            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ISO 14981(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광학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,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기하학적인 반사농도계의 계측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/2000)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         ISO 12218(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오프셋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제판의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공정 관리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/1997)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         ISO 12647(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망점계조의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색분해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,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교정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,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인쇄의 공정관리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/1998)</a:t>
            </a:r>
            <a:r>
              <a:rPr lang="en-US" altLang="ko-KR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 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600" dirty="0">
              <a:solidFill>
                <a:srgbClr val="CC3300"/>
              </a:solidFill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       인쇄재료 부문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            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ISO 12644(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잉크의 유동특성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/1996)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         ISO 12634(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잉크의 점착성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/1996)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         ISO 12636(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오프셋 인쇄용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블랭킷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/1998)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         ISO 2836(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잉크의 내마모성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/1999)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         ISO 2834(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종이의 규격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/1999)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등</a:t>
            </a:r>
            <a:endParaRPr lang="en-US" altLang="ko-KR" sz="16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lang="ko-KR" altLang="en-US" sz="16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      </a:t>
            </a:r>
            <a:r>
              <a:rPr lang="ko-KR" altLang="en-US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컬러인쇄의 공정 관리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           오프셋 인쇄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(12647-2),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신문 인쇄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(12647-3)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       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출판그라비어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인쇄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(12647-4),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스크린 인쇄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(12647-5)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       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포장그라비어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인쇄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(12647-6),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플렉소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인쇄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(12647-7)</a:t>
            </a:r>
            <a:endParaRPr lang="ko-KR" altLang="en-US" sz="1600" dirty="0">
              <a:latin typeface="맑은 고딕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5180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92365" y="330742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84731" y="37559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2.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표준화 이슈 및 동향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0" y="913799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► </a:t>
            </a:r>
            <a:r>
              <a:rPr lang="ko-KR" altLang="en-US" sz="1600" u="sng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인쇄공정 전반에 항상 일정한 인쇄품질의 제품생산이 가능하도록  관리하는 방법에 관해 </a:t>
            </a:r>
            <a:endParaRPr lang="en-US" altLang="ko-KR" sz="1600" u="sng" dirty="0">
              <a:solidFill>
                <a:srgbClr val="CC3300"/>
              </a:solidFill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u="sng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   </a:t>
            </a:r>
            <a:r>
              <a:rPr lang="ko-KR" altLang="en-US" sz="1600" u="sng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기술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600" dirty="0">
              <a:solidFill>
                <a:srgbClr val="CC3300"/>
              </a:solidFill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► 우리 회사만의 또는 우리나라만의 고유한 규격은 의미 없음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   </a:t>
            </a:r>
            <a:r>
              <a:rPr lang="ko-KR" altLang="en-US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세계적인 기준에 의한 근거가 있어야 세계시장에 진출 가능</a:t>
            </a:r>
            <a:endParaRPr lang="en-US" altLang="ko-KR" sz="1600" dirty="0">
              <a:solidFill>
                <a:srgbClr val="CC3300"/>
              </a:solidFill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600" dirty="0">
              <a:solidFill>
                <a:srgbClr val="C00000"/>
              </a:solidFill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C00000"/>
                </a:solidFill>
                <a:latin typeface="맑은 고딕" pitchFamily="50" charset="-127"/>
                <a:ea typeface="굴림" pitchFamily="50" charset="-127"/>
              </a:rPr>
              <a:t>☞  </a:t>
            </a:r>
            <a:r>
              <a:rPr lang="en-US" altLang="ko-KR" sz="1600" b="1" dirty="0">
                <a:solidFill>
                  <a:srgbClr val="0070C0"/>
                </a:solidFill>
                <a:latin typeface="맑은 고딕" pitchFamily="50" charset="-127"/>
                <a:ea typeface="굴림" pitchFamily="50" charset="-127"/>
              </a:rPr>
              <a:t>KS - </a:t>
            </a:r>
            <a:r>
              <a:rPr lang="ko-KR" altLang="en-US" sz="1600" b="1" dirty="0">
                <a:solidFill>
                  <a:srgbClr val="0070C0"/>
                </a:solidFill>
                <a:latin typeface="맑은 고딕" pitchFamily="50" charset="-127"/>
                <a:ea typeface="굴림" pitchFamily="50" charset="-127"/>
              </a:rPr>
              <a:t>한국의 국가표준</a:t>
            </a:r>
            <a:br>
              <a:rPr lang="en-US" altLang="ko-KR" sz="1600" dirty="0">
                <a:latin typeface="맑은 고딕" pitchFamily="50" charset="-127"/>
                <a:ea typeface="굴림" pitchFamily="50" charset="-127"/>
              </a:rPr>
            </a:b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한국의 국가표준인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'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한국산업규격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(KS)'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은 산업표준화법에 의거하여 산업표준심의회의 </a:t>
            </a:r>
            <a:endParaRPr lang="en-US" altLang="ko-KR" sz="16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심의를 거쳐 기술표준원장이 고시함으로써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확정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6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'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국가표준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'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은 한 나라가 국가규격기관을 통하여 국내 모든 이해관계자의 합의를 얻어 </a:t>
            </a:r>
            <a:endParaRPr lang="en-US" altLang="ko-KR" sz="16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제정 공표된 산업표준을 말하며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,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우리나라의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KS,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일본의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JIS,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독일의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DIN,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미국의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ANSI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등이 그 예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b="1" dirty="0">
                <a:latin typeface="맑은 고딕" pitchFamily="50" charset="-127"/>
                <a:ea typeface="굴림" pitchFamily="50" charset="-127"/>
              </a:rPr>
              <a:t>    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b="1" dirty="0">
                <a:latin typeface="맑은 고딕" pitchFamily="50" charset="-127"/>
                <a:ea typeface="굴림" pitchFamily="50" charset="-127"/>
              </a:rPr>
              <a:t>    [</a:t>
            </a:r>
            <a:r>
              <a:rPr lang="ko-KR" altLang="en-US" sz="1600" b="1" dirty="0">
                <a:latin typeface="맑은 고딕" pitchFamily="50" charset="-127"/>
                <a:ea typeface="굴림" pitchFamily="50" charset="-127"/>
              </a:rPr>
              <a:t>출처</a:t>
            </a:r>
            <a:r>
              <a:rPr lang="en-US" altLang="ko-KR" sz="1600" b="1" dirty="0">
                <a:latin typeface="맑은 고딕" pitchFamily="50" charset="-127"/>
                <a:ea typeface="굴림" pitchFamily="50" charset="-127"/>
              </a:rPr>
              <a:t>] &lt;</a:t>
            </a:r>
            <a:r>
              <a:rPr lang="ko-KR" altLang="en-US" sz="1600" b="1" dirty="0" err="1">
                <a:latin typeface="맑은 고딕" pitchFamily="50" charset="-127"/>
                <a:ea typeface="굴림" pitchFamily="50" charset="-127"/>
              </a:rPr>
              <a:t>네이버</a:t>
            </a:r>
            <a:r>
              <a:rPr lang="ko-KR" altLang="en-US" sz="1600" b="1" dirty="0">
                <a:latin typeface="맑은 고딕" pitchFamily="50" charset="-127"/>
                <a:ea typeface="굴림" pitchFamily="50" charset="-127"/>
              </a:rPr>
              <a:t> 지식백과</a:t>
            </a:r>
            <a:r>
              <a:rPr lang="en-US" altLang="ko-KR" sz="1600" b="1" dirty="0">
                <a:latin typeface="맑은 고딕" pitchFamily="50" charset="-127"/>
                <a:ea typeface="굴림" pitchFamily="50" charset="-127"/>
              </a:rPr>
              <a:t>&gt;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  <a:hlinkClick r:id="rId3"/>
              </a:rPr>
              <a:t>한국산업규격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(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시사상식사전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,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박문각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)</a:t>
            </a: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600" dirty="0">
              <a:solidFill>
                <a:srgbClr val="CC3300"/>
              </a:solidFill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endParaRPr lang="en-US" altLang="ko-KR" sz="1600" dirty="0">
              <a:solidFill>
                <a:srgbClr val="CC3300"/>
              </a:solidFill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solidFill>
                  <a:srgbClr val="CC3300"/>
                </a:solidFill>
                <a:latin typeface="맑은 고딕" pitchFamily="50" charset="-127"/>
                <a:ea typeface="굴림" pitchFamily="50" charset="-12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81257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92365" y="355265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240479" y="393787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2.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표준화 이슈 및 동향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9" name="_x89772408" descr="EMB000010a029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5" y="836593"/>
            <a:ext cx="7281863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2323965"/>
            <a:ext cx="9108504" cy="2999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 err="1">
                <a:solidFill>
                  <a:srgbClr val="C00000"/>
                </a:solidFill>
              </a:rPr>
              <a:t>전자책</a:t>
            </a:r>
            <a:r>
              <a:rPr lang="en-US" altLang="ko-KR" sz="1600" dirty="0">
                <a:solidFill>
                  <a:srgbClr val="C00000"/>
                </a:solidFill>
              </a:rPr>
              <a:t> </a:t>
            </a:r>
            <a:r>
              <a:rPr lang="ko-KR" altLang="en-US" sz="1600" dirty="0">
                <a:solidFill>
                  <a:srgbClr val="C00000"/>
                </a:solidFill>
              </a:rPr>
              <a:t>시장의 성장을 위해서는 상호 호환이 가능한 </a:t>
            </a:r>
            <a:r>
              <a:rPr lang="ko-KR" altLang="en-US" sz="1600" dirty="0" err="1">
                <a:solidFill>
                  <a:srgbClr val="C00000"/>
                </a:solidFill>
              </a:rPr>
              <a:t>전자책</a:t>
            </a:r>
            <a:r>
              <a:rPr lang="ko-KR" altLang="en-US" sz="1600" dirty="0">
                <a:solidFill>
                  <a:srgbClr val="C00000"/>
                </a:solidFill>
              </a:rPr>
              <a:t> 표준 제정 및 도입 필요</a:t>
            </a:r>
            <a:endParaRPr lang="en-US" altLang="ko-KR" sz="1600" dirty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/>
              <a:t>우리나라 표준 </a:t>
            </a:r>
            <a:r>
              <a:rPr lang="en-US" altLang="ko-KR" sz="1600" dirty="0"/>
              <a:t>- 2002</a:t>
            </a:r>
            <a:r>
              <a:rPr lang="ko-KR" altLang="en-US" sz="1600" dirty="0"/>
              <a:t>년 </a:t>
            </a:r>
            <a:r>
              <a:rPr lang="en-US" altLang="ko-KR" sz="1600" dirty="0"/>
              <a:t>XML </a:t>
            </a:r>
            <a:r>
              <a:rPr lang="ko-KR" altLang="en-US" sz="1600" dirty="0"/>
              <a:t>기반의</a:t>
            </a:r>
            <a:r>
              <a:rPr lang="ko-KR" altLang="en-US" sz="1600" dirty="0">
                <a:solidFill>
                  <a:srgbClr val="C00000"/>
                </a:solidFill>
              </a:rPr>
              <a:t> </a:t>
            </a:r>
            <a:r>
              <a:rPr lang="en-US" altLang="ko-KR" sz="1600" dirty="0">
                <a:solidFill>
                  <a:srgbClr val="C00000"/>
                </a:solidFill>
              </a:rPr>
              <a:t>‘KSX 6100’ </a:t>
            </a:r>
            <a:r>
              <a:rPr lang="ko-KR" altLang="en-US" sz="1600" dirty="0"/>
              <a:t>표준</a:t>
            </a:r>
            <a:r>
              <a:rPr lang="en-US" altLang="ko-KR" sz="1600" dirty="0"/>
              <a:t> </a:t>
            </a:r>
            <a:r>
              <a:rPr lang="ko-KR" altLang="en-US" sz="1600" dirty="0"/>
              <a:t>제정 </a:t>
            </a:r>
            <a:endParaRPr lang="en-US" altLang="ko-KR" sz="1600" dirty="0"/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ko-KR" altLang="en-US" sz="1600" dirty="0"/>
              <a:t>세계 표준 </a:t>
            </a:r>
            <a:r>
              <a:rPr lang="en-US" altLang="ko-KR" sz="1600" dirty="0"/>
              <a:t>- IDPF</a:t>
            </a:r>
            <a:r>
              <a:rPr lang="ko-KR" altLang="en-US" sz="1600" dirty="0"/>
              <a:t>에서 </a:t>
            </a:r>
            <a:r>
              <a:rPr lang="en-US" altLang="ko-KR" sz="1600" dirty="0"/>
              <a:t>2006</a:t>
            </a:r>
            <a:r>
              <a:rPr lang="ko-KR" altLang="en-US" sz="1600" dirty="0"/>
              <a:t>년 제정한 </a:t>
            </a:r>
            <a:r>
              <a:rPr lang="en-US" altLang="ko-KR" sz="1600" dirty="0"/>
              <a:t>XHTML </a:t>
            </a:r>
            <a:r>
              <a:rPr lang="ko-KR" altLang="en-US" sz="1600" dirty="0"/>
              <a:t>기반의 </a:t>
            </a:r>
            <a:r>
              <a:rPr lang="en-US" altLang="ko-KR" sz="1600" dirty="0">
                <a:solidFill>
                  <a:srgbClr val="C00000"/>
                </a:solidFill>
              </a:rPr>
              <a:t>‘EPUB</a:t>
            </a:r>
            <a:r>
              <a:rPr lang="ko-KR" altLang="en-US" sz="1600" dirty="0">
                <a:solidFill>
                  <a:srgbClr val="C00000"/>
                </a:solidFill>
              </a:rPr>
              <a:t> 포맷</a:t>
            </a:r>
            <a:r>
              <a:rPr lang="en-US" altLang="ko-KR" sz="1600" dirty="0">
                <a:solidFill>
                  <a:srgbClr val="C00000"/>
                </a:solidFill>
              </a:rPr>
              <a:t>’   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600" dirty="0"/>
              <a:t>   </a:t>
            </a:r>
            <a:r>
              <a:rPr lang="en-US" altLang="ko-KR" sz="1600" dirty="0">
                <a:ea typeface="맑은 고딕" panose="020B0503020000020004" pitchFamily="50" charset="-127"/>
              </a:rPr>
              <a:t>• </a:t>
            </a:r>
            <a:r>
              <a:rPr lang="ko-KR" altLang="en-US" sz="1600" dirty="0" err="1">
                <a:ea typeface="맑은 고딕" panose="020B0503020000020004" pitchFamily="50" charset="-127"/>
              </a:rPr>
              <a:t>킨들을</a:t>
            </a:r>
            <a:r>
              <a:rPr lang="ko-KR" altLang="en-US" sz="1600" dirty="0">
                <a:ea typeface="맑은 고딕" panose="020B0503020000020004" pitchFamily="50" charset="-127"/>
              </a:rPr>
              <a:t> 제외한 </a:t>
            </a:r>
            <a:r>
              <a:rPr lang="ko-KR" altLang="en-US" sz="1600" dirty="0" err="1"/>
              <a:t>전자책</a:t>
            </a:r>
            <a:r>
              <a:rPr lang="ko-KR" altLang="en-US" sz="1600" dirty="0"/>
              <a:t> 유통사업자인 </a:t>
            </a:r>
            <a:r>
              <a:rPr lang="ko-KR" altLang="en-US" sz="1600" dirty="0" err="1"/>
              <a:t>반즈앤노블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보더스</a:t>
            </a:r>
            <a:r>
              <a:rPr lang="en-US" altLang="ko-KR" sz="1600" dirty="0"/>
              <a:t>, </a:t>
            </a:r>
            <a:r>
              <a:rPr lang="ko-KR" altLang="en-US" sz="1600" dirty="0"/>
              <a:t>오버드라이브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인디고</a:t>
            </a:r>
            <a:r>
              <a:rPr lang="en-US" altLang="ko-KR" sz="16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/>
              <a:t>     </a:t>
            </a:r>
            <a:r>
              <a:rPr lang="ko-KR" altLang="en-US" sz="1600" dirty="0"/>
              <a:t>등</a:t>
            </a:r>
            <a:r>
              <a:rPr lang="en-US" altLang="ko-KR" sz="1600" dirty="0"/>
              <a:t> EPUB file</a:t>
            </a:r>
            <a:r>
              <a:rPr lang="ko-KR" altLang="en-US" sz="1600" dirty="0"/>
              <a:t> 형태의 </a:t>
            </a:r>
            <a:r>
              <a:rPr lang="ko-KR" altLang="en-US" sz="1600" dirty="0" err="1"/>
              <a:t>전자책</a:t>
            </a:r>
            <a:r>
              <a:rPr lang="ko-KR" altLang="en-US" sz="1600" dirty="0"/>
              <a:t> 유통</a:t>
            </a:r>
            <a:endParaRPr lang="en-US" altLang="ko-KR" sz="1600" dirty="0"/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ea typeface="맑은 고딕" panose="020B0503020000020004" pitchFamily="50" charset="-127"/>
              </a:rPr>
              <a:t>   • </a:t>
            </a:r>
            <a:r>
              <a:rPr lang="ko-KR" altLang="en-US" sz="1600" dirty="0" err="1">
                <a:ea typeface="맑은 고딕" panose="020B0503020000020004" pitchFamily="50" charset="-127"/>
              </a:rPr>
              <a:t>교보문고</a:t>
            </a:r>
            <a:r>
              <a:rPr lang="en-US" altLang="ko-KR" sz="1600" dirty="0">
                <a:ea typeface="맑은 고딕" panose="020B0503020000020004" pitchFamily="50" charset="-127"/>
              </a:rPr>
              <a:t>, </a:t>
            </a:r>
            <a:r>
              <a:rPr lang="ko-KR" altLang="en-US" sz="1600" dirty="0">
                <a:ea typeface="맑은 고딕" panose="020B0503020000020004" pitchFamily="50" charset="-127"/>
              </a:rPr>
              <a:t>한국</a:t>
            </a:r>
            <a:r>
              <a:rPr lang="en-US" altLang="ko-KR" sz="1600" dirty="0" err="1">
                <a:ea typeface="맑은 고딕" panose="020B0503020000020004" pitchFamily="50" charset="-127"/>
              </a:rPr>
              <a:t>ePub</a:t>
            </a:r>
            <a:r>
              <a:rPr lang="en-US" altLang="ko-KR" sz="1600" dirty="0"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ea typeface="맑은 고딕" panose="020B0503020000020004" pitchFamily="50" charset="-127"/>
              </a:rPr>
              <a:t>한국출판콘텐츠</a:t>
            </a:r>
            <a:r>
              <a:rPr lang="en-US" altLang="ko-KR" sz="1600" dirty="0"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ea typeface="맑은 고딕" panose="020B0503020000020004" pitchFamily="50" charset="-127"/>
              </a:rPr>
              <a:t>북센</a:t>
            </a:r>
            <a:r>
              <a:rPr lang="en-US" altLang="ko-KR" sz="1600" dirty="0"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ea typeface="맑은 고딕" panose="020B0503020000020004" pitchFamily="50" charset="-127"/>
              </a:rPr>
              <a:t>인터파크도서</a:t>
            </a:r>
            <a:r>
              <a:rPr lang="ko-KR" altLang="en-US" sz="1600" dirty="0">
                <a:ea typeface="맑은 고딕" panose="020B0503020000020004" pitchFamily="50" charset="-127"/>
              </a:rPr>
              <a:t> 등 전자출판 업체 대</a:t>
            </a:r>
            <a:endParaRPr lang="en-US" altLang="ko-KR" sz="1600" dirty="0"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ea typeface="맑은 고딕" panose="020B0503020000020004" pitchFamily="50" charset="-127"/>
              </a:rPr>
              <a:t>     </a:t>
            </a:r>
            <a:r>
              <a:rPr lang="ko-KR" altLang="en-US" sz="1600" dirty="0">
                <a:ea typeface="맑은 고딕" panose="020B0503020000020004" pitchFamily="50" charset="-127"/>
              </a:rPr>
              <a:t>부분 </a:t>
            </a:r>
            <a:r>
              <a:rPr lang="en-US" altLang="ko-KR" sz="1600" dirty="0" err="1">
                <a:ea typeface="맑은 고딕" panose="020B0503020000020004" pitchFamily="50" charset="-127"/>
              </a:rPr>
              <a:t>ePub</a:t>
            </a:r>
            <a:r>
              <a:rPr lang="en-US" altLang="ko-KR" sz="1600" dirty="0"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ea typeface="맑은 고딕" panose="020B0503020000020004" pitchFamily="50" charset="-127"/>
              </a:rPr>
              <a:t>포맷을</a:t>
            </a:r>
            <a:r>
              <a:rPr lang="en-US" altLang="ko-KR" sz="1600" dirty="0">
                <a:ea typeface="맑은 고딕" panose="020B0503020000020004" pitchFamily="50" charset="-127"/>
              </a:rPr>
              <a:t> </a:t>
            </a:r>
            <a:r>
              <a:rPr lang="ko-KR" altLang="en-US" sz="1600" dirty="0">
                <a:ea typeface="맑은 고딕" panose="020B0503020000020004" pitchFamily="50" charset="-127"/>
              </a:rPr>
              <a:t>서비스 표준으로 채택</a:t>
            </a:r>
            <a:r>
              <a:rPr lang="en-US" altLang="ko-KR" sz="1600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ea typeface="맑은 고딕" panose="020B0503020000020004" pitchFamily="50" charset="-127"/>
              </a:rPr>
              <a:t>   •  </a:t>
            </a:r>
            <a:r>
              <a:rPr lang="ko-KR" altLang="en-US" sz="1600" dirty="0">
                <a:ea typeface="맑은 고딕" panose="020B0503020000020004" pitchFamily="50" charset="-127"/>
              </a:rPr>
              <a:t>삼성전자</a:t>
            </a:r>
            <a:r>
              <a:rPr lang="en-US" altLang="ko-KR" sz="1600" dirty="0"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ea typeface="맑은 고딕" panose="020B0503020000020004" pitchFamily="50" charset="-127"/>
              </a:rPr>
              <a:t>아이리버</a:t>
            </a:r>
            <a:r>
              <a:rPr lang="en-US" altLang="ko-KR" sz="1600" dirty="0">
                <a:ea typeface="맑은 고딕" panose="020B0503020000020004" pitchFamily="50" charset="-127"/>
              </a:rPr>
              <a:t>, </a:t>
            </a:r>
            <a:r>
              <a:rPr lang="ko-KR" altLang="en-US" sz="1600" dirty="0" err="1">
                <a:ea typeface="맑은 고딕" panose="020B0503020000020004" pitchFamily="50" charset="-127"/>
              </a:rPr>
              <a:t>인터파크</a:t>
            </a:r>
            <a:r>
              <a:rPr lang="ko-KR" altLang="en-US" sz="1600" dirty="0">
                <a:ea typeface="맑은 고딕" panose="020B0503020000020004" pitchFamily="50" charset="-127"/>
              </a:rPr>
              <a:t> 등의 단말기 업체도 표준으로 채택</a:t>
            </a:r>
            <a:endParaRPr lang="ko-KR" alt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20444D-C4F9-4C48-A86F-540467F7887E}"/>
              </a:ext>
            </a:extLst>
          </p:cNvPr>
          <p:cNvSpPr txBox="1"/>
          <p:nvPr/>
        </p:nvSpPr>
        <p:spPr>
          <a:xfrm>
            <a:off x="1770589" y="1817913"/>
            <a:ext cx="4128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1000" latinLnBrk="0">
              <a:spcBef>
                <a:spcPct val="0"/>
              </a:spcBef>
            </a:pP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호환을 위해 포맷의 표준화가 필요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19AD93-7398-4DA9-9C7B-7C07A2769CE1}"/>
              </a:ext>
            </a:extLst>
          </p:cNvPr>
          <p:cNvSpPr txBox="1"/>
          <p:nvPr/>
        </p:nvSpPr>
        <p:spPr>
          <a:xfrm>
            <a:off x="3145142" y="3848434"/>
            <a:ext cx="378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1000" latinLnBrk="0">
              <a:spcBef>
                <a:spcPct val="0"/>
              </a:spcBef>
            </a:pP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킨들은 </a:t>
            </a:r>
            <a:r>
              <a:rPr lang="ko-KR" altLang="en-US" dirty="0" err="1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자체포맷</a:t>
            </a: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dxz</a:t>
            </a:r>
            <a:r>
              <a:rPr lang="en-US" altLang="ko-KR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포맷 사용</a:t>
            </a:r>
          </a:p>
        </p:txBody>
      </p:sp>
    </p:spTree>
    <p:extLst>
      <p:ext uri="{BB962C8B-B14F-4D97-AF65-F5344CB8AC3E}">
        <p14:creationId xmlns:p14="http://schemas.microsoft.com/office/powerpoint/2010/main" val="394028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/>
                <a:ea typeface="KoPub돋움체 Bold"/>
              </a:rPr>
              <a:t>Tip.</a:t>
            </a:r>
            <a:endParaRPr lang="en-US" altLang="ko-KR" dirty="0">
              <a:solidFill>
                <a:srgbClr val="002060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1547664" y="6649615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4303387" y="3709468"/>
            <a:ext cx="4847828" cy="23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>
              <a:buNone/>
              <a:defRPr/>
            </a:pPr>
            <a:r>
              <a:rPr lang="ko-KR" altLang="en-US" sz="1400" dirty="0"/>
              <a:t>달걀을 품으면 병아리가 나오고</a:t>
            </a:r>
            <a:br>
              <a:rPr lang="ko-KR" altLang="en-US" sz="1400" dirty="0"/>
            </a:br>
            <a:r>
              <a:rPr lang="ko-KR" altLang="en-US" sz="1400" dirty="0"/>
              <a:t>거위 알을 품으면 거위가 나오고</a:t>
            </a:r>
            <a:br>
              <a:rPr lang="ko-KR" altLang="en-US" sz="1400" dirty="0"/>
            </a:br>
            <a:r>
              <a:rPr lang="ko-KR" altLang="en-US" sz="1400" dirty="0"/>
              <a:t>독수리 알을 품으면 독수리가 나옵니다</a:t>
            </a:r>
            <a:r>
              <a:rPr lang="en-US" altLang="ko-KR" sz="1400" dirty="0"/>
              <a:t>.</a:t>
            </a:r>
            <a:br>
              <a:rPr lang="en-US" altLang="ko-KR" sz="1400" dirty="0"/>
            </a:br>
            <a:br>
              <a:rPr lang="en-US" altLang="ko-KR" sz="1400" dirty="0"/>
            </a:br>
            <a:r>
              <a:rPr lang="ko-KR" altLang="en-US" sz="1400" dirty="0"/>
              <a:t>당신은 당신이 품은 뜻대로</a:t>
            </a:r>
            <a:endParaRPr lang="en-US" altLang="ko-KR" sz="1400" dirty="0"/>
          </a:p>
          <a:p>
            <a:pPr algn="ctr">
              <a:buNone/>
              <a:defRPr/>
            </a:pPr>
            <a:r>
              <a:rPr lang="en-US" altLang="ko-KR" sz="1200" dirty="0"/>
              <a:t>[</a:t>
            </a:r>
            <a:r>
              <a:rPr lang="ko-KR" altLang="en-US" sz="1200" dirty="0"/>
              <a:t>출처</a:t>
            </a:r>
            <a:r>
              <a:rPr lang="en-US" altLang="ko-KR" sz="1200" dirty="0"/>
              <a:t>] &lt;</a:t>
            </a:r>
            <a:r>
              <a:rPr lang="ko-KR" altLang="en-US" sz="1200" dirty="0"/>
              <a:t>조선 지식인의 독서 노트</a:t>
            </a:r>
            <a:r>
              <a:rPr lang="en-US" altLang="ko-KR" sz="1200" dirty="0"/>
              <a:t>&gt;</a:t>
            </a:r>
          </a:p>
          <a:p>
            <a:pPr algn="ctr">
              <a:buNone/>
              <a:defRPr/>
            </a:pPr>
            <a:endParaRPr lang="en-US" altLang="ko-KR" sz="1200" dirty="0"/>
          </a:p>
          <a:p>
            <a:pPr>
              <a:buNone/>
              <a:defRPr/>
            </a:pPr>
            <a:r>
              <a:rPr lang="en-US" altLang="ko-KR" sz="1400" dirty="0"/>
              <a:t>“</a:t>
            </a:r>
            <a:r>
              <a:rPr lang="ko-KR" altLang="en-US" sz="1400" dirty="0"/>
              <a:t>자신이 알을 깨고 나오면 병아리가 되지만 남이 알을 깨주면 프라이 밖에 되지 않는다</a:t>
            </a:r>
            <a:r>
              <a:rPr lang="en-US" altLang="ko-KR" sz="1400" dirty="0"/>
              <a:t>.”</a:t>
            </a:r>
          </a:p>
          <a:p>
            <a:pPr>
              <a:buNone/>
              <a:defRPr/>
            </a:pPr>
            <a:r>
              <a:rPr lang="en-US" altLang="ko-KR" sz="1200" dirty="0">
                <a:ea typeface="한컴 윤고딕 230" pitchFamily="18" charset="-127"/>
              </a:rPr>
              <a:t>[</a:t>
            </a:r>
            <a:r>
              <a:rPr lang="ko-KR" altLang="en-US" sz="1200" dirty="0">
                <a:ea typeface="한컴 윤고딕 230" pitchFamily="18" charset="-127"/>
              </a:rPr>
              <a:t>출처</a:t>
            </a:r>
            <a:r>
              <a:rPr lang="en-US" altLang="ko-KR" sz="1200" dirty="0">
                <a:ea typeface="한컴 윤고딕 230" pitchFamily="18" charset="-127"/>
              </a:rPr>
              <a:t>] </a:t>
            </a:r>
            <a:r>
              <a:rPr lang="ko-KR" altLang="en-US" sz="1200" dirty="0">
                <a:ea typeface="한컴 윤고딕 230" pitchFamily="18" charset="-127"/>
              </a:rPr>
              <a:t>짐 캐리 </a:t>
            </a:r>
            <a:r>
              <a:rPr lang="en-US" altLang="ko-KR" sz="1200" dirty="0">
                <a:ea typeface="한컴 윤고딕 230" pitchFamily="18" charset="-127"/>
              </a:rPr>
              <a:t>&lt;</a:t>
            </a:r>
            <a:r>
              <a:rPr lang="ko-KR" altLang="en-US" sz="1200" dirty="0" err="1">
                <a:ea typeface="한컴 윤고딕 230" pitchFamily="18" charset="-127"/>
              </a:rPr>
              <a:t>트루먼쇼</a:t>
            </a:r>
            <a:r>
              <a:rPr lang="en-US" altLang="ko-KR" sz="1200" dirty="0">
                <a:ea typeface="한컴 윤고딕 230" pitchFamily="18" charset="-127"/>
              </a:rPr>
              <a:t>&gt;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2060" y="1494661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latinLnBrk="0">
              <a:spcBef>
                <a:spcPct val="0"/>
              </a:spcBef>
            </a:pPr>
            <a:r>
              <a:rPr lang="en-US" altLang="ko-KR" sz="16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“</a:t>
            </a:r>
            <a:r>
              <a:rPr lang="ko-KR" altLang="en-US" sz="16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소년이여 야망을 가져라</a:t>
            </a:r>
            <a:r>
              <a:rPr lang="en-US" altLang="ko-KR" sz="16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. </a:t>
            </a:r>
            <a:r>
              <a:rPr lang="ko-KR" altLang="en-US" sz="16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돈을 위해서도 말고</a:t>
            </a:r>
            <a:r>
              <a:rPr lang="en-US" altLang="ko-KR" sz="16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,</a:t>
            </a:r>
            <a:r>
              <a:rPr lang="ko-KR" altLang="en-US" sz="16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 이기적인 성취를 위해서도 말고</a:t>
            </a:r>
            <a:r>
              <a:rPr lang="en-US" altLang="ko-KR" sz="16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사람들이 명성이라 부르는 덧없는 것을 위해서도 말고</a:t>
            </a:r>
            <a:r>
              <a:rPr lang="en-US" altLang="ko-KR" sz="16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단지 인간이 갖추어야 할 모든 것을 얻기 위해서</a:t>
            </a:r>
            <a:r>
              <a:rPr lang="ko-KR" altLang="en-US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- </a:t>
            </a:r>
            <a:r>
              <a:rPr lang="ko-KR" altLang="en-US" sz="1400" dirty="0" err="1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윌리엄</a:t>
            </a:r>
            <a:r>
              <a:rPr lang="ko-KR" altLang="en-US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S. </a:t>
            </a:r>
            <a:r>
              <a:rPr lang="ko-KR" altLang="en-US" sz="1400" dirty="0" err="1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클라크</a:t>
            </a:r>
            <a:r>
              <a:rPr lang="en-US" altLang="ko-KR" sz="1400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ko-KR" altLang="en-US" sz="1400" dirty="0">
              <a:solidFill>
                <a:srgbClr val="00000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105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345218" y="2924944"/>
            <a:ext cx="4968552" cy="504056"/>
          </a:xfrm>
        </p:spPr>
        <p:txBody>
          <a:bodyPr/>
          <a:lstStyle/>
          <a:p>
            <a:pPr marL="514350" indent="-51435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Q &amp; A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0" y="6289566"/>
            <a:ext cx="11156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355976" y="3391828"/>
            <a:ext cx="4788024" cy="144016"/>
          </a:xfrm>
          <a:prstGeom prst="rect">
            <a:avLst/>
          </a:prstGeom>
          <a:solidFill>
            <a:srgbClr val="F1EF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05683"/>
            <a:ext cx="142875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양쪽 모서리가 둥근 사각형 8"/>
          <p:cNvSpPr/>
          <p:nvPr/>
        </p:nvSpPr>
        <p:spPr>
          <a:xfrm>
            <a:off x="4355976" y="3645024"/>
            <a:ext cx="4752528" cy="720080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76000">
                <a:srgbClr val="FFFFFF"/>
              </a:gs>
              <a:gs pos="83000">
                <a:srgbClr val="FFFFFF"/>
              </a:gs>
              <a:gs pos="100000">
                <a:srgbClr val="F2F2F2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>
            <a:outerShdw blurRad="63500" algn="ctr" rotWithShape="0">
              <a:srgbClr val="FFFFFF">
                <a:lumMod val="50000"/>
                <a:alpha val="40000"/>
              </a:srgbClr>
            </a:outerShdw>
          </a:effectLst>
        </p:spPr>
        <p:txBody>
          <a:bodyPr lIns="91429" tIns="45715" rIns="91429" bIns="45715" anchor="ctr"/>
          <a:lstStyle/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sz="1300" b="1" dirty="0">
                <a:latin typeface="맑은 고딕"/>
                <a:ea typeface="맑은 고딕"/>
                <a:sym typeface="Gill Sans"/>
              </a:rPr>
              <a:t>☞ </a:t>
            </a:r>
            <a:r>
              <a:rPr kumimoji="1" lang="ko-KR" altLang="en-US" sz="1300" b="1" dirty="0" err="1">
                <a:latin typeface="Yoon 2002_TT" pitchFamily="18" charset="-127"/>
                <a:ea typeface="Yoon 2002_TT" pitchFamily="18" charset="-127"/>
                <a:sym typeface="Gill Sans"/>
              </a:rPr>
              <a:t>이러닝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Q&amp;A 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폴더</a:t>
            </a:r>
            <a:endParaRPr kumimoji="1" lang="en-US" altLang="ko-KR" sz="1300" b="1" dirty="0">
              <a:latin typeface="Yoon 2002_TT" pitchFamily="18" charset="-127"/>
              <a:ea typeface="Yoon 2002_TT" pitchFamily="18" charset="-127"/>
              <a:sym typeface="Gill Sans"/>
            </a:endParaRPr>
          </a:p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            or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  <a:endParaRPr kumimoji="1" lang="en-US" altLang="ko-KR" sz="1300" b="1" dirty="0">
              <a:latin typeface="Yoon 2002_TT" pitchFamily="18" charset="-127"/>
              <a:ea typeface="Yoon 2002_TT" pitchFamily="18" charset="-127"/>
              <a:sym typeface="Gill Sans"/>
            </a:endParaRPr>
          </a:p>
          <a:p>
            <a:pPr lvl="1" indent="-185715" defTabSz="839687" eaLnBrk="0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   </a:t>
            </a:r>
            <a:r>
              <a:rPr kumimoji="1" lang="ko-KR" altLang="en-US" sz="1300" b="1" dirty="0" err="1">
                <a:latin typeface="Yoon 2002_TT" pitchFamily="18" charset="-127"/>
                <a:ea typeface="Yoon 2002_TT" pitchFamily="18" charset="-127"/>
                <a:sym typeface="Gill Sans"/>
              </a:rPr>
              <a:t>이메일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(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  <a:hlinkClick r:id="rId4"/>
              </a:rPr>
              <a:t>mocja@inu.ac.kr</a:t>
            </a:r>
            <a:r>
              <a:rPr kumimoji="1" lang="en-US" altLang="ko-KR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)</a:t>
            </a:r>
            <a:r>
              <a:rPr kumimoji="1" lang="ko-KR" altLang="en-US" sz="1300" b="1" dirty="0">
                <a:latin typeface="Yoon 2002_TT" pitchFamily="18" charset="-127"/>
                <a:ea typeface="Yoon 2002_TT" pitchFamily="18" charset="-127"/>
                <a:sym typeface="Gill Sans"/>
              </a:rPr>
              <a:t> 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010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1"/>
          </p:nvPr>
        </p:nvSpPr>
        <p:spPr>
          <a:xfrm>
            <a:off x="1187549" y="1844824"/>
            <a:ext cx="6912843" cy="3240360"/>
          </a:xfrm>
        </p:spPr>
        <p:txBody>
          <a:bodyPr/>
          <a:lstStyle/>
          <a:p>
            <a:pPr marL="0" indent="0">
              <a:buNone/>
            </a:pPr>
            <a:r>
              <a:rPr lang="en-US" altLang="ko-KR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Prologue / 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국내 </a:t>
            </a:r>
            <a:r>
              <a:rPr lang="ko-KR" altLang="en-US" sz="20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관련 업체</a:t>
            </a:r>
            <a:endParaRPr lang="en-US" altLang="ko-KR" sz="20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ko-KR" altLang="en-US" sz="20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단말기 현황</a:t>
            </a:r>
            <a:endParaRPr lang="en-US" altLang="ko-KR" sz="2000" dirty="0"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  <a:p>
            <a:r>
              <a:rPr lang="ko-KR" altLang="en-US" sz="2000" dirty="0" err="1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sz="2000" dirty="0"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표준화 이슈 및 동향</a:t>
            </a:r>
            <a:endParaRPr lang="en-US" altLang="ko-KR" sz="2000" dirty="0">
              <a:latin typeface="한컴 윤고딕 230" pitchFamily="18" charset="-127"/>
              <a:ea typeface="한컴 윤고딕 230" pitchFamily="18" charset="-127"/>
            </a:endParaRPr>
          </a:p>
          <a:p>
            <a:pPr marL="0" indent="0">
              <a:buNone/>
            </a:pPr>
            <a:r>
              <a:rPr lang="en-US" altLang="ko-KR" sz="2200" dirty="0">
                <a:solidFill>
                  <a:schemeClr val="bg2">
                    <a:lumMod val="50000"/>
                  </a:schemeClr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Tip.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7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467544" y="261041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20088" y="330742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20088" y="375422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Prologue / </a:t>
            </a:r>
            <a:r>
              <a:rPr lang="ko-KR" altLang="en-US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국내 </a:t>
            </a:r>
            <a:r>
              <a:rPr lang="ko-KR" altLang="en-US" dirty="0" err="1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관련 업체</a:t>
            </a:r>
            <a:endParaRPr lang="en-US" altLang="ko-KR" dirty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4697"/>
              </p:ext>
            </p:extLst>
          </p:nvPr>
        </p:nvGraphicFramePr>
        <p:xfrm>
          <a:off x="485800" y="1309787"/>
          <a:ext cx="8352929" cy="4646430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1471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솔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루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션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>
                      <a:noFill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퍼블리싱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개발업체</a:t>
                      </a:r>
                      <a:endParaRPr lang="en-US" altLang="ko-KR" sz="120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뷰어와 책의 내용이 혼합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무거움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태블릿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기반의 단말기로 보는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APP-Book /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주요 유통플랫폼으로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애플앱스토어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en-US" altLang="ko-KR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iBooks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안드로이드마켓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T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스토어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올레마켓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오즈스토어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인크로스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모글루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홍익세상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성도솔루윈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이지메타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엠아이북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판다모코리아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스포크시스템즈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비트플러스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TROC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개발업체 등장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한국전자출판협회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2011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월에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&lt;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스마트앱퍼블리싱포럼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&gt;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결성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–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개발업체와 출판사 등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기업 참여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08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Viewer,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Publisher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전자책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제작을 위한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Viewer, Publisher (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뷰어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제작툴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지니소프트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유니닥스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애슬로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KDMT,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제이알크리에이티브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어도비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인큐브테크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컨텐츠밸리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아이비엘 등 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DRM (Digital Rights Management)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등의 저작권 보호 솔루션 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파수닷컴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마크애니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예스소프트</a:t>
                      </a:r>
                      <a:r>
                        <a:rPr lang="en-US" altLang="ko-KR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잉카엔트웍스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전자책 시장은 저작권 침해 문제가 심하기 때문</a:t>
                      </a: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DLS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디지털도서관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(Digital library)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시스템 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교보문고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바로북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위즈시스템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조은커뮤니티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북큐브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인터파크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디지털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식별체계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디지털 식별체계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(DOI, COI, UCI)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디지털 콘텐츠 식별자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바로비전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14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폰트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디지털 서체 개발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산돌커뮤니케이션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윤디자인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한국글꼴개발원 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최근 폰트업체에서 인쇄출판물에 적용하던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라이센스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비용을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e-Book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폰트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라이센스로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확대하고 있음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EAAED5D-8F05-4599-8543-9B07B642AE13}"/>
              </a:ext>
            </a:extLst>
          </p:cNvPr>
          <p:cNvSpPr txBox="1"/>
          <p:nvPr/>
        </p:nvSpPr>
        <p:spPr>
          <a:xfrm>
            <a:off x="4584638" y="43934"/>
            <a:ext cx="4559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latinLnBrk="0">
              <a:spcBef>
                <a:spcPct val="0"/>
              </a:spcBef>
            </a:pP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전자책 분야</a:t>
            </a:r>
            <a:endParaRPr lang="en-US" altLang="ko-KR" dirty="0">
              <a:solidFill>
                <a:srgbClr val="0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marL="381000" latinLnBrk="0">
              <a:spcBef>
                <a:spcPct val="0"/>
              </a:spcBef>
            </a:pP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en-US" altLang="ko-KR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:</a:t>
            </a: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출판사</a:t>
            </a:r>
            <a:endParaRPr lang="en-US" altLang="ko-KR" dirty="0">
              <a:solidFill>
                <a:srgbClr val="0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marL="381000" latinLnBrk="0">
              <a:spcBef>
                <a:spcPct val="0"/>
              </a:spcBef>
            </a:pP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솔루션</a:t>
            </a:r>
            <a:r>
              <a:rPr lang="en-US" altLang="ko-KR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:</a:t>
            </a: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전자책 유통</a:t>
            </a:r>
            <a:r>
              <a:rPr lang="en-US" altLang="ko-KR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소프트웨어 분야</a:t>
            </a:r>
            <a:r>
              <a:rPr lang="en-US" altLang="ko-KR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marL="381000" latinLnBrk="0">
              <a:spcBef>
                <a:spcPct val="0"/>
              </a:spcBef>
            </a:pP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단말기 분야 </a:t>
            </a:r>
            <a:r>
              <a:rPr lang="en-US" altLang="ko-KR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디바이스</a:t>
            </a:r>
            <a:r>
              <a:rPr lang="en-US" altLang="ko-KR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marL="381000" latinLnBrk="0">
              <a:spcBef>
                <a:spcPct val="0"/>
              </a:spcBef>
            </a:pPr>
            <a:endParaRPr lang="ko-KR" altLang="en-US" dirty="0">
              <a:solidFill>
                <a:srgbClr val="00000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24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323528" y="934624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23528" y="9807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Prologue / </a:t>
            </a:r>
            <a:r>
              <a:rPr lang="ko-KR" altLang="en-US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국내 </a:t>
            </a:r>
            <a:r>
              <a:rPr lang="ko-KR" altLang="en-US" dirty="0" err="1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전자책</a:t>
            </a:r>
            <a:r>
              <a:rPr lang="ko-KR" altLang="en-US" dirty="0">
                <a:solidFill>
                  <a:schemeClr val="bg1"/>
                </a:solidFill>
                <a:latin typeface="한컴 윤고딕 230" panose="02020603020101020101" pitchFamily="18" charset="-127"/>
                <a:ea typeface="한컴 윤고딕 230" panose="02020603020101020101" pitchFamily="18" charset="-127"/>
              </a:rPr>
              <a:t> 관련 업체</a:t>
            </a:r>
            <a:endParaRPr lang="en-US" altLang="ko-KR" dirty="0">
              <a:solidFill>
                <a:schemeClr val="bg1"/>
              </a:solidFill>
              <a:latin typeface="한컴 윤고딕 230" panose="02020603020101020101" pitchFamily="18" charset="-127"/>
              <a:ea typeface="한컴 윤고딕 230" panose="02020603020101020101" pitchFamily="18" charset="-127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71070"/>
              </p:ext>
            </p:extLst>
          </p:nvPr>
        </p:nvGraphicFramePr>
        <p:xfrm>
          <a:off x="467544" y="1412778"/>
          <a:ext cx="8352929" cy="1556808"/>
        </p:xfrm>
        <a:graphic>
          <a:graphicData uri="http://schemas.openxmlformats.org/drawingml/2006/table">
            <a:tbl>
              <a:tblPr/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811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말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>
                      <a:noFill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35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단말기</a:t>
                      </a:r>
                      <a:endParaRPr lang="ko-KR" altLang="en-US" sz="12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전자사전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PMP, e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잉크단말기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태블릿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스마트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TV,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전자칠판 등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네오럭스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디지나루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아이리버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샤프전자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에이원프로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한누리비즈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LG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디스플레이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서전미디어텍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팬텍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LG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삼보컴퓨터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유경테크놀러지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등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 내외 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反애플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안드로이드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진영 연합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국내에서는 삼성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LG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 대기업과 중소기업으로 나뉘어져 있음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디스플레이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35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e-Ink, e-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페이퍼 기반의 디스플레이 기술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35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삼성전자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LG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디스플레이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Device </a:t>
                      </a:r>
                      <a:r>
                        <a:rPr lang="ko-KR" altLang="en-US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중소기업 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(70</a:t>
                      </a:r>
                      <a:r>
                        <a:rPr lang="ko-KR" altLang="en-US" sz="120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여개</a:t>
                      </a:r>
                      <a:r>
                        <a:rPr lang="en-US" altLang="ko-KR" sz="120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35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2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85719" marR="85719" marT="42856" marB="42856" anchor="ctr">
                    <a:lnL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8FC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3587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B411C4-E9FD-4321-960D-FD50513A13DB}"/>
              </a:ext>
            </a:extLst>
          </p:cNvPr>
          <p:cNvSpPr txBox="1"/>
          <p:nvPr/>
        </p:nvSpPr>
        <p:spPr>
          <a:xfrm>
            <a:off x="2267744" y="42930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latinLnBrk="0">
              <a:spcBef>
                <a:spcPct val="0"/>
              </a:spcBef>
            </a:pPr>
            <a:r>
              <a:rPr lang="ko-KR" altLang="en-US" dirty="0" err="1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ㅇㄹ</a:t>
            </a:r>
            <a:endParaRPr lang="ko-KR" altLang="en-US" dirty="0">
              <a:solidFill>
                <a:srgbClr val="000000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275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15516" y="404997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147623" y="461128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1.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단말기 현황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직사각형 3"/>
          <p:cNvSpPr>
            <a:spLocks noChangeArrowheads="1"/>
          </p:cNvSpPr>
          <p:nvPr/>
        </p:nvSpPr>
        <p:spPr bwMode="auto">
          <a:xfrm>
            <a:off x="527869" y="1628800"/>
            <a:ext cx="771683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분류</a:t>
            </a:r>
            <a:endParaRPr lang="en-US" altLang="ko-KR" sz="1800" b="1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800" b="1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800" b="1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800" b="1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800" b="1" dirty="0"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  - 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전용 단말기 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: </a:t>
            </a:r>
            <a:r>
              <a:rPr lang="ko-KR" altLang="en-US" sz="1800" b="1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 주기능 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+ 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부가기능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개인 일정 관리 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게임  등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  - 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범용 단말기 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: </a:t>
            </a:r>
            <a:r>
              <a:rPr lang="ko-KR" altLang="en-US" sz="1800" b="1" dirty="0" err="1"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sz="1800" b="1" dirty="0" err="1">
                <a:latin typeface="한컴 윤고딕 230" pitchFamily="18" charset="-127"/>
                <a:ea typeface="한컴 윤고딕 230" pitchFamily="18" charset="-127"/>
              </a:rPr>
              <a:t>부기능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+ 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주기능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(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업무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커뮤니케이션 등</a:t>
            </a:r>
            <a:r>
              <a:rPr lang="en-US" altLang="ko-KR" sz="1800" b="1" dirty="0">
                <a:latin typeface="한컴 윤고딕 230" pitchFamily="18" charset="-127"/>
                <a:ea typeface="한컴 윤고딕 230" pitchFamily="18" charset="-127"/>
              </a:rPr>
              <a:t>)</a:t>
            </a: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ko-KR" sz="1800" b="1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☞ </a:t>
            </a:r>
            <a:r>
              <a:rPr lang="ko-KR" altLang="en-US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세계 </a:t>
            </a:r>
            <a:r>
              <a:rPr lang="ko-KR" altLang="en-US" sz="1800" b="1" dirty="0" err="1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시장의 성장 동인은 </a:t>
            </a:r>
            <a:r>
              <a:rPr lang="ko-KR" altLang="en-US" sz="1800" b="1" dirty="0" err="1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단말기</a:t>
            </a:r>
            <a:r>
              <a:rPr lang="en-US" altLang="ko-KR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!!</a:t>
            </a:r>
            <a:r>
              <a:rPr lang="ko-KR" altLang="en-US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endParaRPr lang="en-US" altLang="ko-KR" sz="1800" b="1" dirty="0">
              <a:solidFill>
                <a:srgbClr val="FF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ko-KR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     </a:t>
            </a:r>
            <a:r>
              <a:rPr lang="ko-KR" altLang="en-US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지금은 아니다</a:t>
            </a:r>
            <a:r>
              <a:rPr lang="en-US" altLang="ko-KR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. </a:t>
            </a:r>
            <a:r>
              <a:rPr lang="ko-KR" altLang="en-US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그러면</a:t>
            </a:r>
            <a:r>
              <a:rPr lang="en-US" altLang="ko-KR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? – </a:t>
            </a:r>
            <a:r>
              <a:rPr lang="ko-KR" altLang="en-US" sz="1800" b="1" dirty="0" err="1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콘텐츠</a:t>
            </a:r>
            <a:r>
              <a:rPr lang="en-US" altLang="ko-KR" sz="1800" b="1" dirty="0">
                <a:solidFill>
                  <a:srgbClr val="FF0000"/>
                </a:solidFill>
                <a:latin typeface="한컴 윤고딕 230" pitchFamily="18" charset="-127"/>
                <a:ea typeface="한컴 윤고딕 230" pitchFamily="18" charset="-127"/>
              </a:rPr>
              <a:t>!!</a:t>
            </a: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  <p:grpSp>
        <p:nvGrpSpPr>
          <p:cNvPr id="17" name="그룹 16384"/>
          <p:cNvGrpSpPr>
            <a:grpSpLocks/>
          </p:cNvGrpSpPr>
          <p:nvPr/>
        </p:nvGrpSpPr>
        <p:grpSpPr bwMode="auto">
          <a:xfrm>
            <a:off x="899344" y="2204864"/>
            <a:ext cx="5616575" cy="1287463"/>
            <a:chOff x="1763688" y="2226464"/>
            <a:chExt cx="5616624" cy="1285910"/>
          </a:xfrm>
        </p:grpSpPr>
        <p:cxnSp>
          <p:nvCxnSpPr>
            <p:cNvPr id="18" name="직선 연결선 17"/>
            <p:cNvCxnSpPr/>
            <p:nvPr/>
          </p:nvCxnSpPr>
          <p:spPr>
            <a:xfrm>
              <a:off x="1763688" y="2410392"/>
              <a:ext cx="0" cy="5042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그룹 16383"/>
            <p:cNvGrpSpPr>
              <a:grpSpLocks/>
            </p:cNvGrpSpPr>
            <p:nvPr/>
          </p:nvGrpSpPr>
          <p:grpSpPr bwMode="auto">
            <a:xfrm>
              <a:off x="1763688" y="2226464"/>
              <a:ext cx="5616624" cy="1285910"/>
              <a:chOff x="2987824" y="3367226"/>
              <a:chExt cx="5616624" cy="1285910"/>
            </a:xfrm>
          </p:grpSpPr>
          <p:sp>
            <p:nvSpPr>
              <p:cNvPr id="20" name="TextBox 2"/>
              <p:cNvSpPr txBox="1">
                <a:spLocks noChangeArrowheads="1"/>
              </p:cNvSpPr>
              <p:nvPr/>
            </p:nvSpPr>
            <p:spPr bwMode="auto">
              <a:xfrm>
                <a:off x="3923928" y="3367226"/>
                <a:ext cx="2016224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latinLnBrk="1">
                  <a:spcBef>
                    <a:spcPct val="20000"/>
                  </a:spcBef>
                  <a:buFont typeface="Arial" pitchFamily="34" charset="0"/>
                  <a:buChar char="•"/>
                  <a:defRPr sz="3200">
                    <a:solidFill>
                      <a:schemeClr val="tx1"/>
                    </a:solidFill>
                    <a:latin typeface="Noto Sans Korean Medium"/>
                    <a:ea typeface="Noto Sans Korean Medium"/>
                    <a:cs typeface="Noto Sans Korean Medium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itchFamily="34" charset="0"/>
                  <a:buChar char="–"/>
                  <a:defRPr sz="2800">
                    <a:solidFill>
                      <a:schemeClr val="tx1"/>
                    </a:solidFill>
                    <a:latin typeface="Noto Sans Korean Medium"/>
                    <a:ea typeface="Noto Sans Korean Medium"/>
                    <a:cs typeface="Noto Sans Korean Medium"/>
                  </a:defRPr>
                </a:lvl2pPr>
                <a:lvl3pPr marL="1143000" indent="-228600" latinLnBrk="1">
                  <a:spcBef>
                    <a:spcPct val="20000"/>
                  </a:spcBef>
                  <a:buFont typeface="Arial" pitchFamily="34" charset="0"/>
                  <a:buChar char="•"/>
                  <a:defRPr sz="2400">
                    <a:solidFill>
                      <a:schemeClr val="tx1"/>
                    </a:solidFill>
                    <a:latin typeface="Noto Sans Korean Medium"/>
                    <a:ea typeface="Noto Sans Korean Medium"/>
                    <a:cs typeface="Noto Sans Korean Medium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itchFamily="34" charset="0"/>
                  <a:buChar char="–"/>
                  <a:defRPr sz="2000">
                    <a:solidFill>
                      <a:schemeClr val="tx1"/>
                    </a:solidFill>
                    <a:latin typeface="Noto Sans Korean Medium"/>
                    <a:ea typeface="Noto Sans Korean Medium"/>
                    <a:cs typeface="Noto Sans Korean Medium"/>
                  </a:defRPr>
                </a:lvl4pPr>
                <a:lvl5pPr marL="2057400" indent="-228600" latinLnBrk="1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Noto Sans Korean Medium"/>
                    <a:ea typeface="Noto Sans Korean Medium"/>
                    <a:cs typeface="Noto Sans Korean Medium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Noto Sans Korean Medium"/>
                    <a:ea typeface="Noto Sans Korean Medium"/>
                    <a:cs typeface="Noto Sans Korean Medium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Noto Sans Korean Medium"/>
                    <a:ea typeface="Noto Sans Korean Medium"/>
                    <a:cs typeface="Noto Sans Korean Medium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Noto Sans Korean Medium"/>
                    <a:ea typeface="Noto Sans Korean Medium"/>
                    <a:cs typeface="Noto Sans Korean Medium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>
                    <a:solidFill>
                      <a:schemeClr val="tx1"/>
                    </a:solidFill>
                    <a:latin typeface="Noto Sans Korean Medium"/>
                    <a:ea typeface="Noto Sans Korean Medium"/>
                    <a:cs typeface="Noto Sans Korean Medium"/>
                  </a:defRPr>
                </a:lvl9pPr>
              </a:lstStyle>
              <a:p>
                <a:pPr algn="ctr" latinLnBrk="0">
                  <a:spcBef>
                    <a:spcPct val="0"/>
                  </a:spcBef>
                  <a:buFontTx/>
                  <a:buNone/>
                </a:pPr>
                <a:r>
                  <a:rPr lang="ko-KR" altLang="en-US" sz="1800" dirty="0">
                    <a:latin typeface="맑은 고딕" pitchFamily="50" charset="-127"/>
                    <a:ea typeface="굴림" pitchFamily="50" charset="-127"/>
                  </a:rPr>
                  <a:t>전용 단말기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924457" y="3852415"/>
                <a:ext cx="2016143" cy="36944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dirty="0"/>
                  <a:t>범용 단말기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588305" y="3644704"/>
                <a:ext cx="2016143" cy="36944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dirty="0" err="1"/>
                  <a:t>스마트폰</a:t>
                </a:r>
                <a:endParaRPr lang="ko-KR" alt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88305" y="4283694"/>
                <a:ext cx="2016143" cy="369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ko-KR" altLang="en-US" dirty="0"/>
                  <a:t>복합단말기</a:t>
                </a:r>
              </a:p>
            </p:txBody>
          </p:sp>
          <p:cxnSp>
            <p:nvCxnSpPr>
              <p:cNvPr id="26" name="직선 연결선 25"/>
              <p:cNvCxnSpPr>
                <a:stCxn id="21" idx="3"/>
              </p:cNvCxnSpPr>
              <p:nvPr/>
            </p:nvCxnSpPr>
            <p:spPr>
              <a:xfrm>
                <a:off x="5940600" y="4036343"/>
                <a:ext cx="215902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직선 연결선 26"/>
              <p:cNvCxnSpPr/>
              <p:nvPr/>
            </p:nvCxnSpPr>
            <p:spPr>
              <a:xfrm>
                <a:off x="2987824" y="3573352"/>
                <a:ext cx="93663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2987824" y="4077568"/>
                <a:ext cx="936633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직선 연결선 28"/>
              <p:cNvCxnSpPr/>
              <p:nvPr/>
            </p:nvCxnSpPr>
            <p:spPr>
              <a:xfrm>
                <a:off x="6156502" y="3852415"/>
                <a:ext cx="43180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직선 연결선 29"/>
              <p:cNvCxnSpPr/>
              <p:nvPr/>
            </p:nvCxnSpPr>
            <p:spPr>
              <a:xfrm>
                <a:off x="6156502" y="3852415"/>
                <a:ext cx="0" cy="58508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연결선 30"/>
              <p:cNvCxnSpPr/>
              <p:nvPr/>
            </p:nvCxnSpPr>
            <p:spPr>
              <a:xfrm>
                <a:off x="6156502" y="4437496"/>
                <a:ext cx="431804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8BAF5C1-C1B4-42B4-BD74-E0DF9838E613}"/>
              </a:ext>
            </a:extLst>
          </p:cNvPr>
          <p:cNvSpPr txBox="1"/>
          <p:nvPr/>
        </p:nvSpPr>
        <p:spPr>
          <a:xfrm>
            <a:off x="3977862" y="5760913"/>
            <a:ext cx="4871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1000" latinLnBrk="0">
              <a:spcBef>
                <a:spcPct val="0"/>
              </a:spcBef>
            </a:pP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스마트폰</a:t>
            </a:r>
            <a:r>
              <a:rPr lang="en-US" altLang="ko-KR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태블릿이 나오자 전용단말기의 </a:t>
            </a:r>
            <a:endParaRPr lang="en-US" altLang="ko-KR" dirty="0">
              <a:solidFill>
                <a:srgbClr val="000000"/>
              </a:solidFill>
              <a:latin typeface="한컴 윤고딕 230" pitchFamily="18" charset="-127"/>
              <a:ea typeface="한컴 윤고딕 230" pitchFamily="18" charset="-127"/>
            </a:endParaRPr>
          </a:p>
          <a:p>
            <a:pPr marL="381000" latinLnBrk="0">
              <a:spcBef>
                <a:spcPct val="0"/>
              </a:spcBef>
            </a:pP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입지가 </a:t>
            </a:r>
            <a:r>
              <a:rPr lang="ko-KR" altLang="en-US" dirty="0" err="1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약해짐</a:t>
            </a:r>
            <a:r>
              <a:rPr lang="en-US" altLang="ko-KR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한컴 윤고딕 230" pitchFamily="18" charset="-127"/>
                <a:ea typeface="한컴 윤고딕 230" pitchFamily="18" charset="-127"/>
              </a:rPr>
              <a:t>현재 중점은 콘텐츠</a:t>
            </a:r>
          </a:p>
        </p:txBody>
      </p:sp>
    </p:spTree>
    <p:extLst>
      <p:ext uri="{BB962C8B-B14F-4D97-AF65-F5344CB8AC3E}">
        <p14:creationId xmlns:p14="http://schemas.microsoft.com/office/powerpoint/2010/main" val="3460446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215516" y="262389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215516" y="309762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1.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단말기 현황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직사각형 3"/>
          <p:cNvSpPr>
            <a:spLocks noChangeArrowheads="1"/>
          </p:cNvSpPr>
          <p:nvPr/>
        </p:nvSpPr>
        <p:spPr bwMode="auto">
          <a:xfrm>
            <a:off x="0" y="595883"/>
            <a:ext cx="856895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ko-KR" altLang="en-US" sz="1800" b="1" dirty="0"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단말기</a:t>
            </a:r>
            <a:r>
              <a:rPr lang="en-US" altLang="ko-KR" sz="1800" b="1" dirty="0">
                <a:latin typeface="맑은 고딕" pitchFamily="50" charset="-127"/>
                <a:ea typeface="맑은 고딕" pitchFamily="50" charset="-127"/>
              </a:rPr>
              <a:t>(Device)</a:t>
            </a:r>
            <a:r>
              <a:rPr lang="ko-KR" altLang="en-US" sz="1800" b="1" dirty="0">
                <a:latin typeface="맑은 고딕" pitchFamily="50" charset="-127"/>
                <a:ea typeface="맑은 고딕" pitchFamily="50" charset="-127"/>
              </a:rPr>
              <a:t> 비교</a:t>
            </a:r>
            <a:endParaRPr lang="en-US" altLang="ko-KR" sz="1800" dirty="0">
              <a:latin typeface="한컴 윤고딕 230" pitchFamily="18" charset="-127"/>
              <a:ea typeface="한컴 윤고딕 230" pitchFamily="18" charset="-127"/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01729"/>
              </p:ext>
            </p:extLst>
          </p:nvPr>
        </p:nvGraphicFramePr>
        <p:xfrm>
          <a:off x="160986" y="1043875"/>
          <a:ext cx="8803501" cy="5164578"/>
        </p:xfrm>
        <a:graphic>
          <a:graphicData uri="http://schemas.openxmlformats.org/drawingml/2006/table">
            <a:tbl>
              <a:tblPr/>
              <a:tblGrid>
                <a:gridCol w="134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7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83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053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구분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전용단말기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범용단말기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스마트폰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멀티미디어복합단말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4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디스플레이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E-ink, E-paper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5"~9"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LCD, OLED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3"~4"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LCD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7"~12"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2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장점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종이책과 유사한 가독성 구현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오래봐도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눈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피로덜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배터리 장시간 사용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백라이트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x)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휴대성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뛰어난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휴대성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및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확장성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멀티미디어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PMS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등 다양한 어플리케이션 제공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뛰어난 가격 대비 성능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범용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OS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를 통해 다양한 기능 구현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단점</a:t>
                      </a:r>
                      <a:endParaRPr lang="ko-KR" altLang="en-US" sz="1400" b="1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다양한 어플리케이션 구현 어려움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책을 보는 것이 주 기능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)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책을 보기에 작은 디스플레이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데이터 통신요금 고가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짧은 배터리 이용시간 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책에 적합하지 않은 디스플레이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낮은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휴대성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높은 무선데이터 요금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93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제품</a:t>
                      </a:r>
                      <a:endParaRPr lang="ko-KR" altLang="en-US" sz="1400" b="1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아마존 킨들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반스앤노블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누크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소니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이리더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삼성 파피루스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아이리버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스토리 등 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삼성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,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LG,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애플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등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-MID, </a:t>
                      </a:r>
                      <a:r>
                        <a:rPr lang="ko-KR" altLang="en-US" sz="1400" dirty="0" err="1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타블랫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PC,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애플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</a:rPr>
                        <a:t>iPad</a:t>
                      </a:r>
                      <a:endParaRPr lang="ko-KR" altLang="en-US" sz="140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</a:endParaRPr>
                    </a:p>
                  </a:txBody>
                  <a:tcPr marL="91438" marR="91438" marT="45722" marB="4572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08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36088" y="352945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219808" y="436687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1.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단말기 현황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3"/>
          <p:cNvSpPr>
            <a:spLocks noChangeArrowheads="1"/>
          </p:cNvSpPr>
          <p:nvPr/>
        </p:nvSpPr>
        <p:spPr bwMode="auto">
          <a:xfrm>
            <a:off x="136088" y="779174"/>
            <a:ext cx="7716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C00000"/>
                </a:solidFill>
                <a:latin typeface="한컴 윤고딕 230" pitchFamily="18" charset="-127"/>
                <a:ea typeface="한컴 윤고딕 230" pitchFamily="18" charset="-127"/>
              </a:rPr>
              <a:t>⊙ </a:t>
            </a:r>
            <a:r>
              <a:rPr lang="en-US" altLang="ko-KR" sz="1800" b="1" dirty="0">
                <a:solidFill>
                  <a:srgbClr val="C00000"/>
                </a:solidFill>
              </a:rPr>
              <a:t>e-ink</a:t>
            </a:r>
            <a:r>
              <a:rPr lang="ko-KR" altLang="en-US" sz="1800" b="1" dirty="0">
                <a:solidFill>
                  <a:srgbClr val="C00000"/>
                </a:solidFill>
              </a:rPr>
              <a:t> 전용</a:t>
            </a:r>
            <a:r>
              <a:rPr lang="en-US" altLang="ko-KR" sz="1800" b="1" dirty="0">
                <a:solidFill>
                  <a:srgbClr val="C00000"/>
                </a:solidFill>
              </a:rPr>
              <a:t> </a:t>
            </a:r>
            <a:r>
              <a:rPr lang="ko-KR" altLang="en-US" sz="1800" b="1" dirty="0">
                <a:solidFill>
                  <a:srgbClr val="C00000"/>
                </a:solidFill>
              </a:rPr>
              <a:t>단말기</a:t>
            </a:r>
            <a:endParaRPr lang="ko-KR" altLang="en-US" sz="1800" dirty="0">
              <a:solidFill>
                <a:srgbClr val="C00000"/>
              </a:solidFill>
            </a:endParaRPr>
          </a:p>
        </p:txBody>
      </p:sp>
      <p:grpSp>
        <p:nvGrpSpPr>
          <p:cNvPr id="14" name="그룹 9"/>
          <p:cNvGrpSpPr>
            <a:grpSpLocks/>
          </p:cNvGrpSpPr>
          <p:nvPr/>
        </p:nvGrpSpPr>
        <p:grpSpPr bwMode="auto">
          <a:xfrm>
            <a:off x="453654" y="1280439"/>
            <a:ext cx="6940550" cy="3168352"/>
            <a:chOff x="1812093" y="1715716"/>
            <a:chExt cx="6939824" cy="3169742"/>
          </a:xfrm>
        </p:grpSpPr>
        <p:pic>
          <p:nvPicPr>
            <p:cNvPr id="15" name="_x89531880" descr="EMB000010a0293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4549" y="2889698"/>
              <a:ext cx="972973" cy="1183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_x89532760" descr="EMB000010a029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777" y="2874608"/>
              <a:ext cx="1185461" cy="805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_x89870560" descr="EMB000010a0293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8273" y="2207320"/>
              <a:ext cx="796272" cy="1194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_x89871360" descr="EMB000010a0293b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913" y="1820187"/>
              <a:ext cx="1080336" cy="1026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_x89732328" descr="EMB000010a0293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611" y="3112819"/>
              <a:ext cx="883505" cy="113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_x89733128" descr="EMB000010a0293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9843" y="3012295"/>
              <a:ext cx="865611" cy="130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_x89733928" descr="EMB000010a0293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512" y="3002102"/>
              <a:ext cx="1167567" cy="1355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_x89720840" descr="EMB000010a0294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093" y="1717006"/>
              <a:ext cx="1382292" cy="103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_x89771688" descr="EMB000010a0294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525" y="1715716"/>
              <a:ext cx="1324138" cy="104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_x89772488" descr="EMB000010a0294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015" y="1885976"/>
              <a:ext cx="1321902" cy="816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_x89849520" descr="EMB000010a0294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6763" y="1831512"/>
              <a:ext cx="885741" cy="118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_x89850320" descr="EMB000010a0294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3457" y="3521995"/>
              <a:ext cx="856664" cy="127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_x89851120" descr="EMB000010a0294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0015" y="3729075"/>
              <a:ext cx="1057969" cy="115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_x89721640" descr="EMB000010a02941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636" y="2779156"/>
              <a:ext cx="1243616" cy="950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TextBox 7"/>
          <p:cNvSpPr txBox="1">
            <a:spLocks noChangeArrowheads="1"/>
          </p:cNvSpPr>
          <p:nvPr/>
        </p:nvSpPr>
        <p:spPr bwMode="auto">
          <a:xfrm>
            <a:off x="136088" y="4553138"/>
            <a:ext cx="86409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400" dirty="0">
                <a:solidFill>
                  <a:srgbClr val="C00000"/>
                </a:solidFill>
                <a:latin typeface="맑은 고딕" pitchFamily="50" charset="-127"/>
                <a:ea typeface="굴림" pitchFamily="50" charset="-127"/>
              </a:rPr>
              <a:t>☞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 e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잉크 단말기는 세계적으로 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50</a:t>
            </a:r>
            <a:r>
              <a:rPr lang="ko-KR" altLang="en-US" sz="1400" dirty="0" err="1">
                <a:latin typeface="맑은 고딕" pitchFamily="50" charset="-127"/>
                <a:ea typeface="굴림" pitchFamily="50" charset="-127"/>
              </a:rPr>
              <a:t>여개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 업체 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60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여종 생산되고 있음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. e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잉크 기술은 ‘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e-ink'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사가 독점 특허를 </a:t>
            </a:r>
            <a:endParaRPr lang="en-US" altLang="ko-KR" sz="14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    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가지고 있음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.  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아마존 ’킨들‘이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 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대표적이며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(60~70% 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점유율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) - 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디스플레이 사이즈 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: 5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인치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~9.7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인치 </a:t>
            </a:r>
            <a:endParaRPr lang="en-US" altLang="ko-KR" sz="14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    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다양화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 - 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칼라 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e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잉크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(</a:t>
            </a:r>
            <a:r>
              <a:rPr lang="ko-KR" altLang="en-US" sz="1400" dirty="0" err="1">
                <a:latin typeface="맑은 고딕" pitchFamily="50" charset="-127"/>
                <a:ea typeface="굴림" pitchFamily="50" charset="-127"/>
              </a:rPr>
              <a:t>리쿼비스타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), e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잉크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+LCD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병행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(</a:t>
            </a:r>
            <a:r>
              <a:rPr lang="ko-KR" altLang="en-US" sz="1400" dirty="0" err="1">
                <a:latin typeface="맑은 고딕" pitchFamily="50" charset="-127"/>
                <a:ea typeface="굴림" pitchFamily="50" charset="-127"/>
              </a:rPr>
              <a:t>안투라지엣지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),  LCD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패널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(</a:t>
            </a:r>
            <a:r>
              <a:rPr lang="ko-KR" altLang="en-US" sz="1400" dirty="0" err="1">
                <a:latin typeface="맑은 고딕" pitchFamily="50" charset="-127"/>
                <a:ea typeface="굴림" pitchFamily="50" charset="-127"/>
              </a:rPr>
              <a:t>아수스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 </a:t>
            </a:r>
            <a:r>
              <a:rPr lang="ko-KR" altLang="en-US" sz="1400" dirty="0" err="1">
                <a:latin typeface="맑은 고딕" pitchFamily="50" charset="-127"/>
                <a:ea typeface="굴림" pitchFamily="50" charset="-127"/>
              </a:rPr>
              <a:t>듀얼스크린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) 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등으로 </a:t>
            </a:r>
            <a:endParaRPr lang="en-US" altLang="ko-KR" sz="14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    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다양화되고 있으며 </a:t>
            </a:r>
            <a:r>
              <a:rPr lang="ko-KR" altLang="en-US" sz="1400" dirty="0" err="1">
                <a:latin typeface="맑은 고딕" pitchFamily="50" charset="-127"/>
                <a:ea typeface="굴림" pitchFamily="50" charset="-127"/>
              </a:rPr>
              <a:t>전자책</a:t>
            </a:r>
            <a:r>
              <a:rPr lang="en-US" altLang="ko-KR" sz="1400" dirty="0">
                <a:latin typeface="맑은 고딕" pitchFamily="50" charset="-127"/>
                <a:ea typeface="굴림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굴림" pitchFamily="50" charset="-127"/>
              </a:rPr>
              <a:t>전자신문 등 다양한 매체를 담아내고 있음 </a:t>
            </a:r>
          </a:p>
        </p:txBody>
      </p:sp>
    </p:spTree>
    <p:extLst>
      <p:ext uri="{BB962C8B-B14F-4D97-AF65-F5344CB8AC3E}">
        <p14:creationId xmlns:p14="http://schemas.microsoft.com/office/powerpoint/2010/main" val="171292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124353" y="284549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277192" y="303161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1.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단말기 현황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12" y="853973"/>
            <a:ext cx="9135587" cy="2506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ko-KR" sz="2000" dirty="0">
                <a:solidFill>
                  <a:srgbClr val="C00000"/>
                </a:solidFill>
              </a:rPr>
              <a:t>☞</a:t>
            </a:r>
            <a:r>
              <a:rPr lang="en-US" altLang="ko-KR" sz="2000" dirty="0"/>
              <a:t> </a:t>
            </a:r>
            <a:r>
              <a:rPr lang="ko-KR" altLang="en-US" sz="2000" dirty="0">
                <a:latin typeface="돋움" panose="020B0600000101010101" pitchFamily="50" charset="-127"/>
                <a:ea typeface="돋움" panose="020B0600000101010101" pitchFamily="50" charset="-127"/>
              </a:rPr>
              <a:t> </a:t>
            </a:r>
            <a:r>
              <a:rPr lang="en-US" altLang="ko-KR" sz="2000" dirty="0">
                <a:solidFill>
                  <a:srgbClr val="C00000"/>
                </a:solidFill>
              </a:rPr>
              <a:t>e-ink(e-paper)?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ko-KR" altLang="en-US" dirty="0">
                <a:solidFill>
                  <a:srgbClr val="0070C0"/>
                </a:solidFill>
              </a:rPr>
              <a:t>전자종이는 전기 자극에 의해 움직이는 작은 잉크 입자들을 활용해 마치 </a:t>
            </a:r>
            <a:r>
              <a:rPr lang="ko-KR" altLang="en-US" dirty="0" err="1">
                <a:solidFill>
                  <a:srgbClr val="0070C0"/>
                </a:solidFill>
              </a:rPr>
              <a:t>종이책에</a:t>
            </a:r>
            <a:r>
              <a:rPr lang="ko-KR" altLang="en-US" dirty="0">
                <a:solidFill>
                  <a:srgbClr val="0070C0"/>
                </a:solidFill>
              </a:rPr>
              <a:t> 펜으로 글을 쓰듯 화면을 표시하는 차세대 디스플레이</a:t>
            </a:r>
            <a:endParaRPr lang="en-US" altLang="ko-KR" dirty="0">
              <a:solidFill>
                <a:srgbClr val="0070C0"/>
              </a:solidFill>
            </a:endParaRP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altLang="ko-KR" dirty="0">
                <a:solidFill>
                  <a:srgbClr val="0070C0"/>
                </a:solidFill>
              </a:rPr>
              <a:t>LCD(</a:t>
            </a:r>
            <a:r>
              <a:rPr lang="ko-KR" altLang="en-US" dirty="0">
                <a:solidFill>
                  <a:srgbClr val="0070C0"/>
                </a:solidFill>
              </a:rPr>
              <a:t>액정표시장치</a:t>
            </a:r>
            <a:r>
              <a:rPr lang="en-US" altLang="ko-KR" dirty="0">
                <a:solidFill>
                  <a:srgbClr val="0070C0"/>
                </a:solidFill>
              </a:rPr>
              <a:t>)</a:t>
            </a:r>
            <a:r>
              <a:rPr lang="ko-KR" altLang="en-US" dirty="0">
                <a:solidFill>
                  <a:srgbClr val="0070C0"/>
                </a:solidFill>
              </a:rPr>
              <a:t>와 달리 화면을 밝히는 광원</a:t>
            </a:r>
            <a:r>
              <a:rPr lang="en-US" altLang="ko-KR" dirty="0">
                <a:solidFill>
                  <a:srgbClr val="0070C0"/>
                </a:solidFill>
              </a:rPr>
              <a:t>(</a:t>
            </a:r>
            <a:r>
              <a:rPr lang="ko-KR" altLang="en-US" dirty="0" err="1">
                <a:solidFill>
                  <a:srgbClr val="0070C0"/>
                </a:solidFill>
              </a:rPr>
              <a:t>백라이트</a:t>
            </a:r>
            <a:r>
              <a:rPr lang="en-US" altLang="ko-KR" dirty="0">
                <a:solidFill>
                  <a:srgbClr val="0070C0"/>
                </a:solidFill>
              </a:rPr>
              <a:t>)</a:t>
            </a:r>
            <a:r>
              <a:rPr lang="ko-KR" altLang="en-US" dirty="0">
                <a:solidFill>
                  <a:srgbClr val="0070C0"/>
                </a:solidFill>
              </a:rPr>
              <a:t>이 필요 없기 때문에 태양빛 아래서도 선명하게 보이고 소비전력도 낮음</a:t>
            </a:r>
            <a:r>
              <a:rPr lang="en-US" altLang="ko-KR" dirty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lnSpc>
                <a:spcPct val="120000"/>
              </a:lnSpc>
              <a:spcBef>
                <a:spcPct val="50000"/>
              </a:spcBef>
              <a:buFontTx/>
              <a:buChar char="-"/>
              <a:defRPr/>
            </a:pPr>
            <a:r>
              <a:rPr lang="ko-KR" altLang="en-US" dirty="0">
                <a:solidFill>
                  <a:srgbClr val="0070C0"/>
                </a:solidFill>
              </a:rPr>
              <a:t>아마존의 </a:t>
            </a:r>
            <a:r>
              <a:rPr lang="ko-KR" altLang="en-US" dirty="0" err="1">
                <a:solidFill>
                  <a:srgbClr val="0070C0"/>
                </a:solidFill>
              </a:rPr>
              <a:t>전자책</a:t>
            </a:r>
            <a:r>
              <a:rPr lang="ko-KR" altLang="en-US" dirty="0">
                <a:solidFill>
                  <a:srgbClr val="0070C0"/>
                </a:solidFill>
              </a:rPr>
              <a:t> 단말기 </a:t>
            </a:r>
            <a:r>
              <a:rPr lang="en-US" altLang="ko-KR" dirty="0">
                <a:solidFill>
                  <a:srgbClr val="0070C0"/>
                </a:solidFill>
              </a:rPr>
              <a:t>'</a:t>
            </a:r>
            <a:r>
              <a:rPr lang="ko-KR" altLang="en-US" dirty="0">
                <a:solidFill>
                  <a:srgbClr val="0070C0"/>
                </a:solidFill>
              </a:rPr>
              <a:t>킨들</a:t>
            </a:r>
            <a:r>
              <a:rPr lang="en-US" altLang="ko-KR" dirty="0">
                <a:solidFill>
                  <a:srgbClr val="0070C0"/>
                </a:solidFill>
              </a:rPr>
              <a:t>'</a:t>
            </a:r>
            <a:r>
              <a:rPr lang="ko-KR" altLang="en-US" dirty="0">
                <a:solidFill>
                  <a:srgbClr val="0070C0"/>
                </a:solidFill>
              </a:rPr>
              <a:t>에 탑재된 미국 </a:t>
            </a:r>
            <a:r>
              <a:rPr lang="en-US" altLang="ko-KR" dirty="0">
                <a:solidFill>
                  <a:srgbClr val="0070C0"/>
                </a:solidFill>
              </a:rPr>
              <a:t>e</a:t>
            </a:r>
            <a:r>
              <a:rPr lang="ko-KR" altLang="en-US" dirty="0">
                <a:solidFill>
                  <a:srgbClr val="0070C0"/>
                </a:solidFill>
              </a:rPr>
              <a:t>잉크의 전자종이 기술이 대표적</a:t>
            </a:r>
            <a:endParaRPr lang="ko-KR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01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5496" y="6669360"/>
            <a:ext cx="1584176" cy="1440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World돋움체 Medium" panose="00000600000000000000" pitchFamily="2" charset="-127"/>
              <a:ea typeface="KoPubWorld돋움체 Medium" panose="00000600000000000000" pitchFamily="2" charset="-127"/>
            </a:endParaRPr>
          </a:p>
        </p:txBody>
      </p:sp>
      <p:sp>
        <p:nvSpPr>
          <p:cNvPr id="24" name="Shape 339"/>
          <p:cNvSpPr/>
          <p:nvPr/>
        </p:nvSpPr>
        <p:spPr>
          <a:xfrm>
            <a:off x="0" y="6601983"/>
            <a:ext cx="9144000" cy="512033"/>
          </a:xfrm>
          <a:prstGeom prst="rect">
            <a:avLst/>
          </a:prstGeom>
          <a:solidFill>
            <a:srgbClr val="53585F"/>
          </a:solidFill>
          <a:ln w="3175">
            <a:miter lim="400000"/>
          </a:ln>
        </p:spPr>
        <p:txBody>
          <a:bodyPr lIns="50800" tIns="50800" rIns="50800" bIns="50800" anchor="ctr"/>
          <a:lstStyle/>
          <a:p>
            <a:pPr lvl="0" algn="ctr" defTabSz="584200">
              <a:defRPr sz="2200">
                <a:solidFill>
                  <a:srgbClr val="FFFFFF"/>
                </a:solidFill>
                <a:latin typeface="Apple SD 산돌고딕 Neo 옅은체"/>
                <a:ea typeface="Apple SD 산돌고딕 Neo 옅은체"/>
                <a:cs typeface="Apple SD 산돌고딕 Neo 옅은체"/>
                <a:sym typeface="Apple SD 산돌고딕 Neo 옅은체"/>
              </a:defRPr>
            </a:pPr>
            <a:endParaRPr dirty="0">
              <a:solidFill>
                <a:schemeClr val="bg1"/>
              </a:solidFill>
              <a:latin typeface="KoPubWorld돋움체 Medium" panose="00000600000000000000" pitchFamily="2" charset="-127"/>
              <a:ea typeface="KoPubWorld돋움체 Medium" panose="00000600000000000000" pitchFamily="2" charset="-127"/>
              <a:cs typeface="KoPubWorld돋움체 Medium" panose="00000600000000000000" pitchFamily="2" charset="-127"/>
            </a:endParaRPr>
          </a:p>
        </p:txBody>
      </p:sp>
      <p:sp>
        <p:nvSpPr>
          <p:cNvPr id="54" name="Rectangle 85"/>
          <p:cNvSpPr>
            <a:spLocks noChangeArrowheads="1"/>
          </p:cNvSpPr>
          <p:nvPr/>
        </p:nvSpPr>
        <p:spPr bwMode="auto">
          <a:xfrm>
            <a:off x="338457" y="934625"/>
            <a:ext cx="358547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endParaRPr lang="ko-KR" altLang="en-US" b="1" dirty="0">
              <a:solidFill>
                <a:schemeClr val="bg1"/>
              </a:solidFill>
              <a:latin typeface="한컴 윤고딕 230" pitchFamily="18" charset="-127"/>
              <a:ea typeface="한컴 윤고딕 230" pitchFamily="18" charset="-127"/>
            </a:endParaRPr>
          </a:p>
        </p:txBody>
      </p:sp>
      <p:sp>
        <p:nvSpPr>
          <p:cNvPr id="12" name="AutoShape 30" descr="어두운 상향 대각선"/>
          <p:cNvSpPr>
            <a:spLocks noChangeArrowheads="1"/>
          </p:cNvSpPr>
          <p:nvPr/>
        </p:nvSpPr>
        <p:spPr bwMode="auto">
          <a:xfrm flipH="1" flipV="1">
            <a:off x="92365" y="279161"/>
            <a:ext cx="4824536" cy="328809"/>
          </a:xfrm>
          <a:prstGeom prst="round2SameRect">
            <a:avLst/>
          </a:prstGeom>
          <a:gradFill rotWithShape="1">
            <a:gsLst>
              <a:gs pos="0">
                <a:srgbClr val="7CB1D2"/>
              </a:gs>
              <a:gs pos="100000">
                <a:srgbClr val="428FBE"/>
              </a:gs>
            </a:gsLst>
            <a:lin ang="2700000" scaled="1"/>
          </a:gradFill>
          <a:ln w="6350" algn="ctr">
            <a:noFill/>
            <a:round/>
            <a:headEnd/>
            <a:tailEnd type="none" w="med" len="sm"/>
          </a:ln>
          <a:effectLst/>
        </p:spPr>
        <p:txBody>
          <a:bodyPr vert="horz" wrap="none" lIns="25197" tIns="45715" rIns="25197" bIns="45715" numCol="1" anchor="ctr" anchorCtr="0" compatLnSpc="1">
            <a:prstTxWarp prst="textNoShape">
              <a:avLst/>
            </a:prstTxWarp>
          </a:bodyPr>
          <a:lstStyle/>
          <a:p>
            <a:pPr lvl="1" indent="-185715" defTabSz="839687" eaLnBrk="0" latinLnBrk="1" hangingPunct="0">
              <a:lnSpc>
                <a:spcPct val="90000"/>
              </a:lnSpc>
              <a:buClr>
                <a:sysClr val="windowText" lastClr="000000"/>
              </a:buClr>
              <a:tabLst>
                <a:tab pos="5647649" algn="l"/>
              </a:tabLst>
              <a:defRPr/>
            </a:pPr>
            <a:endParaRPr kumimoji="1" lang="ko-KR" altLang="en-US" sz="1600">
              <a:solidFill>
                <a:srgbClr val="FFFFFF"/>
              </a:solidFill>
              <a:latin typeface="Yoon 2002_TT" pitchFamily="18" charset="-127"/>
              <a:ea typeface="Yoon 2002_TT" pitchFamily="18" charset="-127"/>
              <a:sym typeface="Gill Sans"/>
            </a:endParaRPr>
          </a:p>
        </p:txBody>
      </p:sp>
      <p:sp>
        <p:nvSpPr>
          <p:cNvPr id="13" name="Rectangle 85"/>
          <p:cNvSpPr>
            <a:spLocks noChangeArrowheads="1"/>
          </p:cNvSpPr>
          <p:nvPr/>
        </p:nvSpPr>
        <p:spPr bwMode="auto">
          <a:xfrm>
            <a:off x="314107" y="325121"/>
            <a:ext cx="51845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 </a:t>
            </a:r>
            <a:r>
              <a:rPr lang="en-US" altLang="ko-KR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1. </a:t>
            </a:r>
            <a:r>
              <a:rPr lang="ko-KR" altLang="en-US" b="1" dirty="0" err="1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전자책</a:t>
            </a:r>
            <a:r>
              <a:rPr lang="ko-KR" altLang="en-US" b="1" dirty="0">
                <a:solidFill>
                  <a:schemeClr val="bg1"/>
                </a:solidFill>
                <a:latin typeface="한컴 윤고딕 230" pitchFamily="18" charset="-127"/>
                <a:ea typeface="한컴 윤고딕 230" pitchFamily="18" charset="-127"/>
              </a:rPr>
              <a:t> 단말기 현황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1475656" y="6669360"/>
            <a:ext cx="71287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4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mocja@inu.ac.kr </a:t>
            </a:r>
            <a:r>
              <a:rPr kumimoji="1" lang="en-US" altLang="ko-KR" sz="1200" b="1" dirty="0">
                <a:solidFill>
                  <a:schemeClr val="bg1">
                    <a:lumMod val="85000"/>
                  </a:schemeClr>
                </a:solidFill>
                <a:latin typeface="Yoon 2002_TT" pitchFamily="18" charset="-127"/>
                <a:ea typeface="Yoon 2002_TT" pitchFamily="18" charset="-127"/>
                <a:sym typeface="Gill Sans"/>
              </a:rPr>
              <a:t>/ </a:t>
            </a:r>
            <a:r>
              <a:rPr lang="en-US" altLang="ko-KR" sz="1200" b="1" i="1" dirty="0">
                <a:solidFill>
                  <a:srgbClr val="F1F6C0"/>
                </a:solidFill>
                <a:latin typeface="Arial" charset="0"/>
              </a:rPr>
              <a:t>Dept. of Library and Information Science </a:t>
            </a:r>
            <a:r>
              <a:rPr lang="en-US" altLang="ko-KR" sz="1200" b="1" i="1" dirty="0">
                <a:latin typeface="Arial" charset="0"/>
              </a:rPr>
              <a:t>/ </a:t>
            </a:r>
            <a:r>
              <a:rPr lang="en-US" altLang="ko-KR" sz="1200" b="1" i="1" dirty="0">
                <a:solidFill>
                  <a:schemeClr val="bg1"/>
                </a:solidFill>
                <a:latin typeface="Arial" charset="0"/>
              </a:rPr>
              <a:t>National Incheon University</a:t>
            </a:r>
            <a:endParaRPr kumimoji="1" lang="ko-KR" altLang="en-US" sz="12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3"/>
          <p:cNvSpPr>
            <a:spLocks noChangeArrowheads="1"/>
          </p:cNvSpPr>
          <p:nvPr/>
        </p:nvSpPr>
        <p:spPr bwMode="auto">
          <a:xfrm>
            <a:off x="139428" y="706527"/>
            <a:ext cx="7716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ko-KR" sz="1800" b="1" dirty="0">
                <a:solidFill>
                  <a:srgbClr val="C00000"/>
                </a:solidFill>
                <a:latin typeface="KoPub돋움체 Bold"/>
                <a:ea typeface="KoPub돋움체 Bold"/>
              </a:rPr>
              <a:t>⊙ </a:t>
            </a:r>
            <a:r>
              <a:rPr lang="ko-KR" altLang="en-US" sz="1800" b="1" dirty="0">
                <a:solidFill>
                  <a:srgbClr val="C00000"/>
                </a:solidFill>
              </a:rPr>
              <a:t>범용 단말기 </a:t>
            </a:r>
            <a:r>
              <a:rPr lang="en-US" altLang="ko-KR" sz="1800" b="1" dirty="0">
                <a:solidFill>
                  <a:srgbClr val="C00000"/>
                </a:solidFill>
              </a:rPr>
              <a:t>- </a:t>
            </a:r>
            <a:r>
              <a:rPr lang="ko-KR" altLang="en-US" sz="1800" b="1" dirty="0" err="1">
                <a:solidFill>
                  <a:srgbClr val="C00000"/>
                </a:solidFill>
              </a:rPr>
              <a:t>스마트폰</a:t>
            </a:r>
            <a:endParaRPr lang="ko-KR" altLang="en-US" sz="1800" dirty="0">
              <a:solidFill>
                <a:srgbClr val="C00000"/>
              </a:solidFill>
            </a:endParaRPr>
          </a:p>
        </p:txBody>
      </p:sp>
      <p:grpSp>
        <p:nvGrpSpPr>
          <p:cNvPr id="10" name="그룹 13"/>
          <p:cNvGrpSpPr>
            <a:grpSpLocks/>
          </p:cNvGrpSpPr>
          <p:nvPr/>
        </p:nvGrpSpPr>
        <p:grpSpPr bwMode="auto">
          <a:xfrm>
            <a:off x="338457" y="943060"/>
            <a:ext cx="6308725" cy="3176588"/>
            <a:chOff x="2339752" y="1196752"/>
            <a:chExt cx="6308674" cy="3176293"/>
          </a:xfrm>
        </p:grpSpPr>
        <p:pic>
          <p:nvPicPr>
            <p:cNvPr id="11" name="_x89849760" descr="EMB000010a0293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275" y="2783427"/>
              <a:ext cx="885825" cy="1074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" name="그룹 11"/>
            <p:cNvGrpSpPr>
              <a:grpSpLocks/>
            </p:cNvGrpSpPr>
            <p:nvPr/>
          </p:nvGrpSpPr>
          <p:grpSpPr bwMode="auto">
            <a:xfrm>
              <a:off x="2339752" y="1196752"/>
              <a:ext cx="6308674" cy="3176293"/>
              <a:chOff x="2404358" y="1060584"/>
              <a:chExt cx="6308674" cy="3176293"/>
            </a:xfrm>
          </p:grpSpPr>
          <p:pic>
            <p:nvPicPr>
              <p:cNvPr id="15" name="그림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8224" y="2695810"/>
                <a:ext cx="2084808" cy="1541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_x89772328" descr="EMB000010a0294a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9884" y="1439013"/>
                <a:ext cx="542925" cy="102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_x89772728" descr="EMB000010a0294b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4432" y="1404731"/>
                <a:ext cx="1046163" cy="1008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_x89773128" descr="EMB000010a0294c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8477" y="1715609"/>
                <a:ext cx="819150" cy="114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_x89773528" descr="EMB000010a0294d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33610">
                <a:off x="3534997" y="2606574"/>
                <a:ext cx="578172" cy="10971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_x89773928" descr="EMB000010a0293c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7164" y="2412794"/>
                <a:ext cx="601663" cy="1100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_x89774328" descr="EMB000010a02948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0225" y="1479813"/>
                <a:ext cx="546100" cy="1036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_x89774728" descr="EMB000010a02949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269" y="2656398"/>
                <a:ext cx="679217" cy="1205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_x89775128" descr="EMB000010a02951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3347" y="1665147"/>
                <a:ext cx="468313" cy="900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_x89849360" descr="EMB000010a02934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4358" y="2858609"/>
                <a:ext cx="962025" cy="825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그림 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5142" y="1060584"/>
                <a:ext cx="1730973" cy="1705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42875" y="4048953"/>
            <a:ext cx="9101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1pPr>
            <a:lvl2pPr marL="742950" indent="-285750" latinLnBrk="1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2pPr>
            <a:lvl3pPr marL="1143000" indent="-228600" latinLnBrk="1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3pPr>
            <a:lvl4pPr marL="1600200" indent="-228600" latinLnBrk="1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4pPr>
            <a:lvl5pPr marL="2057400" indent="-228600" latinLnBrk="1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Noto Sans Korean Medium"/>
                <a:ea typeface="Noto Sans Korean Medium"/>
                <a:cs typeface="Noto Sans Korean Medium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solidFill>
                  <a:srgbClr val="C00000"/>
                </a:solidFill>
                <a:latin typeface="맑은 고딕" pitchFamily="50" charset="-127"/>
                <a:ea typeface="굴림" pitchFamily="50" charset="-127"/>
              </a:rPr>
              <a:t>☞ 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애플이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아이폰을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통해 보여준 경이적인 기록은 세계 주요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이통사와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단말기업체의 </a:t>
            </a:r>
            <a:endParaRPr lang="en-US" altLang="ko-KR" sz="1600" dirty="0">
              <a:latin typeface="맑은 고딕" pitchFamily="50" charset="-127"/>
              <a:ea typeface="굴림" pitchFamily="50" charset="-127"/>
            </a:endParaRPr>
          </a:p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     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변화를 이끌어 내고 있다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. </a:t>
            </a:r>
          </a:p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세계 최초 스마트폰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(</a:t>
            </a:r>
            <a:r>
              <a:rPr lang="ko-KR" altLang="en-US" sz="1600" dirty="0" err="1">
                <a:latin typeface="맑은 고딕" pitchFamily="50" charset="-127"/>
                <a:ea typeface="굴림" pitchFamily="50" charset="-127"/>
              </a:rPr>
              <a:t>사이몬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 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1990</a:t>
            </a:r>
            <a:r>
              <a:rPr lang="ko-KR" altLang="en-US" sz="1600" dirty="0">
                <a:latin typeface="맑은 고딕" pitchFamily="50" charset="-127"/>
                <a:ea typeface="굴림" pitchFamily="50" charset="-127"/>
              </a:rPr>
              <a:t>년대</a:t>
            </a:r>
            <a:r>
              <a:rPr lang="en-US" altLang="ko-KR" sz="1600" dirty="0">
                <a:latin typeface="맑은 고딕" pitchFamily="50" charset="-127"/>
                <a:ea typeface="굴림" pitchFamily="50" charset="-127"/>
              </a:rPr>
              <a:t>)</a:t>
            </a:r>
            <a:endParaRPr lang="ko-KR" altLang="en-US" sz="1600" dirty="0">
              <a:latin typeface="맑은 고딕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54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81000" latinLnBrk="0">
          <a:spcBef>
            <a:spcPct val="0"/>
          </a:spcBef>
          <a:defRPr dirty="0" smtClean="0">
            <a:solidFill>
              <a:srgbClr val="000000"/>
            </a:solidFill>
            <a:latin typeface="한컴 윤고딕 230" pitchFamily="18" charset="-127"/>
            <a:ea typeface="한컴 윤고딕 230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27281</TotalTime>
  <Words>1790</Words>
  <Application>Microsoft Office PowerPoint</Application>
  <PresentationFormat>화면 슬라이드 쇼(4:3)</PresentationFormat>
  <Paragraphs>235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9" baseType="lpstr">
      <vt:lpstr>HY견고딕</vt:lpstr>
      <vt:lpstr>HY헤드라인M</vt:lpstr>
      <vt:lpstr>KoPubWorld돋움체 Medium</vt:lpstr>
      <vt:lpstr>KoPub돋움체 Bold</vt:lpstr>
      <vt:lpstr>Noto Sans Korean Medium</vt:lpstr>
      <vt:lpstr>Yoon 2002_TT</vt:lpstr>
      <vt:lpstr>굴림</vt:lpstr>
      <vt:lpstr>돋움</vt:lpstr>
      <vt:lpstr>맑은 고딕</vt:lpstr>
      <vt:lpstr>바탕</vt:lpstr>
      <vt:lpstr>한컴 윤고딕 230</vt:lpstr>
      <vt:lpstr>Arial</vt:lpstr>
      <vt:lpstr>Office 테마</vt:lpstr>
      <vt:lpstr>EP / 제8강 전자출판 기술환경 (교재 제6장)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Tip.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msk</dc:creator>
  <cp:lastModifiedBy>김예성</cp:lastModifiedBy>
  <cp:revision>2392</cp:revision>
  <cp:lastPrinted>2020-11-30T06:38:56Z</cp:lastPrinted>
  <dcterms:created xsi:type="dcterms:W3CDTF">2010-09-25T05:23:44Z</dcterms:created>
  <dcterms:modified xsi:type="dcterms:W3CDTF">2021-12-10T06:12:15Z</dcterms:modified>
</cp:coreProperties>
</file>