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87" r:id="rId2"/>
    <p:sldId id="359" r:id="rId3"/>
    <p:sldId id="521" r:id="rId4"/>
    <p:sldId id="523" r:id="rId5"/>
    <p:sldId id="522" r:id="rId6"/>
    <p:sldId id="526" r:id="rId7"/>
    <p:sldId id="524" r:id="rId8"/>
    <p:sldId id="527" r:id="rId9"/>
    <p:sldId id="529" r:id="rId10"/>
    <p:sldId id="528" r:id="rId11"/>
    <p:sldId id="530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466" r:id="rId20"/>
    <p:sldId id="444" r:id="rId21"/>
  </p:sldIdLst>
  <p:sldSz cx="9144000" cy="6858000" type="screen4x3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0B8"/>
    <a:srgbClr val="FFFFE7"/>
    <a:srgbClr val="F7FEB8"/>
    <a:srgbClr val="FAC090"/>
    <a:srgbClr val="D0D8E8"/>
    <a:srgbClr val="FFFFFF"/>
    <a:srgbClr val="F1F6C0"/>
    <a:srgbClr val="F1EF91"/>
    <a:srgbClr val="F5E18B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58" autoAdjust="0"/>
  </p:normalViewPr>
  <p:slideViewPr>
    <p:cSldViewPr>
      <p:cViewPr varScale="1">
        <p:scale>
          <a:sx n="62" d="100"/>
          <a:sy n="62" d="100"/>
        </p:scale>
        <p:origin x="53" y="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7852AE4E-6CA3-4001-91F7-E21779294C4C}" type="datetimeFigureOut">
              <a:rPr lang="ko-KR" altLang="en-US" smtClean="0"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pPr/>
              <a:t>2021-11-29</a:t>
            </a:fld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106072C-C39D-4083-B6EB-7FED5E13F567}" type="slidenum">
              <a:rPr lang="ko-KR" altLang="en-US" smtClean="0"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pPr/>
              <a:t>‹#›</a:t>
            </a:fld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9520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ED3A1E54-559C-4BFF-8D17-F3F3DECE59C0}" type="datetimeFigureOut">
              <a:rPr lang="ko-KR" altLang="en-US" smtClean="0"/>
              <a:pPr/>
              <a:t>2021-11-29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907BEFF2-70F7-48B5-AFC2-34B09A5598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3546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 userDrawn="1"/>
        </p:nvSpPr>
        <p:spPr>
          <a:xfrm>
            <a:off x="395536" y="1772816"/>
            <a:ext cx="9289032" cy="2376264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 rot="5400000">
            <a:off x="1739876" y="2973140"/>
            <a:ext cx="119975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msk\Desktop\body_swoop.pn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2192" y="-12540"/>
            <a:ext cx="9139428" cy="1028700"/>
          </a:xfrm>
          <a:prstGeom prst="rect">
            <a:avLst/>
          </a:prstGeom>
          <a:noFill/>
        </p:spPr>
      </p:pic>
      <p:sp>
        <p:nvSpPr>
          <p:cNvPr id="6" name="제목 5"/>
          <p:cNvSpPr>
            <a:spLocks noGrp="1"/>
          </p:cNvSpPr>
          <p:nvPr>
            <p:ph type="title" hasCustomPrompt="1"/>
          </p:nvPr>
        </p:nvSpPr>
        <p:spPr>
          <a:xfrm>
            <a:off x="3419872" y="2469656"/>
            <a:ext cx="5400600" cy="551680"/>
          </a:xfrm>
          <a:prstGeom prst="rect">
            <a:avLst/>
          </a:prstGeom>
        </p:spPr>
        <p:txBody>
          <a:bodyPr anchor="ctr"/>
          <a:lstStyle>
            <a:lvl1pPr algn="r">
              <a:defRPr sz="32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200" dirty="0">
                <a:latin typeface="HY견고딕" pitchFamily="18" charset="-127"/>
                <a:ea typeface="HY견고딕" pitchFamily="18" charset="-127"/>
              </a:rPr>
              <a:t>프레젠테이션 메인 제목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3" y="3140646"/>
            <a:ext cx="5400599" cy="21634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8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pPr lvl="0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프레젠테이션 소제목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 userDrawn="1"/>
        </p:nvSpPr>
        <p:spPr>
          <a:xfrm>
            <a:off x="755576" y="1772816"/>
            <a:ext cx="9721080" cy="374441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1187549" y="2276872"/>
            <a:ext cx="5400675" cy="33849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AutoNum type="arabicPeriod"/>
              <a:defRPr sz="3200" baseline="0"/>
            </a:lvl1pPr>
          </a:lstStyle>
          <a:p>
            <a:pPr marL="457200" indent="-457200">
              <a:lnSpc>
                <a:spcPct val="200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Index 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893672" y="1073643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 cap="none" spc="0" dirty="0">
                <a:ln w="38100">
                  <a:solidFill>
                    <a:srgbClr val="37609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INDEX</a:t>
            </a:r>
            <a:endParaRPr lang="ko-KR" altLang="en-US" sz="4800" b="1" cap="none" spc="0" dirty="0">
              <a:ln w="38100">
                <a:solidFill>
                  <a:srgbClr val="37609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427984" y="2852936"/>
            <a:ext cx="4716016" cy="504056"/>
          </a:xfrm>
          <a:prstGeom prst="rect">
            <a:avLst/>
          </a:prstGeom>
        </p:spPr>
        <p:txBody>
          <a:bodyPr anchor="ctr"/>
          <a:lstStyle>
            <a:lvl1pPr algn="l">
              <a:defRPr kumimoji="1" lang="ko-KR" altLang="en-US" sz="2400" kern="0" dirty="0" smtClean="0">
                <a:solidFill>
                  <a:schemeClr val="tx1"/>
                </a:solidFill>
                <a:latin typeface="HY견고딕"/>
                <a:ea typeface="HY견고딕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4427984" y="3429000"/>
            <a:ext cx="4716016" cy="0"/>
            <a:chOff x="4427984" y="3429000"/>
            <a:chExt cx="4716016" cy="0"/>
          </a:xfrm>
        </p:grpSpPr>
        <p:cxnSp>
          <p:nvCxnSpPr>
            <p:cNvPr id="5" name="직선 연결선 4"/>
            <p:cNvCxnSpPr/>
            <p:nvPr userDrawn="1"/>
          </p:nvCxnSpPr>
          <p:spPr>
            <a:xfrm>
              <a:off x="4716016" y="3429000"/>
              <a:ext cx="4427984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4427984" y="3429000"/>
              <a:ext cx="323528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84264" y="683695"/>
            <a:ext cx="896153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064012" y="176448"/>
            <a:ext cx="4032300" cy="47625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/>
            <a:r>
              <a:rPr lang="ko-KR" altLang="en-US"/>
              <a:t>프레젠테이션 소제목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16" name="슬라이드 번호 개체 틀 37"/>
          <p:cNvSpPr>
            <a:spLocks noGrp="1"/>
          </p:cNvSpPr>
          <p:nvPr userDrawn="1">
            <p:ph type="sldNum" sz="quarter" idx="4"/>
          </p:nvPr>
        </p:nvSpPr>
        <p:spPr>
          <a:xfrm>
            <a:off x="6804248" y="6579350"/>
            <a:ext cx="2311400" cy="278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6" name="그림 5" descr="기대하라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6504" y="6299512"/>
            <a:ext cx="1017104" cy="2942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48768" y="6614779"/>
            <a:ext cx="1420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t>http://insahara.tistory.com</a:t>
            </a:r>
            <a:endParaRPr lang="ko-KR" altLang="en-US" sz="800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ocja@inu.ac.k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A%B9%80%EC%98%81%ED%95%98_(%EC%86%8C%EC%84%A4%EA%B0%80)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2411760" y="2687111"/>
            <a:ext cx="6552728" cy="551680"/>
          </a:xfrm>
        </p:spPr>
        <p:txBody>
          <a:bodyPr/>
          <a:lstStyle/>
          <a:p>
            <a:pPr algn="ctr"/>
            <a:r>
              <a:rPr lang="en-US" altLang="ko-KR" sz="2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EP </a:t>
            </a:r>
            <a:r>
              <a:rPr lang="en-US" altLang="ko-KR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/ </a:t>
            </a:r>
            <a:r>
              <a:rPr lang="ko-KR" altLang="en-US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제</a:t>
            </a:r>
            <a:r>
              <a:rPr lang="en-US" altLang="ko-KR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5</a:t>
            </a:r>
            <a:r>
              <a:rPr lang="ko-KR" altLang="en-US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장 전자출판 비즈니스</a:t>
            </a:r>
            <a:endParaRPr lang="ko-KR" altLang="en-US" sz="1800" b="1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3131840" y="3428678"/>
            <a:ext cx="5796136" cy="216346"/>
          </a:xfrm>
        </p:spPr>
        <p:txBody>
          <a:bodyPr/>
          <a:lstStyle/>
          <a:p>
            <a:pPr algn="l"/>
            <a:r>
              <a:rPr lang="ko-KR" altLang="en-US" sz="1600" dirty="0">
                <a:solidFill>
                  <a:srgbClr val="002060"/>
                </a:solidFill>
              </a:rPr>
              <a:t>문헌정보학과 교수 </a:t>
            </a:r>
            <a:r>
              <a:rPr lang="ko-KR" altLang="en-US" sz="1600" dirty="0" err="1">
                <a:solidFill>
                  <a:srgbClr val="002060"/>
                </a:solidFill>
              </a:rPr>
              <a:t>이문학</a:t>
            </a:r>
            <a:r>
              <a:rPr lang="en-US" altLang="ko-KR" sz="1600" dirty="0">
                <a:solidFill>
                  <a:srgbClr val="002060"/>
                </a:solidFill>
              </a:rPr>
              <a:t>(</a:t>
            </a:r>
            <a:r>
              <a:rPr lang="ko-KR" altLang="en-US" sz="1600">
                <a:solidFill>
                  <a:srgbClr val="002060"/>
                </a:solidFill>
              </a:rPr>
              <a:t>李文學</a:t>
            </a:r>
            <a:r>
              <a:rPr lang="en-US" altLang="ko-KR" sz="1600" dirty="0">
                <a:solidFill>
                  <a:srgbClr val="002060"/>
                </a:solidFill>
              </a:rPr>
              <a:t>/mocja@inu.ac.kr) </a:t>
            </a:r>
            <a:endParaRPr lang="ko-KR" altLang="en-US" sz="160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181400"/>
            <a:ext cx="1763688" cy="239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41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0" y="640688"/>
            <a:ext cx="91440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18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휴대폰 소설 </a:t>
            </a:r>
            <a:endParaRPr lang="en-US" altLang="ko-KR" sz="1800" b="1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휴대폰으로 인터넷에 접속하여 소설을 쓰기도 하고 읽기도 하는 장르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활자이탈세대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(10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20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를 독자층으로 흡수 기대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아날로그에서 디지털이 아닌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디지털에서 아날로그라는 새로운 흐름 창출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특히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도서의 반품제도를 시행하는 일본에서 새로운 돌파구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장점</a:t>
            </a:r>
            <a:endParaRPr lang="en-US" altLang="ko-KR" sz="1800" dirty="0">
              <a:solidFill>
                <a:srgbClr val="7030A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무재고 無在庫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(&amp;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출간비용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창고비용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운송비용 無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spcBef>
                <a:spcPct val="0"/>
              </a:spcBef>
              <a:buFontTx/>
              <a:buChar char="-"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ex. 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천사의 사랑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&gt;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2009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11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월 개봉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사사키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노조미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주연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칸치쿠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유리 감독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리오라는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미모의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17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살 여고생과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미츠테루라는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38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살 대학 강사 사이의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운명적인 사랑 이야기 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–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이 영화는 휴대폰 소설로 연재되어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1,300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만 회의   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페이지뷰를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달성 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–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종이책으로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출판하여 베스트셀러 기록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(50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만 부 제작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en-US" altLang="ko-KR" sz="18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&lt;</a:t>
            </a:r>
            <a:r>
              <a:rPr lang="ko-KR" altLang="en-US" sz="18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연공</a:t>
            </a:r>
            <a:r>
              <a:rPr lang="en-US" altLang="ko-KR" sz="18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&gt; </a:t>
            </a:r>
            <a:r>
              <a:rPr lang="ko-KR" altLang="en-US" sz="18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아라가키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8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유이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주연 영화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600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만 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PV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기록 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-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출판</a:t>
            </a:r>
            <a:endParaRPr lang="en-US" altLang="ko-KR" sz="18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 </a:t>
            </a:r>
            <a:r>
              <a:rPr lang="en-US" altLang="ko-KR" sz="18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&lt;</a:t>
            </a:r>
            <a:r>
              <a:rPr lang="ko-KR" altLang="en-US" sz="18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붉은</a:t>
            </a:r>
            <a:r>
              <a:rPr lang="en-US" altLang="ko-KR" sz="18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8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실</a:t>
            </a:r>
            <a:r>
              <a:rPr lang="en-US" altLang="ko-KR" sz="18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&gt; </a:t>
            </a:r>
            <a:r>
              <a:rPr lang="ko-KR" altLang="en-US" sz="18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미나미사와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나오 주연 영화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800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만 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PV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기록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-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출판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6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92365" y="271356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122280" y="349563"/>
            <a:ext cx="6249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3.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트위터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출판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블로그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출판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en-US" altLang="ko-KR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Blook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),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휴대폰 소설 </a:t>
            </a:r>
          </a:p>
        </p:txBody>
      </p:sp>
    </p:spTree>
    <p:extLst>
      <p:ext uri="{BB962C8B-B14F-4D97-AF65-F5344CB8AC3E}">
        <p14:creationId xmlns:p14="http://schemas.microsoft.com/office/powerpoint/2010/main" val="228076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6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71500" y="480643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124353" y="580087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4.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사업자들의 자가 출판 지원</a:t>
            </a: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3347864" y="45621"/>
            <a:ext cx="755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b="1" dirty="0">
                <a:solidFill>
                  <a:schemeClr val="accent6">
                    <a:lumMod val="5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05</a:t>
            </a:r>
            <a:r>
              <a:rPr lang="en-US" altLang="ko-KR" sz="1800" b="1" dirty="0">
                <a:solidFill>
                  <a:srgbClr val="FF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800" b="1" dirty="0" err="1">
                <a:solidFill>
                  <a:srgbClr val="C0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1800" b="1" dirty="0">
                <a:solidFill>
                  <a:srgbClr val="C0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사업자들의 자가 출판 지원</a:t>
            </a:r>
            <a:r>
              <a:rPr lang="ko-KR" altLang="en-US" sz="1800" dirty="0">
                <a:solidFill>
                  <a:srgbClr val="C0000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</a:p>
        </p:txBody>
      </p:sp>
      <p:sp>
        <p:nvSpPr>
          <p:cNvPr id="12" name="직사각형 3"/>
          <p:cNvSpPr>
            <a:spLocks noChangeArrowheads="1"/>
          </p:cNvSpPr>
          <p:nvPr/>
        </p:nvSpPr>
        <p:spPr bwMode="auto">
          <a:xfrm>
            <a:off x="0" y="783801"/>
            <a:ext cx="90725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독립작가 및 중소출판사의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확보를 위한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선두 사업자들의 지원 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출판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작가들은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더 이상 출판사라는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게이트키퍼를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거치지 않고도 독자와 만남 가능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기존의 독자로 머물러 있던 일반인들도 자신의 작품을 공개할 수 있는 기회를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갖게 됨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ex.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소니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‘Publisher Portal’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아마존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‘Digital Text Platform’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유페이퍼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‘EPUP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웹에디터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 etc.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432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6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21842" y="357037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60708" y="356986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5.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전자출판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1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인 창조비즈니스의 대표 분야</a:t>
            </a: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35496" y="726318"/>
            <a:ext cx="9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전자출판은 창조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직업군으로서의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1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인 창조 가능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: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비교적 느슨한 진입장벽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저렴한 창업 비용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온라인 활용으로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무점포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창업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가능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유형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1.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전문적인 연구보고서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리포트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노하우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강의 등을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e-Book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형태의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>
              <a:defRPr/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       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지식과 정보성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콘텐츠로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생산하여 이를 수익의 원천으로 삼는 경우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>
              <a:defRPr/>
            </a:pP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유형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2.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일러스트레이션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만화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소설 등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스토리텔링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기반의 재미를 목적으로 하는 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       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오락성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콘텐츠로서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이를 제공하여 수익의 원천으로 삼는 경우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-1076" y="3202485"/>
            <a:ext cx="9145076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7030A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▶ </a:t>
            </a:r>
            <a:r>
              <a:rPr lang="ko-KR" altLang="en-US" b="1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성공</a:t>
            </a:r>
            <a:r>
              <a:rPr lang="en-US" altLang="ko-KR" b="1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b="1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요인</a:t>
            </a:r>
            <a:r>
              <a:rPr lang="en-US" altLang="ko-KR" b="1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dirty="0">
              <a:solidFill>
                <a:srgbClr val="7030A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첫째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상상력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아이디어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창의력과 같은 유연하고 통합적인 사고능력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재능과 취미를 토대 다양한 지식과 경험이 전제되어야 함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/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아이디어를 비즈니스로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연결시킬수있는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사업성 검토 및 시장조사가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선행되어야함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둘째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퍼스널 브랜드화를 통한 프랜차이즈 확대전략 수립 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차별화된 스토리텔링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셋째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편익세분화 수익모델 접근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선택과 집중으로 수익모델 다양화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소비자의 수요파악을 통한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선태과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집중 필요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인원이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적은관계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넷째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다양한 넷 인프라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사람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&amp;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정보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)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구축 및 활용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평소 다양한 분야의 사람들과 인적 네트워크를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형성하는것이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중요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745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6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06004" y="305176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206004" y="413266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6.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그린오션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디지털 교과서 판매와 대여</a:t>
            </a:r>
          </a:p>
        </p:txBody>
      </p:sp>
      <p:sp>
        <p:nvSpPr>
          <p:cNvPr id="13" name="직사각형 3"/>
          <p:cNvSpPr>
            <a:spLocks noChangeArrowheads="1"/>
          </p:cNvSpPr>
          <p:nvPr/>
        </p:nvSpPr>
        <p:spPr bwMode="auto">
          <a:xfrm>
            <a:off x="-31112" y="792533"/>
            <a:ext cx="9143999" cy="253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[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디지털 교과서 정의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]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학교와 가정에서 시간과 공간이 제약  없이 기존의 교과서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참고서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문제집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용어사전 등의 내용을 포함하고 이를 동영상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애니메이션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가상 현실 등의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멀티미디어와 통합 제공하며 다양한 상호 작용 기능과 학습자의 특성과 능력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수준에 맞추어 학습할 수 있도록 구현된 학생용의 주된 교재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현재 학생 수가 줄어서 애매한 감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algn="r"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교육과학기술부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2006)</a:t>
            </a:r>
          </a:p>
        </p:txBody>
      </p:sp>
      <p:sp>
        <p:nvSpPr>
          <p:cNvPr id="18" name="직사각형 3"/>
          <p:cNvSpPr>
            <a:spLocks noChangeArrowheads="1"/>
          </p:cNvSpPr>
          <p:nvPr/>
        </p:nvSpPr>
        <p:spPr bwMode="auto">
          <a:xfrm>
            <a:off x="71191" y="3675641"/>
            <a:ext cx="9041696" cy="1338828"/>
          </a:xfrm>
          <a:prstGeom prst="rect">
            <a:avLst/>
          </a:prstGeom>
          <a:solidFill>
            <a:srgbClr val="92D050">
              <a:alpha val="28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☞ </a:t>
            </a:r>
            <a:r>
              <a:rPr lang="ko-KR" altLang="en-US" b="1" dirty="0" err="1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그린오션</a:t>
            </a:r>
            <a:r>
              <a:rPr lang="ko-KR" altLang="en-US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(green</a:t>
            </a:r>
            <a:r>
              <a:rPr lang="ko-KR" altLang="en-US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ocean)</a:t>
            </a: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 경제 용어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무경쟁 시장인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‘blue ocean’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과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유사한 개념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발전가능성이 큰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시장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경쟁자가 많은 포화된 시장인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‘Red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ocean’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의 상대적 개념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 ex)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김치냉장고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스팀청소기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275142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6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38457" y="926307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323528" y="991761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6.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그린오션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디지털 교과서 판매와 대여</a:t>
            </a:r>
          </a:p>
        </p:txBody>
      </p:sp>
      <p:sp>
        <p:nvSpPr>
          <p:cNvPr id="12" name="직사각형 3"/>
          <p:cNvSpPr>
            <a:spLocks noChangeArrowheads="1"/>
          </p:cNvSpPr>
          <p:nvPr/>
        </p:nvSpPr>
        <p:spPr bwMode="auto">
          <a:xfrm>
            <a:off x="336228" y="1484784"/>
            <a:ext cx="78120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[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매력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-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장점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]</a:t>
            </a:r>
          </a:p>
          <a:p>
            <a:pPr>
              <a:defRPr/>
            </a:pPr>
            <a:r>
              <a:rPr lang="ko-KR" altLang="en-US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endParaRPr lang="en-US" altLang="ko-KR" b="1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en-US" altLang="ko-KR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· </a:t>
            </a:r>
            <a:r>
              <a:rPr lang="ko-KR" altLang="en-US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출판업자의 입장에서</a:t>
            </a:r>
            <a:endParaRPr lang="en-US" altLang="ko-KR" b="1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경기 침체기에도 어느 정도의 시장 규모를 유지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개발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유통 측면에서 저렴한 가격 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용이한 업데이트 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buFontTx/>
              <a:buChar char="-"/>
              <a:defRPr/>
            </a:pP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en-US" altLang="ko-KR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· </a:t>
            </a:r>
            <a:r>
              <a:rPr lang="ko-KR" altLang="en-US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학생의</a:t>
            </a:r>
            <a:r>
              <a:rPr lang="en-US" altLang="ko-KR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입장에서</a:t>
            </a:r>
            <a:endParaRPr lang="en-US" altLang="ko-KR" b="1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다양한 부가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콘텐츠를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멀티미디어 형식으로 제공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이해도 제고 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가벼운 가방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저렴한 가격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코스스마트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종이책의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50%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수준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방대한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하이퍼텍스트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) </a:t>
            </a: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323528" y="5169966"/>
            <a:ext cx="778986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☞ 코스스마트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미국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온라인 교과서 출판업체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의 디지털 교과서</a:t>
            </a:r>
            <a:endParaRPr lang="en-US" altLang="ko-KR" b="1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   필기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하이라이트 기능 등 기존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종이책의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장점과 디지털 파일의 장점인 검색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</a:p>
          <a:p>
            <a:pPr>
              <a:defRPr/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복사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붙여넣기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기능을 동시에 구현한다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37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6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31149" y="391773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382538" y="412105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6.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그린오션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디지털 교과서 판매와 대여</a:t>
            </a:r>
          </a:p>
        </p:txBody>
      </p:sp>
      <p:sp>
        <p:nvSpPr>
          <p:cNvPr id="13" name="직사각형 3"/>
          <p:cNvSpPr>
            <a:spLocks noChangeArrowheads="1"/>
          </p:cNvSpPr>
          <p:nvPr/>
        </p:nvSpPr>
        <p:spPr bwMode="auto">
          <a:xfrm>
            <a:off x="17885" y="878781"/>
            <a:ext cx="91261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[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단점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]</a:t>
            </a: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호환의 문제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종이책과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동일한 포맷의 교과서는 읽기 불편하다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학생 입장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비싼 단말기 가격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누크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259$) –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학생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입장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정부 입장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영상매체의 일반적 단점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특히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발광 發光 매체라는 점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생각하지 않는 인간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한 순간에 간다는 점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단말기가 있어야 한다는 점과 단말기의 생명은 짧다는 점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marL="285750" indent="-285750">
              <a:buFontTx/>
              <a:buChar char="-"/>
              <a:defRPr/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깨질 수 있다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’(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이탈리아 기호학자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움베르토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에코의 실험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</p:txBody>
      </p:sp>
      <p:sp>
        <p:nvSpPr>
          <p:cNvPr id="18" name="직사각형 3"/>
          <p:cNvSpPr>
            <a:spLocks noChangeArrowheads="1"/>
          </p:cNvSpPr>
          <p:nvPr/>
        </p:nvSpPr>
        <p:spPr bwMode="auto">
          <a:xfrm>
            <a:off x="-2632" y="2935131"/>
            <a:ext cx="912611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☞ 전자매체는 에너지가 필요하다</a:t>
            </a:r>
            <a:endParaRPr lang="en-US" altLang="ko-KR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종이책의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수명은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수백년간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이어져 오고 있다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.</a:t>
            </a:r>
          </a:p>
          <a:p>
            <a:pPr>
              <a:defRPr/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그러나 전자적 형태의 매체는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?</a:t>
            </a:r>
          </a:p>
          <a:p>
            <a:pPr>
              <a:defRPr/>
            </a:pPr>
            <a:r>
              <a:rPr lang="en-US" altLang="ko-KR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디지털 </a:t>
            </a:r>
            <a:r>
              <a:rPr lang="ko-KR" altLang="en-US" dirty="0" err="1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콘텐츠는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전자적 저장 물질인 플로피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디스크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CD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롬 그리고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DB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의   </a:t>
            </a:r>
            <a:endParaRPr lang="en-US" altLang="ko-KR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형태로 만들어지며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이를 읽거나 보기 위해서는 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device 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또는 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drive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가 </a:t>
            </a:r>
            <a:endParaRPr lang="en-US" altLang="ko-KR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필요하다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– Device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와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drive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는 전기가 없으면 무용지물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en-US" altLang="ko-KR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054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6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65340" y="255655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43648" y="272251"/>
            <a:ext cx="62565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7.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서점의 무한 변신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서점은 책만을 파는 곳이 아니다</a:t>
            </a:r>
          </a:p>
        </p:txBody>
      </p:sp>
      <p:sp>
        <p:nvSpPr>
          <p:cNvPr id="20" name="직사각형 3"/>
          <p:cNvSpPr>
            <a:spLocks noChangeArrowheads="1"/>
          </p:cNvSpPr>
          <p:nvPr/>
        </p:nvSpPr>
        <p:spPr bwMode="auto">
          <a:xfrm>
            <a:off x="0" y="697325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[</a:t>
            </a:r>
            <a:r>
              <a:rPr lang="ko-KR" altLang="en-US" sz="18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반즈앤노블</a:t>
            </a: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]</a:t>
            </a: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독서와 지적 탐구의 기쁨으로 발전시켜 책 읽기와 학습을 즐겁게 하는 라운지  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설치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책 관련 지식을 가진 직원 채용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편안하게 시간을 보낼 수 있는 환경 조성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– 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사람들 간 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만남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’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이라는 화두를 서점에 접목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어린이 책 코너는 놀이터에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가깝다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서점에 들어서면 커뮤니티 공간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커피를 마실 수 있는 공간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연주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감상실 등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[</a:t>
            </a:r>
            <a:r>
              <a:rPr lang="ko-KR" altLang="en-US" sz="18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교보문고</a:t>
            </a: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]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예전과 많이 달라진 모습을 볼 수 있다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 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문화복합공간으로 변신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☞ 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입장료를 내고 들어가는 서점이 있다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? - 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도쿄 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8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분키츠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’(</a:t>
            </a:r>
            <a:r>
              <a:rPr lang="ko-KR" altLang="en-US" sz="18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文喫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) 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서점</a:t>
            </a:r>
            <a:endParaRPr lang="en-US" altLang="ko-KR" sz="1800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800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☞ 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오전 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7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시에 문을 열고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새벽 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2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시까지 영업을 하는 서점이 있다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? - 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일본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8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츠타야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dirty="0" err="1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蔦</a:t>
            </a:r>
            <a:r>
              <a:rPr lang="ko-KR" altLang="en-US" sz="1800" dirty="0" err="1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屋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서점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전국에 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1500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여 개의 분점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창업자는 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《</a:t>
            </a:r>
            <a:r>
              <a:rPr lang="ko-KR" altLang="en-US" sz="1800" dirty="0" err="1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지적자본론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》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의 작가 </a:t>
            </a:r>
            <a:endParaRPr lang="en-US" altLang="ko-KR" sz="1800" dirty="0">
              <a:solidFill>
                <a:srgbClr val="0070C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</a:t>
            </a:r>
            <a:r>
              <a:rPr lang="ko-KR" altLang="en-US" sz="1800" dirty="0" err="1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마스다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800" dirty="0" err="1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무네아키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 –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커피와 음료는 기본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야채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고구마 재배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), </a:t>
            </a:r>
            <a:r>
              <a:rPr lang="ko-KR" altLang="en-US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와인도 취급한다</a:t>
            </a:r>
            <a:r>
              <a:rPr lang="en-US" altLang="ko-KR" sz="1800" dirty="0">
                <a:solidFill>
                  <a:srgbClr val="0070C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☞ </a:t>
            </a: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시간을 내서 동네의 서점</a:t>
            </a: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책방에 한 번 </a:t>
            </a:r>
            <a:r>
              <a:rPr lang="ko-KR" altLang="en-US" sz="18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들러보자</a:t>
            </a: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!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입장료를 받는 도서관도 생김</a:t>
            </a: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청담동 </a:t>
            </a:r>
            <a:r>
              <a:rPr lang="ko-KR" altLang="en-US" sz="18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소전서림</a:t>
            </a: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endParaRPr lang="en-US" altLang="ko-KR" sz="1800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2876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6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01274" y="180061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sz="1600" dirty="0" err="1">
                <a:solidFill>
                  <a:srgbClr val="FFFFFF"/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ㅁ</a:t>
            </a:r>
            <a:endParaRPr kumimoji="1" lang="ko-KR" altLang="en-US" sz="1600" dirty="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76998" y="198618"/>
            <a:ext cx="6511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7.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서점의 무한 변신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서점은 책만을 파는 곳이 아니다</a:t>
            </a: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323528" y="1373708"/>
            <a:ext cx="78120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☞ 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일단 입장하면 책을 꼭 사야만 되는 서점이 있다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?</a:t>
            </a:r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3"/>
            <a:ext cx="4104456" cy="273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3"/>
          <p:cNvSpPr>
            <a:spLocks noChangeArrowheads="1"/>
          </p:cNvSpPr>
          <p:nvPr/>
        </p:nvSpPr>
        <p:spPr bwMode="auto">
          <a:xfrm>
            <a:off x="755576" y="4751913"/>
            <a:ext cx="4248472" cy="36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algn="ctr"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en-US" altLang="ko-KR" sz="14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&lt; ‘</a:t>
            </a:r>
            <a:r>
              <a:rPr lang="ko-KR" altLang="en-US" sz="14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숲속</a:t>
            </a:r>
            <a:r>
              <a:rPr lang="ko-KR" altLang="en-US" sz="14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작은 책방</a:t>
            </a:r>
            <a:r>
              <a:rPr lang="en-US" altLang="ko-KR" sz="14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’</a:t>
            </a:r>
            <a:r>
              <a:rPr lang="ko-KR" altLang="en-US" sz="14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4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4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괴산</a:t>
            </a:r>
            <a:r>
              <a:rPr lang="en-US" altLang="ko-KR" sz="14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, 2014~&gt; </a:t>
            </a:r>
            <a:r>
              <a:rPr lang="ko-KR" altLang="en-US" sz="14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북스테이</a:t>
            </a:r>
            <a:r>
              <a:rPr lang="ko-KR" altLang="en-US" sz="14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가능</a:t>
            </a:r>
            <a:endParaRPr lang="en-US" altLang="ko-KR" sz="14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0040" y="5169966"/>
            <a:ext cx="7775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☞ Book, &lt;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제일경제주간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&gt;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미래예상도 취재팀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/</a:t>
            </a:r>
            <a:r>
              <a:rPr lang="ko-KR" altLang="en-US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조은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역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(2020.7). </a:t>
            </a:r>
            <a:r>
              <a:rPr lang="en-US" altLang="ko-KR" dirty="0">
                <a:solidFill>
                  <a:srgbClr val="0070C0"/>
                </a:solidFill>
                <a:latin typeface="한컴 윤고딕 230"/>
                <a:ea typeface="한컴 윤고딕 230"/>
              </a:rPr>
              <a:t>『</a:t>
            </a:r>
            <a:r>
              <a:rPr lang="ko-KR" altLang="en-US" dirty="0">
                <a:solidFill>
                  <a:srgbClr val="0070C0"/>
                </a:solidFill>
                <a:latin typeface="한컴 윤고딕 230"/>
                <a:ea typeface="한컴 윤고딕 230"/>
              </a:rPr>
              <a:t>미래의</a:t>
            </a:r>
            <a:r>
              <a:rPr lang="en-US" altLang="ko-KR" dirty="0">
                <a:solidFill>
                  <a:srgbClr val="0070C0"/>
                </a:solidFill>
                <a:latin typeface="한컴 윤고딕 230"/>
                <a:ea typeface="한컴 윤고딕 230"/>
              </a:rPr>
              <a:t> </a:t>
            </a:r>
            <a:r>
              <a:rPr lang="ko-KR" altLang="en-US" dirty="0">
                <a:solidFill>
                  <a:srgbClr val="0070C0"/>
                </a:solidFill>
                <a:latin typeface="한컴 윤고딕 230"/>
                <a:ea typeface="한컴 윤고딕 230"/>
              </a:rPr>
              <a:t>서점</a:t>
            </a:r>
            <a:r>
              <a:rPr lang="en-US" altLang="ko-KR" dirty="0">
                <a:solidFill>
                  <a:srgbClr val="0070C0"/>
                </a:solidFill>
                <a:latin typeface="한컴 윤고딕 230"/>
                <a:ea typeface="한컴 윤고딕 230"/>
              </a:rPr>
              <a:t>』.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dirty="0">
                <a:solidFill>
                  <a:srgbClr val="0070C0"/>
                </a:solidFill>
                <a:latin typeface="한컴 윤고딕 230"/>
                <a:ea typeface="한컴 윤고딕 230"/>
              </a:rPr>
              <a:t>             </a:t>
            </a:r>
            <a:r>
              <a:rPr lang="ko-KR" altLang="en-US" dirty="0" err="1">
                <a:solidFill>
                  <a:srgbClr val="0070C0"/>
                </a:solidFill>
                <a:latin typeface="한컴 윤고딕 230"/>
                <a:ea typeface="한컴 윤고딕 230"/>
              </a:rPr>
              <a:t>유유출판사</a:t>
            </a:r>
            <a:r>
              <a:rPr lang="en-US" altLang="ko-KR" dirty="0">
                <a:solidFill>
                  <a:srgbClr val="0070C0"/>
                </a:solidFill>
                <a:latin typeface="한컴 윤고딕 230"/>
                <a:ea typeface="한컴 윤고딕 230"/>
              </a:rPr>
              <a:t>.</a:t>
            </a:r>
            <a:endParaRPr lang="en-US" altLang="ko-KR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98" y="5589240"/>
            <a:ext cx="1178074" cy="8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31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6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38457" y="926307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7" name="Rectangle 85"/>
          <p:cNvSpPr>
            <a:spLocks noChangeArrowheads="1"/>
          </p:cNvSpPr>
          <p:nvPr/>
        </p:nvSpPr>
        <p:spPr bwMode="auto">
          <a:xfrm>
            <a:off x="323528" y="991761"/>
            <a:ext cx="56166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8.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출판업계의 새 활로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온라인에서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꺼리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’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를 찾자</a:t>
            </a: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288305" y="1484784"/>
            <a:ext cx="7812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오프라인 백화점의 시대는 저물어간다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아마존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구글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알리바바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쿠팡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등 온라인 시장의 매출이 점점 늘고 있다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소비자의 구매 형태가 온라인으로 바뀌고 있다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세계적 명품 업체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샤넬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‘ –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결국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온라인 시장에 뛰어 들었다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.</a:t>
            </a:r>
          </a:p>
        </p:txBody>
      </p:sp>
      <p:sp>
        <p:nvSpPr>
          <p:cNvPr id="19" name="직사각형 3"/>
          <p:cNvSpPr>
            <a:spLocks noChangeArrowheads="1"/>
          </p:cNvSpPr>
          <p:nvPr/>
        </p:nvSpPr>
        <p:spPr bwMode="auto">
          <a:xfrm>
            <a:off x="323800" y="3356992"/>
            <a:ext cx="7848600" cy="9239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☞ 미국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, ‘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블랙 </a:t>
            </a:r>
            <a:r>
              <a:rPr lang="ko-KR" altLang="en-US" b="1" dirty="0" err="1">
                <a:latin typeface="한컴 윤고딕 230" pitchFamily="18" charset="-127"/>
                <a:ea typeface="한컴 윤고딕 230" pitchFamily="18" charset="-127"/>
              </a:rPr>
              <a:t>프라이데이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’ – 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년 매출액 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200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조원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!!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중국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b="1" dirty="0" err="1">
                <a:latin typeface="한컴 윤고딕 230" pitchFamily="18" charset="-127"/>
                <a:ea typeface="한컴 윤고딕 230" pitchFamily="18" charset="-127"/>
              </a:rPr>
              <a:t>광군제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’ - 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하루 매출액 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28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조원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!!</a:t>
            </a:r>
            <a:endParaRPr lang="en-US" altLang="ko-KR" b="1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25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Tip.</a:t>
            </a:r>
            <a:endParaRPr lang="en-US" altLang="ko-KR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547664" y="6649615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4283968" y="3535843"/>
            <a:ext cx="4847828" cy="170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ko-KR" altLang="en-US" sz="1600" dirty="0" err="1">
                <a:latin typeface="굴림" panose="020B0600000101010101" pitchFamily="50" charset="-127"/>
              </a:rPr>
              <a:t>不聰不明不能王</a:t>
            </a:r>
            <a:r>
              <a:rPr lang="ko-KR" altLang="en-US" sz="1600" dirty="0">
                <a:latin typeface="굴림" panose="020B0600000101010101" pitchFamily="50" charset="-127"/>
              </a:rPr>
              <a:t> </a:t>
            </a:r>
            <a:r>
              <a:rPr lang="ko-KR" altLang="en-US" sz="1600" dirty="0" err="1">
                <a:latin typeface="굴림" panose="020B0600000101010101" pitchFamily="50" charset="-127"/>
              </a:rPr>
              <a:t>不瞽不聾不能公</a:t>
            </a:r>
            <a:r>
              <a:rPr lang="ko-KR" altLang="en-US" sz="1600" dirty="0">
                <a:latin typeface="굴림" panose="020B0600000101010101" pitchFamily="50" charset="-127"/>
              </a:rPr>
              <a:t>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愼子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&gt;</a:t>
            </a:r>
          </a:p>
          <a:p>
            <a:pPr marL="285750" indent="-285750">
              <a:buFontTx/>
              <a:buChar char="-"/>
              <a:defRPr/>
            </a:pPr>
            <a:endParaRPr lang="en-US" altLang="ko-KR" sz="1600" dirty="0">
              <a:latin typeface="굴림" panose="020B0600000101010101" pitchFamily="50" charset="-127"/>
            </a:endParaRPr>
          </a:p>
          <a:p>
            <a:pPr>
              <a:buNone/>
              <a:defRPr/>
            </a:pPr>
            <a:r>
              <a:rPr lang="en-US" altLang="ko-KR" sz="1400" dirty="0">
                <a:latin typeface="굴림" panose="020B0600000101010101" pitchFamily="50" charset="-127"/>
              </a:rPr>
              <a:t>    ‘</a:t>
            </a:r>
            <a:r>
              <a:rPr lang="ko-KR" altLang="en-US" sz="1400" dirty="0" err="1">
                <a:latin typeface="굴림" panose="020B0600000101010101" pitchFamily="50" charset="-127"/>
              </a:rPr>
              <a:t>불총불명불능왕</a:t>
            </a:r>
            <a:r>
              <a:rPr lang="en-US" altLang="ko-KR" sz="1400" dirty="0">
                <a:latin typeface="굴림" panose="020B0600000101010101" pitchFamily="50" charset="-127"/>
              </a:rPr>
              <a:t>, </a:t>
            </a:r>
            <a:r>
              <a:rPr lang="ko-KR" altLang="en-US" sz="1400" dirty="0" err="1">
                <a:latin typeface="굴림" panose="020B0600000101010101" pitchFamily="50" charset="-127"/>
              </a:rPr>
              <a:t>불고불롱불능공</a:t>
            </a:r>
            <a:r>
              <a:rPr lang="en-US" altLang="ko-KR" sz="1400" dirty="0">
                <a:latin typeface="굴림" panose="020B0600000101010101" pitchFamily="50" charset="-127"/>
              </a:rPr>
              <a:t>’</a:t>
            </a:r>
            <a:r>
              <a:rPr lang="ko-KR" altLang="en-US" sz="1400" dirty="0">
                <a:latin typeface="굴림" panose="020B0600000101010101" pitchFamily="50" charset="-127"/>
              </a:rPr>
              <a:t>이라고 읽습니다</a:t>
            </a:r>
            <a:r>
              <a:rPr lang="en-US" altLang="ko-KR" sz="1400" dirty="0">
                <a:latin typeface="굴림" panose="020B0600000101010101" pitchFamily="50" charset="-127"/>
              </a:rPr>
              <a:t>.</a:t>
            </a:r>
          </a:p>
          <a:p>
            <a:pPr>
              <a:buNone/>
              <a:defRPr/>
            </a:pPr>
            <a:r>
              <a:rPr lang="en-US" altLang="ko-KR" sz="1400" dirty="0">
                <a:latin typeface="굴림" panose="020B0600000101010101" pitchFamily="50" charset="-127"/>
              </a:rPr>
              <a:t>    (</a:t>
            </a:r>
            <a:r>
              <a:rPr lang="ko-KR" altLang="en-US" sz="1400" dirty="0">
                <a:latin typeface="굴림" panose="020B0600000101010101" pitchFamily="50" charset="-127"/>
              </a:rPr>
              <a:t>총명하지 못하면</a:t>
            </a:r>
            <a:r>
              <a:rPr lang="en-US" altLang="ko-KR" sz="1400" dirty="0">
                <a:latin typeface="굴림" panose="020B0600000101010101" pitchFamily="50" charset="-127"/>
              </a:rPr>
              <a:t>, </a:t>
            </a:r>
            <a:r>
              <a:rPr lang="ko-KR" altLang="en-US" sz="1400" dirty="0">
                <a:latin typeface="굴림" panose="020B0600000101010101" pitchFamily="50" charset="-127"/>
              </a:rPr>
              <a:t>즉 제대로 듣고 보지 못하면 왕 노릇     </a:t>
            </a:r>
            <a:endParaRPr lang="en-US" altLang="ko-KR" sz="1400" dirty="0">
              <a:latin typeface="굴림" panose="020B0600000101010101" pitchFamily="50" charset="-127"/>
            </a:endParaRPr>
          </a:p>
          <a:p>
            <a:pPr>
              <a:buNone/>
              <a:defRPr/>
            </a:pPr>
            <a:r>
              <a:rPr lang="en-US" altLang="ko-KR" sz="1400" dirty="0">
                <a:latin typeface="굴림" panose="020B0600000101010101" pitchFamily="50" charset="-127"/>
              </a:rPr>
              <a:t>    </a:t>
            </a:r>
            <a:r>
              <a:rPr lang="ko-KR" altLang="en-US" sz="1400" dirty="0">
                <a:latin typeface="굴림" panose="020B0600000101010101" pitchFamily="50" charset="-127"/>
              </a:rPr>
              <a:t>제대로 할 수 없고</a:t>
            </a:r>
            <a:r>
              <a:rPr lang="en-US" altLang="ko-KR" sz="1400" dirty="0">
                <a:latin typeface="굴림" panose="020B0600000101010101" pitchFamily="50" charset="-127"/>
              </a:rPr>
              <a:t>, </a:t>
            </a:r>
            <a:r>
              <a:rPr lang="ko-KR" altLang="en-US" sz="1400" dirty="0" err="1">
                <a:latin typeface="굴림" panose="020B0600000101010101" pitchFamily="50" charset="-127"/>
              </a:rPr>
              <a:t>못본</a:t>
            </a:r>
            <a:r>
              <a:rPr lang="ko-KR" altLang="en-US" sz="1400" dirty="0">
                <a:latin typeface="굴림" panose="020B0600000101010101" pitchFamily="50" charset="-127"/>
              </a:rPr>
              <a:t> 척</a:t>
            </a:r>
            <a:r>
              <a:rPr lang="en-US" altLang="ko-KR" sz="1400" dirty="0">
                <a:latin typeface="굴림" panose="020B0600000101010101" pitchFamily="50" charset="-127"/>
              </a:rPr>
              <a:t>,</a:t>
            </a:r>
            <a:r>
              <a:rPr lang="ko-KR" altLang="en-US" sz="1400" dirty="0">
                <a:latin typeface="굴림" panose="020B0600000101010101" pitchFamily="50" charset="-127"/>
              </a:rPr>
              <a:t> 못들은 척 하지 못하면 시</a:t>
            </a:r>
            <a:endParaRPr lang="en-US" altLang="ko-KR" sz="1400" dirty="0">
              <a:latin typeface="굴림" panose="020B0600000101010101" pitchFamily="50" charset="-127"/>
            </a:endParaRPr>
          </a:p>
          <a:p>
            <a:pPr>
              <a:buNone/>
              <a:defRPr/>
            </a:pPr>
            <a:r>
              <a:rPr lang="en-US" altLang="ko-KR" sz="1400" dirty="0">
                <a:latin typeface="굴림" panose="020B0600000101010101" pitchFamily="50" charset="-127"/>
              </a:rPr>
              <a:t>    </a:t>
            </a:r>
            <a:r>
              <a:rPr lang="ko-KR" altLang="en-US" sz="1400" dirty="0">
                <a:latin typeface="굴림" panose="020B0600000101010101" pitchFamily="50" charset="-127"/>
              </a:rPr>
              <a:t>아버지 노릇을 제대로 할 수 없다</a:t>
            </a:r>
            <a:r>
              <a:rPr lang="en-US" altLang="ko-KR" sz="1400" dirty="0">
                <a:latin typeface="굴림" panose="020B0600000101010101" pitchFamily="50" charset="-127"/>
              </a:rPr>
              <a:t>.)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신자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6105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>
          <a:xfrm>
            <a:off x="1187549" y="1844824"/>
            <a:ext cx="6912843" cy="3240360"/>
          </a:xfrm>
        </p:spPr>
        <p:txBody>
          <a:bodyPr/>
          <a:lstStyle/>
          <a:p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국내 </a:t>
            </a:r>
            <a:r>
              <a:rPr lang="ko-KR" altLang="en-US" sz="20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시장의 희망적 징후</a:t>
            </a:r>
            <a:endParaRPr lang="en-US" altLang="ko-KR" sz="20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POD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출판의 확산</a:t>
            </a:r>
            <a:endParaRPr lang="en-US" altLang="ko-KR" sz="20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ko-KR" altLang="en-US" sz="20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트위터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출판</a:t>
            </a:r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20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블로그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출판</a:t>
            </a:r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ko-KR" altLang="en-US" sz="20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블룩</a:t>
            </a:r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), 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휴대폰 소설</a:t>
            </a:r>
            <a:endParaRPr lang="en-US" altLang="ko-KR" sz="20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ko-KR" altLang="en-US" sz="20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사업자들의 자가 출판 지원</a:t>
            </a:r>
            <a:endParaRPr lang="en-US" altLang="ko-KR" sz="20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전자출판</a:t>
            </a:r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1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인 창조비즈니스의 대표</a:t>
            </a:r>
            <a:endParaRPr lang="en-US" altLang="ko-KR" sz="20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ko-KR" altLang="en-US" sz="20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그린오션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시장</a:t>
            </a:r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디지털 교과서 판매와 대여</a:t>
            </a:r>
            <a:endParaRPr lang="en-US" altLang="ko-KR" sz="20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서점의 무한변신</a:t>
            </a:r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서점은 책만을 파는 곳이 아니다</a:t>
            </a:r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출판업계의 새 활로</a:t>
            </a:r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온라인에서 </a:t>
            </a:r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‘</a:t>
            </a:r>
            <a:r>
              <a:rPr lang="ko-KR" altLang="en-US" sz="20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꺼리를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찾자</a:t>
            </a:r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’</a:t>
            </a:r>
            <a:endParaRPr lang="en-US" altLang="ko-KR" sz="2200" dirty="0">
              <a:solidFill>
                <a:schemeClr val="bg2">
                  <a:lumMod val="50000"/>
                </a:schemeClr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Tip.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Q &amp; A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05683"/>
            <a:ext cx="1428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양쪽 모서리가 둥근 사각형 8"/>
          <p:cNvSpPr/>
          <p:nvPr/>
        </p:nvSpPr>
        <p:spPr>
          <a:xfrm>
            <a:off x="4355976" y="3645024"/>
            <a:ext cx="4752528" cy="72008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sz="1300" b="1" dirty="0">
                <a:latin typeface="맑은 고딕"/>
                <a:ea typeface="맑은 고딕"/>
                <a:sym typeface="Gill Sans"/>
              </a:rPr>
              <a:t>☞ </a:t>
            </a:r>
            <a:r>
              <a:rPr kumimoji="1" lang="ko-KR" altLang="en-US" sz="1300" b="1" dirty="0" err="1">
                <a:latin typeface="Yoon 2002_TT" pitchFamily="18" charset="-127"/>
                <a:ea typeface="Yoon 2002_TT" pitchFamily="18" charset="-127"/>
                <a:sym typeface="Gill Sans"/>
              </a:rPr>
              <a:t>이러닝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Q&amp;A 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폴더</a:t>
            </a:r>
            <a:endParaRPr kumimoji="1" lang="en-US" altLang="ko-KR" sz="1300" b="1" dirty="0">
              <a:latin typeface="Yoon 2002_TT" pitchFamily="18" charset="-127"/>
              <a:ea typeface="Yoon 2002_TT" pitchFamily="18" charset="-127"/>
              <a:sym typeface="Gill Sans"/>
            </a:endParaRPr>
          </a:p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            or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  <a:endParaRPr kumimoji="1" lang="en-US" altLang="ko-KR" sz="1300" b="1" dirty="0">
              <a:latin typeface="Yoon 2002_TT" pitchFamily="18" charset="-127"/>
              <a:ea typeface="Yoon 2002_TT" pitchFamily="18" charset="-127"/>
              <a:sym typeface="Gill Sans"/>
            </a:endParaRPr>
          </a:p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   </a:t>
            </a:r>
            <a:r>
              <a:rPr kumimoji="1" lang="ko-KR" altLang="en-US" sz="1300" b="1" dirty="0" err="1">
                <a:latin typeface="Yoon 2002_TT" pitchFamily="18" charset="-127"/>
                <a:ea typeface="Yoon 2002_TT" pitchFamily="18" charset="-127"/>
                <a:sym typeface="Gill Sans"/>
              </a:rPr>
              <a:t>이메일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(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  <a:hlinkClick r:id="rId4"/>
              </a:rPr>
              <a:t>mocja@inu.ac.kr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)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010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29285" y="403155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29285" y="438551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1.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국내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시장의 희망적 징후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323528" y="1275072"/>
            <a:ext cx="8556252" cy="95615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20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시장 확대의 가장 큰 장애 요인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콘텐츠 부족</a:t>
            </a:r>
            <a:r>
              <a:rPr lang="en-US" altLang="ko-KR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!, 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저작권</a:t>
            </a:r>
            <a:r>
              <a:rPr lang="en-US" altLang="ko-KR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해적판</a:t>
            </a:r>
            <a:r>
              <a:rPr lang="en-US" altLang="ko-KR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등의 문제</a:t>
            </a:r>
            <a:r>
              <a:rPr lang="en-US" altLang="ko-KR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endParaRPr lang="ko-KR" altLang="en-US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5" name="직사각형 3"/>
          <p:cNvSpPr>
            <a:spLocks noChangeArrowheads="1"/>
          </p:cNvSpPr>
          <p:nvPr/>
        </p:nvSpPr>
        <p:spPr bwMode="auto">
          <a:xfrm>
            <a:off x="336228" y="4776788"/>
            <a:ext cx="7847012" cy="234115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이중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비용문제로 어려움을 겪는 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무실적 출판사가 전자책 출판사로 변신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할 경우 전자출판의 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콘텐츠 수급에 있어 중요한 역할을 할</a:t>
            </a:r>
            <a:endParaRPr lang="en-US" altLang="ko-KR" sz="20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것으로 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기대</a:t>
            </a:r>
            <a:endParaRPr lang="en-US" altLang="ko-KR" sz="20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최근에는 관심증가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-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국제출판학술회의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-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출판산업이 전자책 </a:t>
            </a:r>
            <a:r>
              <a:rPr lang="ko-KR" altLang="en-US" sz="20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출판쪽으로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바뀌고 있음</a:t>
            </a:r>
            <a:endParaRPr lang="ko-KR" altLang="en-US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6" name="직사각형 3"/>
          <p:cNvSpPr>
            <a:spLocks noChangeArrowheads="1"/>
          </p:cNvSpPr>
          <p:nvPr/>
        </p:nvSpPr>
        <p:spPr bwMode="auto">
          <a:xfrm>
            <a:off x="178712" y="2254193"/>
            <a:ext cx="8701068" cy="141782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국내 출판사 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31,739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개</a:t>
            </a:r>
            <a:endParaRPr lang="en-US" altLang="ko-KR" sz="20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1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년에 단 한 권이라도 책을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출간하는 출판사는 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8.7%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인 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2,777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개</a:t>
            </a:r>
            <a:endParaRPr lang="en-US" altLang="ko-KR" sz="20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이는 </a:t>
            </a:r>
            <a:r>
              <a:rPr lang="ko-KR" altLang="en-US" sz="20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종이책에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대한 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비용문제</a:t>
            </a:r>
            <a:r>
              <a:rPr lang="en-US" altLang="ko-KR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기획부재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에 기인한 것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,(</a:t>
            </a:r>
            <a:endParaRPr lang="ko-KR" altLang="en-US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7" name="아래쪽 화살표 16"/>
          <p:cNvSpPr/>
          <p:nvPr/>
        </p:nvSpPr>
        <p:spPr>
          <a:xfrm>
            <a:off x="2674615" y="3898900"/>
            <a:ext cx="1368425" cy="65881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3055442" y="3995217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b="1" dirty="0">
                <a:solidFill>
                  <a:srgbClr val="FF0000"/>
                </a:solidFill>
                <a:latin typeface="맑은 고딕" pitchFamily="50" charset="-127"/>
              </a:rPr>
              <a:t>희망</a:t>
            </a:r>
          </a:p>
        </p:txBody>
      </p:sp>
    </p:spTree>
    <p:extLst>
      <p:ext uri="{BB962C8B-B14F-4D97-AF65-F5344CB8AC3E}">
        <p14:creationId xmlns:p14="http://schemas.microsoft.com/office/powerpoint/2010/main" val="29124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03080" y="304603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283509" y="315744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1.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국내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시장의 희망적 징후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323528" y="1340768"/>
            <a:ext cx="7847012" cy="163121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20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종이책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제작 비용</a:t>
            </a:r>
            <a:endParaRPr lang="en-US" altLang="ko-KR" sz="20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	- 1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부  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: 1,000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만원</a:t>
            </a:r>
            <a:endParaRPr lang="en-US" altLang="ko-KR" sz="20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	- 1,000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부 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: 1,100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만원</a:t>
            </a:r>
            <a:endParaRPr lang="en-US" altLang="ko-KR" sz="20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	- 2,000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부 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: 1,200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만원</a:t>
            </a:r>
            <a:endParaRPr lang="en-US" altLang="ko-KR" sz="20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algn="ctr"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FF000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고정비용</a:t>
            </a:r>
            <a:r>
              <a:rPr lang="en-US" altLang="ko-KR" sz="2000" dirty="0">
                <a:solidFill>
                  <a:srgbClr val="FF0000"/>
                </a:solidFill>
                <a:latin typeface="Arial" pitchFamily="34" charset="0"/>
                <a:ea typeface="한컴 윤고딕 230" pitchFamily="18" charset="-127"/>
              </a:rPr>
              <a:t>’</a:t>
            </a:r>
            <a:r>
              <a:rPr lang="en-US" altLang="ko-KR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en-US" altLang="ko-KR" sz="2000" dirty="0">
                <a:solidFill>
                  <a:srgbClr val="FF000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변동비용</a:t>
            </a:r>
            <a:r>
              <a:rPr lang="en-US" altLang="ko-KR" sz="2000" dirty="0">
                <a:solidFill>
                  <a:srgbClr val="FF0000"/>
                </a:solidFill>
                <a:latin typeface="Arial" pitchFamily="34" charset="0"/>
                <a:ea typeface="한컴 윤고딕 230" pitchFamily="18" charset="-127"/>
              </a:rPr>
              <a:t>’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이 많이 든다</a:t>
            </a:r>
            <a:r>
              <a:rPr lang="en-US" altLang="ko-KR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!      </a:t>
            </a:r>
            <a:endParaRPr lang="ko-KR" altLang="en-US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9" name="직사각형 3"/>
          <p:cNvSpPr>
            <a:spLocks noChangeArrowheads="1"/>
          </p:cNvSpPr>
          <p:nvPr/>
        </p:nvSpPr>
        <p:spPr bwMode="auto">
          <a:xfrm>
            <a:off x="323528" y="3597984"/>
            <a:ext cx="7847012" cy="163121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전자책 제작 비용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20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컨버전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비용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+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초기비용이 적음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	- 1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부 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: 100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만원</a:t>
            </a:r>
            <a:endParaRPr lang="en-US" altLang="ko-KR" sz="20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	- 1,000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부 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: 100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만원</a:t>
            </a:r>
            <a:endParaRPr lang="en-US" altLang="ko-KR" sz="20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	- 2,000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부 </a:t>
            </a:r>
            <a:r>
              <a:rPr lang="en-US" altLang="ko-KR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: 100</a:t>
            </a:r>
            <a:r>
              <a:rPr lang="ko-KR" altLang="en-US" sz="20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만원</a:t>
            </a:r>
            <a:endParaRPr lang="en-US" altLang="ko-KR" sz="20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algn="ctr"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2000" dirty="0">
                <a:solidFill>
                  <a:srgbClr val="FF000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변동비용</a:t>
            </a:r>
            <a:r>
              <a:rPr lang="en-US" altLang="ko-KR" sz="2000" dirty="0">
                <a:solidFill>
                  <a:srgbClr val="FF0000"/>
                </a:solidFill>
                <a:latin typeface="Arial" pitchFamily="34" charset="0"/>
                <a:ea typeface="한컴 윤고딕 230" pitchFamily="18" charset="-127"/>
              </a:rPr>
              <a:t>’</a:t>
            </a:r>
            <a:r>
              <a:rPr lang="ko-KR" altLang="en-US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이 거의 없다</a:t>
            </a:r>
            <a:r>
              <a:rPr lang="en-US" altLang="ko-KR" sz="20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!!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806378" y="3131121"/>
            <a:ext cx="936625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800">
                <a:latin typeface="맑은 고딕" pitchFamily="50" charset="-127"/>
              </a:rPr>
              <a:t>VS.</a:t>
            </a:r>
            <a:endParaRPr lang="ko-KR" altLang="en-US" sz="1800">
              <a:latin typeface="맑은 고딕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 bwMode="auto">
          <a:xfrm>
            <a:off x="6443935" y="1629991"/>
            <a:ext cx="0" cy="1135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 bwMode="auto">
          <a:xfrm>
            <a:off x="6443935" y="2780928"/>
            <a:ext cx="1368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자유형 25"/>
          <p:cNvSpPr/>
          <p:nvPr/>
        </p:nvSpPr>
        <p:spPr bwMode="auto">
          <a:xfrm>
            <a:off x="6447110" y="1858789"/>
            <a:ext cx="1328738" cy="346075"/>
          </a:xfrm>
          <a:custGeom>
            <a:avLst/>
            <a:gdLst>
              <a:gd name="connsiteX0" fmla="*/ 0 w 1328738"/>
              <a:gd name="connsiteY0" fmla="*/ 345650 h 345650"/>
              <a:gd name="connsiteX1" fmla="*/ 328613 w 1328738"/>
              <a:gd name="connsiteY1" fmla="*/ 202775 h 345650"/>
              <a:gd name="connsiteX2" fmla="*/ 600075 w 1328738"/>
              <a:gd name="connsiteY2" fmla="*/ 102763 h 345650"/>
              <a:gd name="connsiteX3" fmla="*/ 814388 w 1328738"/>
              <a:gd name="connsiteY3" fmla="*/ 59900 h 345650"/>
              <a:gd name="connsiteX4" fmla="*/ 1071563 w 1328738"/>
              <a:gd name="connsiteY4" fmla="*/ 31325 h 345650"/>
              <a:gd name="connsiteX5" fmla="*/ 1271588 w 1328738"/>
              <a:gd name="connsiteY5" fmla="*/ 2750 h 345650"/>
              <a:gd name="connsiteX6" fmla="*/ 1328738 w 1328738"/>
              <a:gd name="connsiteY6" fmla="*/ 2750 h 34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8738" h="345650">
                <a:moveTo>
                  <a:pt x="0" y="345650"/>
                </a:moveTo>
                <a:cubicBezTo>
                  <a:pt x="114300" y="294453"/>
                  <a:pt x="228601" y="243256"/>
                  <a:pt x="328613" y="202775"/>
                </a:cubicBezTo>
                <a:cubicBezTo>
                  <a:pt x="428626" y="162294"/>
                  <a:pt x="519113" y="126575"/>
                  <a:pt x="600075" y="102763"/>
                </a:cubicBezTo>
                <a:cubicBezTo>
                  <a:pt x="681037" y="78951"/>
                  <a:pt x="735807" y="71806"/>
                  <a:pt x="814388" y="59900"/>
                </a:cubicBezTo>
                <a:cubicBezTo>
                  <a:pt x="892969" y="47994"/>
                  <a:pt x="995363" y="40850"/>
                  <a:pt x="1071563" y="31325"/>
                </a:cubicBezTo>
                <a:cubicBezTo>
                  <a:pt x="1147763" y="21800"/>
                  <a:pt x="1228726" y="7512"/>
                  <a:pt x="1271588" y="2750"/>
                </a:cubicBezTo>
                <a:cubicBezTo>
                  <a:pt x="1314451" y="-2013"/>
                  <a:pt x="1321594" y="368"/>
                  <a:pt x="1328738" y="275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7" name="직선 연결선 26"/>
          <p:cNvCxnSpPr/>
          <p:nvPr/>
        </p:nvCxnSpPr>
        <p:spPr>
          <a:xfrm>
            <a:off x="6515943" y="3789040"/>
            <a:ext cx="0" cy="1135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6515943" y="4939978"/>
            <a:ext cx="1368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 28"/>
          <p:cNvSpPr/>
          <p:nvPr/>
        </p:nvSpPr>
        <p:spPr>
          <a:xfrm>
            <a:off x="6516216" y="4766989"/>
            <a:ext cx="1357312" cy="30163"/>
          </a:xfrm>
          <a:custGeom>
            <a:avLst/>
            <a:gdLst>
              <a:gd name="connsiteX0" fmla="*/ 0 w 1357312"/>
              <a:gd name="connsiteY0" fmla="*/ 28575 h 29633"/>
              <a:gd name="connsiteX1" fmla="*/ 414337 w 1357312"/>
              <a:gd name="connsiteY1" fmla="*/ 28575 h 29633"/>
              <a:gd name="connsiteX2" fmla="*/ 771525 w 1357312"/>
              <a:gd name="connsiteY2" fmla="*/ 28575 h 29633"/>
              <a:gd name="connsiteX3" fmla="*/ 1185862 w 1357312"/>
              <a:gd name="connsiteY3" fmla="*/ 14288 h 29633"/>
              <a:gd name="connsiteX4" fmla="*/ 1357312 w 1357312"/>
              <a:gd name="connsiteY4" fmla="*/ 0 h 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312" h="29633">
                <a:moveTo>
                  <a:pt x="0" y="28575"/>
                </a:moveTo>
                <a:lnTo>
                  <a:pt x="414337" y="28575"/>
                </a:lnTo>
                <a:cubicBezTo>
                  <a:pt x="542924" y="28575"/>
                  <a:pt x="642938" y="30956"/>
                  <a:pt x="771525" y="28575"/>
                </a:cubicBezTo>
                <a:cubicBezTo>
                  <a:pt x="900112" y="26194"/>
                  <a:pt x="1088231" y="19050"/>
                  <a:pt x="1185862" y="14288"/>
                </a:cubicBezTo>
                <a:cubicBezTo>
                  <a:pt x="1283493" y="9526"/>
                  <a:pt x="1320402" y="4763"/>
                  <a:pt x="135731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00154" y="2801194"/>
            <a:ext cx="575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ko-KR" altLang="en-US" sz="1050" b="1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부수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6667" y="4975284"/>
            <a:ext cx="575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ko-KR" altLang="en-US" sz="105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부수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6176" y="1628800"/>
            <a:ext cx="2878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ko-KR" altLang="en-US" sz="1050" b="1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비용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6176" y="3805590"/>
            <a:ext cx="2878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ko-KR" altLang="en-US" sz="1050" b="1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비용</a:t>
            </a:r>
          </a:p>
        </p:txBody>
      </p:sp>
    </p:spTree>
    <p:extLst>
      <p:ext uri="{BB962C8B-B14F-4D97-AF65-F5344CB8AC3E}">
        <p14:creationId xmlns:p14="http://schemas.microsoft.com/office/powerpoint/2010/main" val="309415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92365" y="399182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255218" y="425086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02. POD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출판 확산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3"/>
          <p:cNvSpPr>
            <a:spLocks noChangeArrowheads="1"/>
          </p:cNvSpPr>
          <p:nvPr/>
        </p:nvSpPr>
        <p:spPr bwMode="auto">
          <a:xfrm>
            <a:off x="326703" y="1302593"/>
            <a:ext cx="8817297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▶ </a:t>
            </a:r>
            <a:r>
              <a:rPr lang="en-US" altLang="ko-KR" sz="1600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POD?  </a:t>
            </a: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디지털화가 조건이다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고객의 주문 사항을 반영하여 제작하는 출판 방식</a:t>
            </a:r>
            <a:endParaRPr lang="en-US" altLang="ko-KR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직사각형 3"/>
          <p:cNvSpPr>
            <a:spLocks noChangeArrowheads="1"/>
          </p:cNvSpPr>
          <p:nvPr/>
        </p:nvSpPr>
        <p:spPr bwMode="auto">
          <a:xfrm>
            <a:off x="323528" y="4817032"/>
            <a:ext cx="8794800" cy="10002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▶ </a:t>
            </a:r>
            <a:r>
              <a:rPr lang="ko-KR" altLang="en-US" sz="1600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단점</a:t>
            </a:r>
            <a:r>
              <a:rPr lang="en-US" altLang="ko-KR" sz="1600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</a:t>
            </a: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제작부수가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많아질수록 불리하다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-  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품질이 오프셋 인쇄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(off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set printing)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보다 낮다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21" name="직사각형 3"/>
          <p:cNvSpPr>
            <a:spLocks noChangeArrowheads="1"/>
          </p:cNvSpPr>
          <p:nvPr/>
        </p:nvSpPr>
        <p:spPr bwMode="auto">
          <a:xfrm>
            <a:off x="323528" y="2348880"/>
            <a:ext cx="8820472" cy="184665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장점</a:t>
            </a:r>
            <a:endParaRPr lang="en-US" altLang="ko-KR" sz="1600" b="1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600" b="1" dirty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출판사</a:t>
            </a:r>
            <a:r>
              <a:rPr lang="en-US" altLang="ko-KR" sz="1600" b="1" dirty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서점 입장</a:t>
            </a:r>
            <a:r>
              <a:rPr lang="en-US" altLang="ko-KR" sz="16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재고 부담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600" dirty="0" err="1">
                <a:latin typeface="굴림" pitchFamily="50" charset="-127"/>
                <a:ea typeface="굴림" pitchFamily="50" charset="-127"/>
              </a:rPr>
              <a:t>창고비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dirty="0" err="1">
                <a:latin typeface="굴림" pitchFamily="50" charset="-127"/>
                <a:ea typeface="굴림" pitchFamily="50" charset="-127"/>
              </a:rPr>
              <a:t>물류비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 등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을 줄이는 효과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,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      		      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고객 데이터 확보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– 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향후 고객 확보</a:t>
            </a:r>
            <a:endParaRPr lang="en-US" altLang="ko-KR" sz="1600" dirty="0">
              <a:latin typeface="굴림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 - </a:t>
            </a:r>
            <a:r>
              <a:rPr lang="ko-KR" altLang="en-US" sz="1600" b="1" dirty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소비자 입장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맞춤형 출판이 가능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수시 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Up grade 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용이</a:t>
            </a:r>
            <a:endParaRPr lang="en-US" altLang="ko-KR" sz="1600" dirty="0">
              <a:latin typeface="굴림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                       ‘Mash up’(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주문자의 요구에 따라 내용추가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가능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전문가 </a:t>
            </a:r>
            <a:r>
              <a:rPr lang="ko-KR" altLang="en-US" sz="1600" dirty="0" err="1">
                <a:latin typeface="굴림" pitchFamily="50" charset="-127"/>
                <a:ea typeface="굴림" pitchFamily="50" charset="-127"/>
              </a:rPr>
              <a:t>콘텐츠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+ 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개인 </a:t>
            </a:r>
            <a:r>
              <a:rPr lang="ko-KR" altLang="en-US" sz="1600" dirty="0" err="1">
                <a:latin typeface="굴림" pitchFamily="50" charset="-127"/>
                <a:ea typeface="굴림" pitchFamily="50" charset="-127"/>
              </a:rPr>
              <a:t>콘텐츠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 추가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)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                      (</a:t>
            </a:r>
            <a:r>
              <a:rPr lang="ko-KR" altLang="en-US" sz="1600" dirty="0">
                <a:latin typeface="굴림" pitchFamily="50" charset="-127"/>
                <a:ea typeface="굴림" pitchFamily="50" charset="-127"/>
              </a:rPr>
              <a:t>예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: &lt;The Obama Time Capsule/Rick </a:t>
            </a:r>
            <a:r>
              <a:rPr lang="en-US" altLang="ko-KR" sz="1600" dirty="0" err="1">
                <a:latin typeface="굴림" pitchFamily="50" charset="-127"/>
                <a:ea typeface="굴림" pitchFamily="50" charset="-127"/>
              </a:rPr>
              <a:t>Smolan</a:t>
            </a:r>
            <a:r>
              <a:rPr lang="en-US" altLang="ko-KR" sz="1600" dirty="0">
                <a:latin typeface="굴림" pitchFamily="50" charset="-127"/>
                <a:ea typeface="굴림" pitchFamily="50" charset="-127"/>
              </a:rPr>
              <a:t>&gt;)</a:t>
            </a:r>
          </a:p>
        </p:txBody>
      </p:sp>
    </p:spTree>
    <p:extLst>
      <p:ext uri="{BB962C8B-B14F-4D97-AF65-F5344CB8AC3E}">
        <p14:creationId xmlns:p14="http://schemas.microsoft.com/office/powerpoint/2010/main" val="400755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-2511" y="352843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-2511" y="389240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2. POD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출판의  확산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326703" y="1340768"/>
            <a:ext cx="7820025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▶ </a:t>
            </a:r>
            <a:r>
              <a:rPr lang="ko-KR" altLang="en-US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옵셋인쇄와 </a:t>
            </a:r>
            <a:r>
              <a:rPr lang="en-US" altLang="ko-KR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POD </a:t>
            </a:r>
            <a:r>
              <a:rPr lang="ko-KR" altLang="en-US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생산비용 비교</a:t>
            </a:r>
            <a:r>
              <a:rPr lang="en-US" altLang="ko-KR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349200" y="4831992"/>
            <a:ext cx="7823200" cy="1477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800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▶ </a:t>
            </a:r>
            <a:r>
              <a:rPr lang="ko-KR" altLang="en-US" sz="1800" b="1" dirty="0">
                <a:solidFill>
                  <a:srgbClr val="002060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활용분야</a:t>
            </a:r>
            <a:endParaRPr lang="en-US" altLang="ko-KR" sz="1800" b="1" dirty="0">
              <a:solidFill>
                <a:srgbClr val="002060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rPr>
              <a:t>개인의 스토리가 들어가는 사진집</a:t>
            </a:r>
            <a:endParaRPr lang="en-US" altLang="ko-KR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rPr>
              <a:t>결혼 초대장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rPr>
              <a:t>요즘 </a:t>
            </a:r>
            <a:r>
              <a:rPr lang="ko-KR" altLang="en-US" sz="1800" dirty="0" err="1">
                <a:latin typeface="굴림" panose="020B0600000101010101" pitchFamily="50" charset="-127"/>
                <a:ea typeface="굴림" panose="020B0600000101010101" pitchFamily="50" charset="-127"/>
              </a:rPr>
              <a:t>모바일</a:t>
            </a: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rPr>
              <a:t> 청첩장이 대세이지만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rPr>
              <a:t>소설보다는 에세이</a:t>
            </a:r>
            <a:endParaRPr lang="en-US" altLang="ko-KR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 latinLnBrk="0">
              <a:spcBef>
                <a:spcPct val="0"/>
              </a:spcBef>
              <a:buFontTx/>
              <a:buChar char="-"/>
              <a:defRPr/>
            </a:pPr>
            <a:r>
              <a:rPr lang="ko-KR" altLang="en-US" sz="1800" dirty="0" err="1">
                <a:latin typeface="굴림" panose="020B0600000101010101" pitchFamily="50" charset="-127"/>
                <a:ea typeface="굴림" panose="020B0600000101010101" pitchFamily="50" charset="-127"/>
              </a:rPr>
              <a:t>심사본</a:t>
            </a: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rPr>
              <a:t> 교과서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rPr>
              <a:t>샘플 도서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  <a:ea typeface="굴림" panose="020B0600000101010101" pitchFamily="50" charset="-127"/>
              </a:rPr>
              <a:t>대학 강의 교재 등 </a:t>
            </a:r>
            <a:endParaRPr lang="en-US" altLang="ko-KR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971600" y="1774304"/>
            <a:ext cx="4791075" cy="2590800"/>
            <a:chOff x="2012950" y="1403350"/>
            <a:chExt cx="4791075" cy="2590800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484438" y="3994150"/>
              <a:ext cx="30241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V="1">
              <a:off x="2484438" y="1557338"/>
              <a:ext cx="0" cy="2436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자유형 17"/>
            <p:cNvSpPr/>
            <p:nvPr/>
          </p:nvSpPr>
          <p:spPr>
            <a:xfrm>
              <a:off x="2486025" y="2257425"/>
              <a:ext cx="2957513" cy="1114425"/>
            </a:xfrm>
            <a:custGeom>
              <a:avLst/>
              <a:gdLst>
                <a:gd name="connsiteX0" fmla="*/ 0 w 2957513"/>
                <a:gd name="connsiteY0" fmla="*/ 1114425 h 1114425"/>
                <a:gd name="connsiteX1" fmla="*/ 500063 w 2957513"/>
                <a:gd name="connsiteY1" fmla="*/ 642938 h 1114425"/>
                <a:gd name="connsiteX2" fmla="*/ 1114425 w 2957513"/>
                <a:gd name="connsiteY2" fmla="*/ 371475 h 1114425"/>
                <a:gd name="connsiteX3" fmla="*/ 1771650 w 2957513"/>
                <a:gd name="connsiteY3" fmla="*/ 200025 h 1114425"/>
                <a:gd name="connsiteX4" fmla="*/ 2286000 w 2957513"/>
                <a:gd name="connsiteY4" fmla="*/ 85725 h 1114425"/>
                <a:gd name="connsiteX5" fmla="*/ 2743200 w 2957513"/>
                <a:gd name="connsiteY5" fmla="*/ 28575 h 1114425"/>
                <a:gd name="connsiteX6" fmla="*/ 2957513 w 2957513"/>
                <a:gd name="connsiteY6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7513" h="1114425">
                  <a:moveTo>
                    <a:pt x="0" y="1114425"/>
                  </a:moveTo>
                  <a:cubicBezTo>
                    <a:pt x="157163" y="940594"/>
                    <a:pt x="314326" y="766763"/>
                    <a:pt x="500063" y="642938"/>
                  </a:cubicBezTo>
                  <a:cubicBezTo>
                    <a:pt x="685801" y="519113"/>
                    <a:pt x="902494" y="445294"/>
                    <a:pt x="1114425" y="371475"/>
                  </a:cubicBezTo>
                  <a:cubicBezTo>
                    <a:pt x="1326356" y="297656"/>
                    <a:pt x="1576388" y="247650"/>
                    <a:pt x="1771650" y="200025"/>
                  </a:cubicBezTo>
                  <a:cubicBezTo>
                    <a:pt x="1966912" y="152400"/>
                    <a:pt x="2124075" y="114300"/>
                    <a:pt x="2286000" y="85725"/>
                  </a:cubicBezTo>
                  <a:cubicBezTo>
                    <a:pt x="2447925" y="57150"/>
                    <a:pt x="2743200" y="28575"/>
                    <a:pt x="2743200" y="28575"/>
                  </a:cubicBezTo>
                  <a:lnTo>
                    <a:pt x="2957513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9" name="직선 연결선 18"/>
            <p:cNvCxnSpPr/>
            <p:nvPr/>
          </p:nvCxnSpPr>
          <p:spPr>
            <a:xfrm flipV="1">
              <a:off x="2484438" y="1590675"/>
              <a:ext cx="2879725" cy="2195513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5435600" y="1403350"/>
              <a:ext cx="936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1pPr>
              <a:lvl2pPr marL="742950" indent="-285750" latinLnBrk="1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2pPr>
              <a:lvl3pPr marL="1143000" indent="-228600" latinLnBrk="1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3pPr>
              <a:lvl4pPr marL="1600200" indent="-228600" latinLnBrk="1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4pPr>
              <a:lvl5pPr marL="2057400" indent="-228600" latinLnBrk="1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solidFill>
                    <a:srgbClr val="002060"/>
                  </a:solidFill>
                  <a:latin typeface="맑은 고딕" pitchFamily="50" charset="-127"/>
                </a:rPr>
                <a:t>POD</a:t>
              </a:r>
              <a:endParaRPr lang="ko-KR" altLang="en-US" sz="1800">
                <a:solidFill>
                  <a:srgbClr val="002060"/>
                </a:solidFill>
                <a:latin typeface="맑은 고딕" pitchFamily="50" charset="-127"/>
              </a:endParaRPr>
            </a:p>
          </p:txBody>
        </p:sp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4787900" y="2482850"/>
              <a:ext cx="20161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1pPr>
              <a:lvl2pPr marL="742950" indent="-285750" latinLnBrk="1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2pPr>
              <a:lvl3pPr marL="1143000" indent="-228600" latinLnBrk="1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3pPr>
              <a:lvl4pPr marL="1600200" indent="-228600" latinLnBrk="1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4pPr>
              <a:lvl5pPr marL="2057400" indent="-228600" latinLnBrk="1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800" dirty="0">
                  <a:solidFill>
                    <a:srgbClr val="FF0000"/>
                  </a:solidFill>
                  <a:latin typeface="맑은 고딕" pitchFamily="50" charset="-127"/>
                </a:rPr>
                <a:t>Off-set printing </a:t>
              </a:r>
              <a:r>
                <a:rPr lang="ko-KR" altLang="en-US" sz="1800" dirty="0">
                  <a:solidFill>
                    <a:srgbClr val="FF0000"/>
                  </a:solidFill>
                  <a:latin typeface="맑은 고딕" pitchFamily="50" charset="-127"/>
                </a:rPr>
                <a:t>약 </a:t>
              </a:r>
              <a:r>
                <a:rPr lang="en-US" altLang="ko-KR" sz="1800" dirty="0">
                  <a:solidFill>
                    <a:srgbClr val="FF0000"/>
                  </a:solidFill>
                  <a:latin typeface="맑은 고딕" pitchFamily="50" charset="-127"/>
                </a:rPr>
                <a:t>500</a:t>
              </a:r>
              <a:r>
                <a:rPr lang="ko-KR" altLang="en-US" sz="1800" dirty="0">
                  <a:solidFill>
                    <a:srgbClr val="FF0000"/>
                  </a:solidFill>
                  <a:latin typeface="맑은 고딕" pitchFamily="50" charset="-127"/>
                </a:rPr>
                <a:t>부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2012950" y="1557338"/>
              <a:ext cx="4714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1pPr>
              <a:lvl2pPr marL="742950" indent="-285750" latinLnBrk="1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2pPr>
              <a:lvl3pPr marL="1143000" indent="-228600" latinLnBrk="1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3pPr>
              <a:lvl4pPr marL="1600200" indent="-228600" latinLnBrk="1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4pPr>
              <a:lvl5pPr marL="2057400" indent="-228600" latinLnBrk="1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Noto Sans Korean Medium"/>
                  <a:ea typeface="Noto Sans Korean Medium"/>
                  <a:cs typeface="Noto Sans Korean Medium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ko-KR" altLang="en-US" sz="1800" b="1">
                  <a:latin typeface="맑은 고딕" pitchFamily="50" charset="-127"/>
                </a:rPr>
                <a:t>가격</a:t>
              </a:r>
            </a:p>
          </p:txBody>
        </p:sp>
        <p:sp>
          <p:nvSpPr>
            <p:cNvPr id="25" name="타원 24"/>
            <p:cNvSpPr/>
            <p:nvPr/>
          </p:nvSpPr>
          <p:spPr>
            <a:xfrm>
              <a:off x="4208463" y="2420938"/>
              <a:ext cx="71437" cy="13017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6" name="TextBox 49"/>
          <p:cNvSpPr txBox="1">
            <a:spLocks noChangeArrowheads="1"/>
          </p:cNvSpPr>
          <p:nvPr/>
        </p:nvSpPr>
        <p:spPr bwMode="auto">
          <a:xfrm>
            <a:off x="3563888" y="4355256"/>
            <a:ext cx="692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맑은 고딕" pitchFamily="50" charset="-127"/>
              </a:rPr>
              <a:t>부수</a:t>
            </a:r>
          </a:p>
        </p:txBody>
      </p:sp>
    </p:spTree>
    <p:extLst>
      <p:ext uri="{BB962C8B-B14F-4D97-AF65-F5344CB8AC3E}">
        <p14:creationId xmlns:p14="http://schemas.microsoft.com/office/powerpoint/2010/main" val="385171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02. POD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출판 확산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323528" y="1412776"/>
            <a:ext cx="7820025" cy="38322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dirty="0">
                <a:latin typeface="굴림" pitchFamily="50" charset="-127"/>
                <a:ea typeface="Noto Sans Korean Medium"/>
                <a:cs typeface="Noto Sans Korean Medium"/>
              </a:rPr>
              <a:t>☞ Off</a:t>
            </a:r>
            <a:r>
              <a:rPr lang="ko-KR" altLang="en-US" dirty="0">
                <a:latin typeface="굴림" pitchFamily="50" charset="-127"/>
                <a:ea typeface="Noto Sans Korean Medium"/>
                <a:cs typeface="Noto Sans Korean Medium"/>
              </a:rPr>
              <a:t> </a:t>
            </a:r>
            <a:r>
              <a:rPr lang="en-US" altLang="ko-KR" dirty="0">
                <a:latin typeface="굴림" pitchFamily="50" charset="-127"/>
                <a:ea typeface="Noto Sans Korean Medium"/>
                <a:cs typeface="Noto Sans Korean Medium"/>
              </a:rPr>
              <a:t>set printing Machine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동영상</a:t>
            </a:r>
            <a:r>
              <a:rPr lang="en-US" altLang="ko-KR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(MAN ROLAND 900)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en-US" altLang="ko-KR" dirty="0">
              <a:latin typeface="굴림" pitchFamily="50" charset="-127"/>
              <a:ea typeface="Noto Sans Korean Medium"/>
              <a:cs typeface="Noto Sans Korean Medium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dirty="0">
                <a:latin typeface="굴림" pitchFamily="50" charset="-127"/>
                <a:ea typeface="Noto Sans Korean Medium"/>
                <a:cs typeface="Noto Sans Korean Medium"/>
              </a:rPr>
              <a:t>☞ Digital printing Machine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동영상</a:t>
            </a:r>
            <a:r>
              <a:rPr lang="en-US" altLang="ko-KR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(Indigo E-PRINT 1000)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en-US" altLang="ko-KR" b="1" dirty="0">
              <a:solidFill>
                <a:srgbClr val="C00000"/>
              </a:solidFill>
              <a:latin typeface="굴림" pitchFamily="50" charset="-127"/>
              <a:ea typeface="Noto Sans Korean Medium"/>
              <a:cs typeface="Noto Sans Korean Medium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dirty="0">
                <a:latin typeface="굴림" pitchFamily="50" charset="-127"/>
                <a:ea typeface="Noto Sans Korean Medium"/>
                <a:cs typeface="Noto Sans Korean Medium"/>
              </a:rPr>
              <a:t>☞ &lt;</a:t>
            </a:r>
            <a:r>
              <a:rPr lang="en-US" altLang="ko-KR" b="1" dirty="0">
                <a:latin typeface="굴림" pitchFamily="50" charset="-127"/>
                <a:ea typeface="Noto Sans Korean Medium"/>
                <a:cs typeface="Noto Sans Korean Medium"/>
              </a:rPr>
              <a:t>The Obama Time Capsule</a:t>
            </a:r>
            <a:r>
              <a:rPr lang="en-US" altLang="ko-KR" dirty="0">
                <a:latin typeface="굴림" pitchFamily="50" charset="-127"/>
                <a:ea typeface="Noto Sans Korean Medium"/>
                <a:cs typeface="Noto Sans Korean Medium"/>
              </a:rPr>
              <a:t>&gt; Rick </a:t>
            </a:r>
            <a:r>
              <a:rPr lang="en-US" altLang="ko-KR" dirty="0" err="1">
                <a:latin typeface="굴림" pitchFamily="50" charset="-127"/>
                <a:ea typeface="Noto Sans Korean Medium"/>
                <a:cs typeface="Noto Sans Korean Medium"/>
              </a:rPr>
              <a:t>Smolan</a:t>
            </a:r>
            <a:endParaRPr lang="en-US" altLang="ko-KR" dirty="0">
              <a:latin typeface="굴림" pitchFamily="50" charset="-127"/>
              <a:ea typeface="Noto Sans Korean Medium"/>
              <a:cs typeface="Noto Sans Korean Medium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   : </a:t>
            </a: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미국의</a:t>
            </a:r>
            <a:r>
              <a:rPr lang="en-US" altLang="ko-KR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 </a:t>
            </a: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사진작가 </a:t>
            </a:r>
            <a:r>
              <a:rPr lang="ko-KR" altLang="en-US" b="1" dirty="0" err="1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스몰란이</a:t>
            </a: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 </a:t>
            </a:r>
            <a:r>
              <a:rPr lang="ko-KR" altLang="en-US" b="1" dirty="0" err="1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오바마의</a:t>
            </a: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 대선 과정과 취임 </a:t>
            </a:r>
            <a:r>
              <a:rPr lang="en-US" altLang="ko-KR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100</a:t>
            </a: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일 동안의 </a:t>
            </a:r>
            <a:endParaRPr lang="en-US" altLang="ko-KR" b="1" dirty="0">
              <a:solidFill>
                <a:srgbClr val="C00000"/>
              </a:solidFill>
              <a:latin typeface="굴림" pitchFamily="50" charset="-127"/>
              <a:ea typeface="Noto Sans Korean Medium"/>
              <a:cs typeface="Noto Sans Korean Medium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     </a:t>
            </a: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기록을 </a:t>
            </a:r>
            <a:r>
              <a:rPr lang="en-US" altLang="ko-KR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 POD </a:t>
            </a: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방식으로</a:t>
            </a:r>
            <a:r>
              <a:rPr lang="en-US" altLang="ko-KR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 </a:t>
            </a: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출간한 도서 타이틀</a:t>
            </a:r>
            <a:r>
              <a:rPr lang="en-US" altLang="ko-KR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/</a:t>
            </a: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초기 </a:t>
            </a:r>
            <a:r>
              <a:rPr lang="ko-KR" altLang="en-US" b="1" dirty="0" err="1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매쉬업</a:t>
            </a:r>
            <a:r>
              <a:rPr lang="ko-KR" altLang="en-US" b="1" dirty="0">
                <a:solidFill>
                  <a:srgbClr val="C00000"/>
                </a:solidFill>
                <a:latin typeface="굴림" pitchFamily="50" charset="-127"/>
                <a:ea typeface="Noto Sans Korean Medium"/>
                <a:cs typeface="Noto Sans Korean Medium"/>
              </a:rPr>
              <a:t> 형태 출판물 </a:t>
            </a:r>
            <a:endParaRPr lang="en-US" altLang="ko-KR" b="1" dirty="0">
              <a:solidFill>
                <a:srgbClr val="C00000"/>
              </a:solidFill>
              <a:latin typeface="굴림" pitchFamily="50" charset="-127"/>
              <a:ea typeface="Noto Sans Korean Medium"/>
              <a:cs typeface="Noto Sans Korean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2121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0" y="316238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56382" y="385125"/>
            <a:ext cx="5955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3.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트위터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출판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블로그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출판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en-US" altLang="ko-KR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Blook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),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휴대폰 소설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1" y="1279002"/>
            <a:ext cx="9144000" cy="28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1800" b="1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트위터</a:t>
            </a:r>
            <a:r>
              <a:rPr lang="ko-KR" altLang="en-US" sz="18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출판 </a:t>
            </a:r>
            <a:endParaRPr lang="en-US" altLang="ko-KR" sz="1800" b="1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독자들의 최초의 반응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(initial feedback)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을 파악하여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인쇄출판을 할 수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있는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기회를 엿보기 위한 노력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 latinLnBrk="0"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매스미디어 시대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en-US" altLang="ko-KR" sz="1800" b="1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일간신문 또는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대중지의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연재 소설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 latinLnBrk="0">
              <a:spcBef>
                <a:spcPct val="0"/>
              </a:spcBef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(ex. 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‘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명기열전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’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名妓列傳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/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정비석이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원조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ex.  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프랑스 대혁명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’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/ Matt Stewart,      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400" dirty="0">
                <a:latin typeface="한컴 윤고딕 230" pitchFamily="18" charset="-127"/>
                <a:ea typeface="한컴 윤고딕 230" pitchFamily="18" charset="-127"/>
                <a:hlinkClick r:id="rId3"/>
              </a:rPr>
              <a:t>https://ko.wikipedia.org/wiki/%EA%B9%80%EC%98%81%ED%95%98_(%EC%86%8C%EC%84%A4%EA%B0%80)</a:t>
            </a:r>
            <a:endParaRPr lang="en-US" altLang="ko-KR" sz="14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82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67651" y="179592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-15366" y="179592"/>
            <a:ext cx="5760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3.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트위터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출판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블로그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출판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en-US" altLang="ko-KR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Blook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),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휴대폰 소설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323528" y="1463873"/>
            <a:ext cx="7716837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1800" b="1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블로그</a:t>
            </a:r>
            <a:r>
              <a:rPr lang="en-US" altLang="ko-KR" sz="18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출판</a:t>
            </a:r>
            <a:r>
              <a:rPr lang="en-US" altLang="ko-KR" sz="18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b="1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블룩</a:t>
            </a:r>
            <a:r>
              <a:rPr lang="en-US" altLang="ko-KR" sz="18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en-US" altLang="ko-KR" sz="1800" dirty="0">
              <a:solidFill>
                <a:srgbClr val="C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블로그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기반 도서 출판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블로그를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통해 전문 분야의 글을 게재하여 고정독자가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확보되고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콘텐츠가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검증되면 출판사의 권유에 의해 오프라인 도서로 출판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</a:p>
          <a:p>
            <a:pPr latinLnBrk="0">
              <a:spcBef>
                <a:spcPct val="0"/>
              </a:spcBef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또는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셀프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출판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장점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진입 비용 저렴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저자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블로거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직접 유통 및 판매 참여 가능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출판사의 도움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없이 기획부터 집필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디자인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인쇄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유통까지 출판의 전 과정을 필자들의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힘으로 해결 가능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ex.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김은정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paper.cyworld.com/</a:t>
            </a:r>
            <a:r>
              <a:rPr lang="en-US" altLang="ko-KR" sz="1800" dirty="0" err="1">
                <a:latin typeface="한컴 윤고딕 230" pitchFamily="18" charset="-127"/>
                <a:ea typeface="한컴 윤고딕 230" pitchFamily="18" charset="-127"/>
              </a:rPr>
              <a:t>joyillust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- &lt;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하트쿠키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&gt;</a:t>
            </a: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송민경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paper.cyworld.com/</a:t>
            </a:r>
            <a:r>
              <a:rPr lang="en-US" altLang="ko-KR" sz="1800" dirty="0" err="1">
                <a:latin typeface="한컴 윤고딕 230" pitchFamily="18" charset="-127"/>
                <a:ea typeface="한컴 윤고딕 230" pitchFamily="18" charset="-127"/>
              </a:rPr>
              <a:t>nayanoss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- &lt;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송민경의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명품 다이어트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          &amp;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셀프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휘트니스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&gt;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네이버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blog.naver.com/</a:t>
            </a:r>
            <a:r>
              <a:rPr lang="en-US" altLang="ko-KR" sz="1800" dirty="0" err="1">
                <a:latin typeface="한컴 윤고딕 230" pitchFamily="18" charset="-127"/>
                <a:ea typeface="한컴 윤고딕 230" pitchFamily="18" charset="-127"/>
              </a:rPr>
              <a:t>shriya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- &lt;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쌍둥이 키우면서 밥해먹기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&gt; </a:t>
            </a:r>
            <a:r>
              <a:rPr lang="en-US" altLang="ko-KR" sz="1800" dirty="0" err="1">
                <a:latin typeface="한컴 윤고딕 230" pitchFamily="18" charset="-127"/>
                <a:ea typeface="한컴 윤고딕 230" pitchFamily="18" charset="-127"/>
              </a:rPr>
              <a:t>etc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latin typeface="굴림" pitchFamily="50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853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81000" latinLnBrk="0">
          <a:spcBef>
            <a:spcPct val="0"/>
          </a:spcBef>
          <a:defRPr dirty="0" smtClean="0">
            <a:solidFill>
              <a:srgbClr val="000000"/>
            </a:solidFill>
            <a:latin typeface="한컴 윤고딕 230" pitchFamily="18" charset="-127"/>
            <a:ea typeface="한컴 윤고딕 230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27541</TotalTime>
  <Words>2259</Words>
  <Application>Microsoft Office PowerPoint</Application>
  <PresentationFormat>화면 슬라이드 쇼(4:3)</PresentationFormat>
  <Paragraphs>274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HY견고딕</vt:lpstr>
      <vt:lpstr>HY헤드라인M</vt:lpstr>
      <vt:lpstr>KoPubWorld돋움체 Medium</vt:lpstr>
      <vt:lpstr>KoPub돋움체 Bold</vt:lpstr>
      <vt:lpstr>Yoon 2002_TT</vt:lpstr>
      <vt:lpstr>굴림</vt:lpstr>
      <vt:lpstr>맑은 고딕</vt:lpstr>
      <vt:lpstr>한컴 윤고딕 230</vt:lpstr>
      <vt:lpstr>Arial</vt:lpstr>
      <vt:lpstr>Office 테마</vt:lpstr>
      <vt:lpstr>EP / 제5장 전자출판 비즈니스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Tip.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김예성</cp:lastModifiedBy>
  <cp:revision>2384</cp:revision>
  <cp:lastPrinted>2020-11-09T11:46:24Z</cp:lastPrinted>
  <dcterms:created xsi:type="dcterms:W3CDTF">2010-09-25T05:23:44Z</dcterms:created>
  <dcterms:modified xsi:type="dcterms:W3CDTF">2021-11-29T06:43:45Z</dcterms:modified>
</cp:coreProperties>
</file>