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7" r:id="rId2"/>
    <p:sldId id="359" r:id="rId3"/>
    <p:sldId id="276" r:id="rId4"/>
    <p:sldId id="521" r:id="rId5"/>
    <p:sldId id="555" r:id="rId6"/>
    <p:sldId id="556" r:id="rId7"/>
    <p:sldId id="557" r:id="rId8"/>
    <p:sldId id="566" r:id="rId9"/>
    <p:sldId id="496" r:id="rId10"/>
    <p:sldId id="523" r:id="rId11"/>
    <p:sldId id="567" r:id="rId12"/>
    <p:sldId id="558" r:id="rId13"/>
    <p:sldId id="559" r:id="rId14"/>
    <p:sldId id="560" r:id="rId15"/>
    <p:sldId id="561" r:id="rId16"/>
    <p:sldId id="564" r:id="rId17"/>
    <p:sldId id="528" r:id="rId18"/>
    <p:sldId id="552" r:id="rId19"/>
    <p:sldId id="553" r:id="rId20"/>
    <p:sldId id="565" r:id="rId21"/>
    <p:sldId id="466" r:id="rId22"/>
    <p:sldId id="444" r:id="rId23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0B8"/>
    <a:srgbClr val="FFFFE7"/>
    <a:srgbClr val="F7FEB8"/>
    <a:srgbClr val="FAC090"/>
    <a:srgbClr val="D0D8E8"/>
    <a:srgbClr val="FFFFFF"/>
    <a:srgbClr val="F1F6C0"/>
    <a:srgbClr val="F1EF91"/>
    <a:srgbClr val="F5E18B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58" autoAdjust="0"/>
  </p:normalViewPr>
  <p:slideViewPr>
    <p:cSldViewPr>
      <p:cViewPr varScale="1">
        <p:scale>
          <a:sx n="62" d="100"/>
          <a:sy n="62" d="100"/>
        </p:scale>
        <p:origin x="53" y="5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7852AE4E-6CA3-4001-91F7-E21779294C4C}" type="datetimeFigureOut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2021-11-28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106072C-C39D-4083-B6EB-7FED5E13F567}" type="slidenum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‹#›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520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ED3A1E54-559C-4BFF-8D17-F3F3DECE59C0}" type="datetimeFigureOut">
              <a:rPr lang="ko-KR" altLang="en-US" smtClean="0"/>
              <a:pPr/>
              <a:t>2021-11-28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907BEFF2-70F7-48B5-AFC2-34B09A5598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546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95536" y="1772816"/>
            <a:ext cx="9289032" cy="2376264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 rot="5400000">
            <a:off x="1739876" y="2973140"/>
            <a:ext cx="119975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msk\Desktop\body_swoop.pn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192" y="-12540"/>
            <a:ext cx="9139428" cy="1028700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title" hasCustomPrompt="1"/>
          </p:nvPr>
        </p:nvSpPr>
        <p:spPr>
          <a:xfrm>
            <a:off x="3419872" y="2469656"/>
            <a:ext cx="5400600" cy="551680"/>
          </a:xfrm>
          <a:prstGeom prst="rect">
            <a:avLst/>
          </a:prstGeom>
        </p:spPr>
        <p:txBody>
          <a:bodyPr anchor="ctr"/>
          <a:lstStyle>
            <a:lvl1pPr algn="r">
              <a:defRPr sz="32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200" dirty="0">
                <a:latin typeface="HY견고딕" pitchFamily="18" charset="-127"/>
                <a:ea typeface="HY견고딕" pitchFamily="18" charset="-127"/>
              </a:rPr>
              <a:t>프레젠테이션 메인 제목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3" y="3140646"/>
            <a:ext cx="5400599" cy="21634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8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pPr lvl="0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 userDrawn="1"/>
        </p:nvSpPr>
        <p:spPr>
          <a:xfrm>
            <a:off x="755576" y="1772816"/>
            <a:ext cx="9721080" cy="374441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549" y="2276872"/>
            <a:ext cx="5400675" cy="33849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AutoNum type="arabicPeriod"/>
              <a:defRPr sz="3200" baseline="0"/>
            </a:lvl1pPr>
          </a:lstStyle>
          <a:p>
            <a:pPr marL="457200" indent="-457200">
              <a:lnSpc>
                <a:spcPct val="200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Index 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893672" y="1073643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cap="none" spc="0" dirty="0">
                <a:ln w="38100">
                  <a:solidFill>
                    <a:srgbClr val="37609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INDEX</a:t>
            </a:r>
            <a:endParaRPr lang="ko-KR" altLang="en-US" sz="4800" b="1" cap="none" spc="0" dirty="0">
              <a:ln w="38100">
                <a:solidFill>
                  <a:srgbClr val="37609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427984" y="2852936"/>
            <a:ext cx="4716016" cy="504056"/>
          </a:xfrm>
          <a:prstGeom prst="rect">
            <a:avLst/>
          </a:prstGeom>
        </p:spPr>
        <p:txBody>
          <a:bodyPr anchor="ctr"/>
          <a:lstStyle>
            <a:lvl1pPr algn="l">
              <a:defRPr kumimoji="1" lang="ko-KR" altLang="en-US" sz="2400" kern="0" dirty="0" smtClean="0">
                <a:solidFill>
                  <a:schemeClr val="tx1"/>
                </a:solidFill>
                <a:latin typeface="HY견고딕"/>
                <a:ea typeface="HY견고딕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4427984" y="3429000"/>
            <a:ext cx="4716016" cy="0"/>
            <a:chOff x="4427984" y="3429000"/>
            <a:chExt cx="4716016" cy="0"/>
          </a:xfrm>
        </p:grpSpPr>
        <p:cxnSp>
          <p:nvCxnSpPr>
            <p:cNvPr id="5" name="직선 연결선 4"/>
            <p:cNvCxnSpPr/>
            <p:nvPr userDrawn="1"/>
          </p:nvCxnSpPr>
          <p:spPr>
            <a:xfrm>
              <a:off x="4716016" y="3429000"/>
              <a:ext cx="4427984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4427984" y="3429000"/>
              <a:ext cx="32352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84264" y="683695"/>
            <a:ext cx="896153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064012" y="176448"/>
            <a:ext cx="4032300" cy="47625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/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16" name="슬라이드 번호 개체 틀 37"/>
          <p:cNvSpPr>
            <a:spLocks noGrp="1"/>
          </p:cNvSpPr>
          <p:nvPr userDrawn="1">
            <p:ph type="sldNum" sz="quarter" idx="4"/>
          </p:nvPr>
        </p:nvSpPr>
        <p:spPr>
          <a:xfrm>
            <a:off x="6804248" y="6579350"/>
            <a:ext cx="2311400" cy="27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그림 5" descr="기대하라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6504" y="6299512"/>
            <a:ext cx="1017104" cy="2942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48768" y="6614779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t>http://insahara.tistory.com</a:t>
            </a:r>
            <a:endParaRPr lang="ko-KR" altLang="en-US" sz="80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PNdK-K7dQ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YVyZL9MLA&amp;list=PL41jdbUTV40xE9tQlSUNP8RWNF3z__FQL&amp;index=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irHYXvwIRS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a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l.go.jp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log.naver.com/PostView.nhn?blogId=dibrary1004&amp;logNo=22056532448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ibrary.go.k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runch.co.kr/@eholee/1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ookerslab.tistory.com/478" TargetMode="External"/><Relationship Id="rId4" Type="http://schemas.openxmlformats.org/officeDocument/2006/relationships/hyperlink" Target="https://brunch.co.kr/@eholee/2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ocja@inu.ac.k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2411760" y="2687111"/>
            <a:ext cx="6552728" cy="551680"/>
          </a:xfrm>
        </p:spPr>
        <p:txBody>
          <a:bodyPr/>
          <a:lstStyle/>
          <a:p>
            <a:pPr algn="ctr"/>
            <a:r>
              <a:rPr lang="en-US" altLang="ko-KR" sz="2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EP 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/ 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제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4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장 전자출판 시장 구조 및 행위</a:t>
            </a:r>
            <a:endParaRPr lang="ko-KR" altLang="en-US" sz="1800" b="1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3131840" y="3428678"/>
            <a:ext cx="5796136" cy="216346"/>
          </a:xfrm>
        </p:spPr>
        <p:txBody>
          <a:bodyPr/>
          <a:lstStyle/>
          <a:p>
            <a:pPr algn="l"/>
            <a:r>
              <a:rPr lang="ko-KR" altLang="en-US" sz="1600" dirty="0">
                <a:solidFill>
                  <a:srgbClr val="002060"/>
                </a:solidFill>
              </a:rPr>
              <a:t>문헌정보학과 교수 </a:t>
            </a:r>
            <a:r>
              <a:rPr lang="ko-KR" altLang="en-US" sz="1600" dirty="0" err="1">
                <a:solidFill>
                  <a:srgbClr val="002060"/>
                </a:solidFill>
              </a:rPr>
              <a:t>이문학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en-US" sz="1600">
                <a:solidFill>
                  <a:srgbClr val="002060"/>
                </a:solidFill>
              </a:rPr>
              <a:t>李文學</a:t>
            </a:r>
            <a:r>
              <a:rPr lang="en-US" altLang="ko-KR" sz="1600" dirty="0">
                <a:solidFill>
                  <a:srgbClr val="002060"/>
                </a:solidFill>
              </a:rPr>
              <a:t>/mocja@inu.ac.kr) </a:t>
            </a:r>
            <a:endParaRPr lang="ko-KR" altLang="en-US" sz="16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181400"/>
            <a:ext cx="1763688" cy="239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4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07405" y="426135"/>
            <a:ext cx="5760640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84731" y="447881"/>
            <a:ext cx="6120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Digital Library?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-15686" y="824112"/>
            <a:ext cx="9143999" cy="33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None/>
            </a:pP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en-US" altLang="ko-KR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Digital Library? 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저작권자가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디지털 활용을 승인한 도서 및 저작권이 소멸되었거나 저작권자를 찾을 수 없어 절판된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퍼블릭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도메인 서적을 디지털화하는 작업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None/>
            </a:pP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600" b="1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구텐베르크</a:t>
            </a: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프로젝트</a:t>
            </a:r>
            <a:r>
              <a:rPr lang="en-US" altLang="ko-KR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(1971)</a:t>
            </a: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미국독립선언서 등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2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천 여권의 도서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DB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정식 명칭은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구텐베르크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문학기록보관재단 프로젝트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(Project Gutenberg Literary Archive Foundation) 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1971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7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4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일리노이대학교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학생이던 마이클 하트가 미국독립선언문을 무료로 배포하기 위해 이 학교의 컴퓨터 시스템에 글을 입력하면서 시작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그는 곧이어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윌리엄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셰익스피어의 작품과 성경으로도 같은 작업을 했다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가장 오래된 디지털 도서관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endParaRPr lang="en-US" altLang="ko-KR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6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구텐베르크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프로젝트 소개 동영상</a:t>
            </a: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&gt;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  <a:hlinkClick r:id="rId3"/>
              </a:rPr>
              <a:t>https://www.youtube.com/watch?v=PPNdK-K7dQg</a:t>
            </a:r>
            <a:endParaRPr lang="ko-KR" altLang="en-US" sz="16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07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5496" y="480643"/>
            <a:ext cx="5760640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-36512" y="514633"/>
            <a:ext cx="6120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Digital Library?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763335"/>
            <a:ext cx="8280920" cy="58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2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92365" y="390964"/>
            <a:ext cx="5760640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84731" y="452300"/>
            <a:ext cx="6120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구글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디지털 라이브러리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-1" y="725097"/>
            <a:ext cx="9143999" cy="41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ko-KR" altLang="en-US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b="1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구글</a:t>
            </a:r>
            <a:r>
              <a:rPr lang="ko-KR" altLang="en-US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디지털 라이브러리</a:t>
            </a:r>
            <a:r>
              <a:rPr lang="en-US" altLang="ko-KR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(2004)</a:t>
            </a:r>
            <a:r>
              <a:rPr lang="ko-KR" altLang="en-US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가장 대표적인 디지털 도서관 프로젝트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- 2004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ko-KR" altLang="en-US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구글은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하버드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미시건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스탠포드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옥스포드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대학 등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여 개 주요 도서관과 계약을 맺고 이들의 방대한 장서를 디지털로 전환하기 시작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2009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11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1,000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만권 디지털화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관련 동영상</a:t>
            </a:r>
            <a:r>
              <a:rPr lang="en-US" altLang="ko-KR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&gt; </a:t>
            </a:r>
            <a:r>
              <a:rPr lang="en-US" altLang="ko-KR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  <a:hlinkClick r:id="rId3"/>
              </a:rPr>
              <a:t>https://www.youtube.com/watch?v=YVYVyZL9MLA&amp;list=PL41jdbUTV40xE9tQlSUNP8RWNF3z__FQL&amp;index=2</a:t>
            </a:r>
            <a:endParaRPr lang="en-US" altLang="ko-KR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  <a:hlinkClick r:id="rId4"/>
              </a:rPr>
              <a:t>https://www.youtube.com/watch?v=irHYXvwIRS0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38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92365" y="413266"/>
            <a:ext cx="5760640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67575" y="439170"/>
            <a:ext cx="6120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구글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디지털 라이브러리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35496" y="742073"/>
            <a:ext cx="9108504" cy="37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구글의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디지털 도서관 프로젝트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미국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유럽 등 세계 곳곳에서 반독점권법과 저작권 침해 논란에 휩싸임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디지털저작권 확보 계약으로 저작권 논란 일단락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유럽 각국 정부와 출판업계도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구글의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디지털 도서관에 대한 우려 표명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2009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10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프랑크푸르트북페어에서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메르켈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독일 총리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“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인터넷에서도 저작권은 보장돼야 한다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”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며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반독점법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및 저작권법 위반이라고 지적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독일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하이델베르크대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롤랜드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교수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“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수백만 권의 도서를 온라인으로 제공하겠다는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구글의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계획은 허풍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”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이라면 비난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–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출판 시장에 치명상을 줄 것이라는 것이 핵심 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2009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12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 프랑스 법원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저작권 침해 판결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…..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 err="1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구글웹마켓</a:t>
            </a:r>
            <a:r>
              <a:rPr lang="ko-KR" altLang="en-US" sz="1600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수수료 부과 제한</a:t>
            </a:r>
            <a:endParaRPr lang="en-US" altLang="ko-KR" sz="16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892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3"/>
            <a:ext cx="5760640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6120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유로피아나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323528" y="1302916"/>
            <a:ext cx="8208912" cy="37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유럽 연합</a:t>
            </a:r>
            <a:r>
              <a:rPr lang="en-US" altLang="ko-KR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(EU) </a:t>
            </a: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의 </a:t>
            </a:r>
            <a:r>
              <a:rPr lang="en-US" altLang="ko-KR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EUROPEANA</a:t>
            </a: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공공적 목적에서 출발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구글의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디지털도서관 프로젝트에 의해 인류지식문화가 미국 중심으로 재편된 것을 우려한 유럽연합은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자크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시라크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프랑스 전 대통령을 중심으로 디지털 도서관 프로젝트 시작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유럽의 문화 및 과학 유산을 디지털화하여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접근성을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높이겠다는 취지에서 추진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2006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여름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프랑스 국립도서관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(BNF)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작업을 시작으로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2008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11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일 사이트 오픈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  <a:hlinkClick r:id="rId3"/>
              </a:rPr>
              <a:t>http://www.europeana.eu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23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개 언어를 지원하는 온라인 도서관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 유럽 내의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145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개 문화기관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도서관과 네트워크 구축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유럽연합은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2009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10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 유로피아나에 디지털도서관 오픈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온라인을 통해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EU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와 관련한 지난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50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간의 문서를 무료로 제공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127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0" y="413266"/>
            <a:ext cx="5760640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99220" y="496779"/>
            <a:ext cx="6120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일본 국회도서관의 디지털 도서관 프로젝트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323528" y="1340768"/>
            <a:ext cx="77168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ko-KR" altLang="en-US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일본 국회도서관의 디지털 도서관 프로젝트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–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구글에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대항하기 위한 프로젝트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구글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디지털 도서관이 본격화되면 사람들이 도서관보다 </a:t>
            </a:r>
            <a:r>
              <a:rPr lang="ko-KR" altLang="en-US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구글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서비스에 의존하게 될 것이라는 우려를 불식시키기 위해 사업 시작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  <a:hlinkClick r:id="rId3"/>
              </a:rPr>
              <a:t>http://www.ndl.go.jp/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&lt;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참고 사이트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  <a:hlinkClick r:id="rId4"/>
              </a:rPr>
              <a:t>http://blog.naver.com/PostView.nhn?blogId=dibrary1004&amp;logNo=220565324484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120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3"/>
            <a:ext cx="5760640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6120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우리나라 국가 전자도서관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383555" y="1369070"/>
            <a:ext cx="771683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8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우리나라 국가 전자도서관 </a:t>
            </a:r>
            <a:r>
              <a:rPr lang="en-US" altLang="ko-KR" sz="18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국내 주요 도서관을 연계하여 국가정보능력을 신장시키고 지역간 </a:t>
            </a:r>
            <a:r>
              <a:rPr lang="ko-KR" altLang="en-US" sz="18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균형있는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발전을 꾀하기 위함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  <a:hlinkClick r:id="rId3"/>
              </a:rPr>
              <a:t>http://www.dlibrary.go.kr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302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sz="2000" dirty="0">
                <a:solidFill>
                  <a:srgbClr val="002060"/>
                </a:solidFill>
                <a:latin typeface="KoPub돋움체 Bold"/>
                <a:ea typeface="KoPub돋움체 Bold"/>
              </a:rPr>
              <a:t>Ⅲ. </a:t>
            </a:r>
            <a:r>
              <a:rPr lang="ko-KR" altLang="en-US" sz="2000" dirty="0" err="1">
                <a:solidFill>
                  <a:srgbClr val="002060"/>
                </a:solidFill>
                <a:latin typeface="KoPub돋움체 Bold"/>
                <a:ea typeface="KoPub돋움체 Bold"/>
              </a:rPr>
              <a:t>전자책</a:t>
            </a:r>
            <a:r>
              <a:rPr lang="ko-KR" altLang="en-US" sz="2000" dirty="0">
                <a:solidFill>
                  <a:srgbClr val="002060"/>
                </a:solidFill>
                <a:latin typeface="KoPub돋움체 Bold"/>
                <a:ea typeface="KoPub돋움체 Bold"/>
              </a:rPr>
              <a:t> 시장의 개척자</a:t>
            </a:r>
            <a:r>
              <a:rPr lang="en-US" altLang="ko-KR" sz="2000" dirty="0">
                <a:solidFill>
                  <a:srgbClr val="002060"/>
                </a:solidFill>
                <a:latin typeface="KoPub돋움체 Bold"/>
                <a:ea typeface="KoPub돋움체 Bold"/>
              </a:rPr>
              <a:t>, Amazon </a:t>
            </a:r>
            <a:endParaRPr lang="en-US" altLang="ko-KR" sz="20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499992" y="3645024"/>
            <a:ext cx="4644008" cy="32403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en-US" altLang="ko-KR" sz="1400" b="1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시장의 개척자</a:t>
            </a:r>
            <a:r>
              <a:rPr lang="en-US" altLang="ko-KR" sz="1400" b="1" dirty="0">
                <a:latin typeface="한컴 윤고딕 230" pitchFamily="18" charset="-127"/>
                <a:ea typeface="한컴 윤고딕 230" pitchFamily="18" charset="-127"/>
              </a:rPr>
              <a:t>, Amazon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82" y="2204863"/>
            <a:ext cx="2585109" cy="13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0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71311" y="453826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92444" y="523694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시장의 개척자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Amazon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21755" y="770801"/>
            <a:ext cx="9050934" cy="502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ko-KR" altLang="en-US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en-US" altLang="ko-KR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Amazon.com 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공격적 창의적으로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‘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세상의 모든 것을 파는 회사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’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도서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음악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영화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자동차부품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장난감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전자기기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가구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의류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헬스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뷰티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식료 잡화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…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오더블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(Audible)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을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3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억 달러에 매입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희귀도서 및 절판 도서 판매 업체인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‘</a:t>
            </a:r>
            <a:r>
              <a:rPr lang="en-US" altLang="ko-KR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Abibook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’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과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제휴 계약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2005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“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모든 언어로 된 서적과 인쇄물을 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60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초 내에 구해 볼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수 있게 한다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.”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는 장기 프로젝트로 시작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판매개시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5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시간 만에 매진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2007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11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킨들 출시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2009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Kindle 2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출시</a:t>
            </a:r>
            <a:endParaRPr lang="en-US" altLang="ko-KR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2009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6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월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Kindle DX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출시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</a:t>
            </a:r>
            <a:r>
              <a:rPr lang="en-US" altLang="ko-KR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”</a:t>
            </a:r>
            <a:r>
              <a:rPr lang="ko-KR" altLang="en-US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도서를 광고 플랫폼으로 활용</a:t>
            </a:r>
            <a:r>
              <a:rPr lang="en-US" altLang="ko-KR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”- </a:t>
            </a:r>
            <a:r>
              <a:rPr lang="ko-KR" altLang="en-US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고객의 프로필과 연동한 광고 제공</a:t>
            </a:r>
            <a:endParaRPr lang="en-US" altLang="ko-KR" b="1" dirty="0">
              <a:solidFill>
                <a:srgbClr val="FF000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00B0F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  Jeff Bezos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 “</a:t>
            </a:r>
            <a:r>
              <a:rPr lang="ko-KR" altLang="en-US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킨들은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제품이 아니라 서비스다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.”  </a:t>
            </a:r>
          </a:p>
        </p:txBody>
      </p:sp>
    </p:spTree>
    <p:extLst>
      <p:ext uri="{BB962C8B-B14F-4D97-AF65-F5344CB8AC3E}">
        <p14:creationId xmlns:p14="http://schemas.microsoft.com/office/powerpoint/2010/main" val="226474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26"/>
          <p:cNvSpPr>
            <a:spLocks noChangeArrowheads="1"/>
          </p:cNvSpPr>
          <p:nvPr/>
        </p:nvSpPr>
        <p:spPr bwMode="auto">
          <a:xfrm>
            <a:off x="334641" y="1325910"/>
            <a:ext cx="7981775" cy="212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아마존북스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: 2015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11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월 시애틀에 오프라인 서점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아마존북스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호점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개점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2019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기준 미국 전역에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개 매장 개점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제프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베조스는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수년 내에 총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300~400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개까지 늘리겠다고 발표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온라인 상의 평점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선주문량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판매량 등을 바탕으로 서적 진열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더 많은 사람이 책을 발견하고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구입해서 읽고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모여서 이야기를 나눌 수 있는 공간을 만들려는 의도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위기의 출판산업을 살리려는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….)</a:t>
            </a:r>
          </a:p>
        </p:txBody>
      </p:sp>
      <p:grpSp>
        <p:nvGrpSpPr>
          <p:cNvPr id="10" name="그룹 7"/>
          <p:cNvGrpSpPr>
            <a:grpSpLocks/>
          </p:cNvGrpSpPr>
          <p:nvPr/>
        </p:nvGrpSpPr>
        <p:grpSpPr bwMode="auto">
          <a:xfrm>
            <a:off x="323528" y="3732560"/>
            <a:ext cx="7812087" cy="2144712"/>
            <a:chOff x="1495692" y="4759425"/>
            <a:chExt cx="7812249" cy="2148253"/>
          </a:xfrm>
        </p:grpSpPr>
        <p:sp>
          <p:nvSpPr>
            <p:cNvPr id="11" name="아래쪽 화살표 설명선 10"/>
            <p:cNvSpPr/>
            <p:nvPr/>
          </p:nvSpPr>
          <p:spPr>
            <a:xfrm>
              <a:off x="1567130" y="4759425"/>
              <a:ext cx="5869110" cy="575624"/>
            </a:xfrm>
            <a:prstGeom prst="downArrow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600" b="1" dirty="0">
                  <a:solidFill>
                    <a:schemeClr val="tx1"/>
                  </a:solidFill>
                </a:rPr>
                <a:t>☞ 아마존</a:t>
              </a:r>
              <a:r>
                <a:rPr lang="en-US" altLang="ko-KR" sz="1600" b="1" dirty="0">
                  <a:solidFill>
                    <a:schemeClr val="tx1"/>
                  </a:solidFill>
                </a:rPr>
                <a:t> CEO</a:t>
              </a:r>
              <a:r>
                <a:rPr lang="ko-KR" altLang="en-US" sz="1600" b="1" dirty="0">
                  <a:solidFill>
                    <a:schemeClr val="tx1"/>
                  </a:solidFill>
                </a:rPr>
                <a:t>가 직원을 뽑을 때 꼭 물은 </a:t>
              </a:r>
              <a:r>
                <a:rPr lang="en-US" altLang="ko-KR" sz="1600" b="1" dirty="0">
                  <a:solidFill>
                    <a:schemeClr val="tx1"/>
                  </a:solidFill>
                </a:rPr>
                <a:t>3</a:t>
              </a:r>
              <a:r>
                <a:rPr lang="ko-KR" altLang="en-US" sz="1600" b="1" dirty="0">
                  <a:solidFill>
                    <a:schemeClr val="tx1"/>
                  </a:solidFill>
                </a:rPr>
                <a:t>가지 질문</a:t>
              </a:r>
            </a:p>
          </p:txBody>
        </p:sp>
        <p:sp>
          <p:nvSpPr>
            <p:cNvPr id="14" name="직사각형 28"/>
            <p:cNvSpPr>
              <a:spLocks noChangeArrowheads="1"/>
            </p:cNvSpPr>
            <p:nvPr/>
          </p:nvSpPr>
          <p:spPr bwMode="auto">
            <a:xfrm>
              <a:off x="1495692" y="5335353"/>
              <a:ext cx="7812249" cy="157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latinLnBrk="1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1pPr>
              <a:lvl2pPr marL="742950" indent="-285750" latinLnBrk="1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2pPr>
              <a:lvl3pPr marL="1143000" indent="-228600" latinLnBrk="1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3pPr>
              <a:lvl4pPr marL="1600200" indent="-228600" latinLnBrk="1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4pPr>
              <a:lvl5pPr marL="2057400" indent="-228600" latinLnBrk="1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AutoNum type="arabicPeriod"/>
              </a:pPr>
              <a:r>
                <a:rPr lang="en-US" altLang="ko-KR" sz="1600" dirty="0">
                  <a:latin typeface="한컴 윤고딕 230" pitchFamily="18" charset="-127"/>
                  <a:ea typeface="한컴 윤고딕 230" pitchFamily="18" charset="-127"/>
                </a:rPr>
                <a:t>Will you admire this person? </a:t>
              </a:r>
              <a:r>
                <a:rPr lang="ko-KR" altLang="en-US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당신은</a:t>
              </a:r>
              <a:r>
                <a:rPr lang="en-US" altLang="ko-KR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 </a:t>
              </a:r>
              <a:r>
                <a:rPr lang="ko-KR" altLang="en-US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이 사람을 존경할 수 있는가</a:t>
              </a:r>
              <a:r>
                <a:rPr lang="en-US" altLang="ko-KR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?</a:t>
              </a:r>
            </a:p>
            <a:p>
              <a:pPr latinLnBrk="0">
                <a:spcBef>
                  <a:spcPct val="0"/>
                </a:spcBef>
                <a:buFontTx/>
                <a:buAutoNum type="arabicPeriod"/>
              </a:pPr>
              <a:r>
                <a:rPr lang="en-US" altLang="ko-KR" sz="1600" dirty="0">
                  <a:latin typeface="한컴 윤고딕 230" pitchFamily="18" charset="-127"/>
                  <a:ea typeface="한컴 윤고딕 230" pitchFamily="18" charset="-127"/>
                </a:rPr>
                <a:t>Will</a:t>
              </a:r>
              <a:r>
                <a:rPr lang="ko-KR" altLang="en-US" sz="1600" dirty="0">
                  <a:latin typeface="한컴 윤고딕 230" pitchFamily="18" charset="-127"/>
                  <a:ea typeface="한컴 윤고딕 230" pitchFamily="18" charset="-127"/>
                </a:rPr>
                <a:t> </a:t>
              </a:r>
              <a:r>
                <a:rPr lang="en-US" altLang="ko-KR" sz="1600" dirty="0">
                  <a:latin typeface="한컴 윤고딕 230" pitchFamily="18" charset="-127"/>
                  <a:ea typeface="한컴 윤고딕 230" pitchFamily="18" charset="-127"/>
                </a:rPr>
                <a:t>this person raise the average level of effectiveness of the group they’re entering? </a:t>
              </a:r>
              <a:r>
                <a:rPr lang="ko-KR" altLang="en-US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이</a:t>
              </a:r>
              <a:r>
                <a:rPr lang="en-US" altLang="ko-KR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 </a:t>
              </a:r>
              <a:r>
                <a:rPr lang="ko-KR" altLang="en-US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사람을</a:t>
              </a:r>
              <a:r>
                <a:rPr lang="en-US" altLang="ko-KR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 </a:t>
              </a:r>
              <a:r>
                <a:rPr lang="ko-KR" altLang="en-US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고용함으로써 팀의 효율성이 향상될 것인가</a:t>
              </a:r>
              <a:r>
                <a:rPr lang="en-US" altLang="ko-KR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?</a:t>
              </a:r>
            </a:p>
            <a:p>
              <a:pPr latinLnBrk="0">
                <a:spcBef>
                  <a:spcPct val="0"/>
                </a:spcBef>
                <a:buFontTx/>
                <a:buAutoNum type="arabicPeriod"/>
              </a:pPr>
              <a:r>
                <a:rPr lang="en-US" altLang="ko-KR" sz="1600" dirty="0">
                  <a:latin typeface="한컴 윤고딕 230" pitchFamily="18" charset="-127"/>
                  <a:ea typeface="한컴 윤고딕 230" pitchFamily="18" charset="-127"/>
                </a:rPr>
                <a:t>Along what dimensions might this person be a superstar? Moreover will this person boost company’s morale? </a:t>
              </a:r>
            </a:p>
            <a:p>
              <a:pPr marL="0" indent="0" latinLnBrk="0">
                <a:spcBef>
                  <a:spcPct val="0"/>
                </a:spcBef>
                <a:buNone/>
              </a:pPr>
              <a:r>
                <a:rPr lang="en-US" altLang="ko-KR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     </a:t>
              </a:r>
              <a:r>
                <a:rPr lang="ko-KR" altLang="en-US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이 사람이 회사의 활력</a:t>
              </a:r>
              <a:r>
                <a:rPr lang="en-US" altLang="ko-KR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, </a:t>
              </a:r>
              <a:r>
                <a:rPr lang="ko-KR" altLang="en-US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활기</a:t>
              </a:r>
              <a:r>
                <a:rPr lang="en-US" altLang="ko-KR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, </a:t>
              </a:r>
              <a:r>
                <a:rPr lang="ko-KR" altLang="en-US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사기 진작에 기여할 수 있을 것인가</a:t>
              </a:r>
              <a:r>
                <a:rPr lang="en-US" altLang="ko-KR" sz="1600" dirty="0">
                  <a:solidFill>
                    <a:srgbClr val="0070C0"/>
                  </a:solidFill>
                  <a:latin typeface="한컴 윤고딕 230" pitchFamily="18" charset="-127"/>
                  <a:ea typeface="한컴 윤고딕 230" pitchFamily="18" charset="-127"/>
                </a:rPr>
                <a:t>?</a:t>
              </a:r>
            </a:p>
          </p:txBody>
        </p:sp>
      </p:grpSp>
      <p:sp>
        <p:nvSpPr>
          <p:cNvPr id="17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836712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8" name="Rectangle 85"/>
          <p:cNvSpPr>
            <a:spLocks noChangeArrowheads="1"/>
          </p:cNvSpPr>
          <p:nvPr/>
        </p:nvSpPr>
        <p:spPr bwMode="auto">
          <a:xfrm>
            <a:off x="323528" y="882816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시장의 개척자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en-US" altLang="ko-KR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Amazone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166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1187549" y="2276872"/>
            <a:ext cx="6912843" cy="2592288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ko-KR" altLang="en-US" sz="2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시장의 기본 구조 및 가치 사슬</a:t>
            </a:r>
            <a:endParaRPr lang="en-US" altLang="ko-KR" sz="22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514350" indent="-514350">
              <a:buAutoNum type="romanUcPeriod"/>
            </a:pP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디지털 도서관 프로젝트와 </a:t>
            </a:r>
            <a:r>
              <a:rPr lang="ko-KR" altLang="en-US" sz="2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2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콘텐츠</a:t>
            </a:r>
            <a:endParaRPr lang="en-US" altLang="ko-KR" sz="22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514350" indent="-514350">
              <a:buAutoNum type="romanUcPeriod"/>
            </a:pPr>
            <a:r>
              <a:rPr lang="ko-KR" altLang="en-US" sz="22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시장의 개척자</a:t>
            </a:r>
            <a:r>
              <a:rPr lang="en-US" altLang="ko-KR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Amazon </a:t>
            </a:r>
          </a:p>
          <a:p>
            <a:pPr marL="0" indent="0"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Tip.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rot="10800000"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b="1" dirty="0">
                <a:solidFill>
                  <a:srgbClr val="FFFFFF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  <a:sym typeface="Gill Sans"/>
              </a:rPr>
              <a:t>참고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2"/>
          <p:cNvSpPr>
            <a:spLocks noChangeArrowheads="1"/>
          </p:cNvSpPr>
          <p:nvPr/>
        </p:nvSpPr>
        <p:spPr bwMode="auto">
          <a:xfrm>
            <a:off x="395536" y="2420888"/>
            <a:ext cx="62912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맑은 고딕" pitchFamily="50" charset="-127"/>
                <a:ea typeface="굴림" pitchFamily="50" charset="-127"/>
                <a:hlinkClick r:id="rId3"/>
              </a:rPr>
              <a:t>https://brunch.co.kr/@eholee/19</a:t>
            </a:r>
            <a:endParaRPr lang="en-US" altLang="ko-KR" sz="18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itchFamily="50" charset="-127"/>
                <a:ea typeface="굴림" pitchFamily="50" charset="-127"/>
                <a:hlinkClick r:id="rId4"/>
              </a:rPr>
              <a:t>https://brunch.co.kr/@eholee/20</a:t>
            </a:r>
            <a:endParaRPr lang="en-US" altLang="ko-KR" sz="18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 &lt;2017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년 해외 전자출판 시장 분석</a:t>
            </a: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 &lt;</a:t>
            </a:r>
            <a:r>
              <a:rPr lang="ko-KR" altLang="en-US" sz="1800" dirty="0" err="1">
                <a:latin typeface="맑은 고딕" pitchFamily="50" charset="-127"/>
                <a:ea typeface="굴림" pitchFamily="50" charset="-127"/>
              </a:rPr>
              <a:t>셀프퍼블리싱</a:t>
            </a: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비상을 준비하다</a:t>
            </a: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&gt;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 &lt;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소리로 읽는 </a:t>
            </a:r>
            <a:r>
              <a:rPr lang="ko-KR" altLang="en-US" sz="1800" dirty="0" err="1">
                <a:latin typeface="맑은 고딕" pitchFamily="50" charset="-127"/>
                <a:ea typeface="굴림" pitchFamily="50" charset="-127"/>
              </a:rPr>
              <a:t>오디오북의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 비상</a:t>
            </a: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&gt; </a:t>
            </a:r>
            <a:r>
              <a:rPr lang="ko-KR" altLang="en-US" sz="1800" dirty="0">
                <a:latin typeface="맑은 고딕" pitchFamily="50" charset="-127"/>
                <a:ea typeface="굴림" pitchFamily="50" charset="-127"/>
              </a:rPr>
              <a:t>등</a:t>
            </a:r>
            <a:r>
              <a:rPr lang="en-US" altLang="ko-KR" sz="1800" dirty="0">
                <a:latin typeface="맑은 고딕" pitchFamily="50" charset="-127"/>
                <a:ea typeface="굴림" pitchFamily="50" charset="-127"/>
              </a:rPr>
              <a:t> 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맑은 고딕" pitchFamily="50" charset="-127"/>
                <a:ea typeface="굴림" pitchFamily="50" charset="-127"/>
                <a:hlinkClick r:id="rId5"/>
              </a:rPr>
              <a:t>http://bookerslab.tistory.com/478</a:t>
            </a:r>
            <a:endParaRPr lang="ko-KR" altLang="en-US" sz="1800" dirty="0">
              <a:latin typeface="맑은 고딕" pitchFamily="50" charset="-127"/>
              <a:ea typeface="굴림" pitchFamily="50" charset="-127"/>
            </a:endParaRPr>
          </a:p>
        </p:txBody>
      </p:sp>
      <p:sp>
        <p:nvSpPr>
          <p:cNvPr id="16" name="아래쪽 화살표 설명선 15"/>
          <p:cNvSpPr/>
          <p:nvPr/>
        </p:nvSpPr>
        <p:spPr bwMode="auto">
          <a:xfrm>
            <a:off x="383555" y="1503313"/>
            <a:ext cx="5327650" cy="917575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</a:rPr>
              <a:t>최근</a:t>
            </a:r>
            <a:r>
              <a:rPr lang="en-US" altLang="ko-KR" b="1" dirty="0">
                <a:solidFill>
                  <a:schemeClr val="tx1"/>
                </a:solidFill>
              </a:rPr>
              <a:t>(2017~18</a:t>
            </a:r>
            <a:r>
              <a:rPr lang="ko-KR" altLang="en-US" b="1" dirty="0">
                <a:solidFill>
                  <a:schemeClr val="tx1"/>
                </a:solidFill>
              </a:rPr>
              <a:t>년</a:t>
            </a:r>
            <a:r>
              <a:rPr lang="en-US" altLang="ko-KR" b="1" dirty="0">
                <a:solidFill>
                  <a:schemeClr val="tx1"/>
                </a:solidFill>
              </a:rPr>
              <a:t>), </a:t>
            </a:r>
            <a:r>
              <a:rPr lang="ko-KR" altLang="en-US" b="1" dirty="0" err="1">
                <a:solidFill>
                  <a:schemeClr val="tx1"/>
                </a:solidFill>
              </a:rPr>
              <a:t>전자책</a:t>
            </a:r>
            <a:r>
              <a:rPr lang="ko-KR" altLang="en-US" b="1" dirty="0">
                <a:solidFill>
                  <a:schemeClr val="tx1"/>
                </a:solidFill>
              </a:rPr>
              <a:t> 시장의 흐름</a:t>
            </a:r>
          </a:p>
        </p:txBody>
      </p:sp>
    </p:spTree>
    <p:extLst>
      <p:ext uri="{BB962C8B-B14F-4D97-AF65-F5344CB8AC3E}">
        <p14:creationId xmlns:p14="http://schemas.microsoft.com/office/powerpoint/2010/main" val="75323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Tip.</a:t>
            </a:r>
            <a:endParaRPr lang="en-US" altLang="ko-KR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547664" y="6649615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4283968" y="3535843"/>
            <a:ext cx="48478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algn="ctr" latinLnBrk="0"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명품인생과 상품인생이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있다고 한다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algn="ctr" latinLnBrk="0"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우리는 과연 어떤 인생을 선택할 것인가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?</a:t>
            </a:r>
          </a:p>
          <a:p>
            <a:pPr algn="ctr" latinLnBrk="0"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algn="ctr" latinLnBrk="0"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solidFill>
                  <a:srgbClr val="0810B8"/>
                </a:solidFill>
                <a:latin typeface="한컴 윤고딕 230" pitchFamily="18" charset="-127"/>
                <a:ea typeface="한컴 윤고딕 230" pitchFamily="18" charset="-127"/>
              </a:rPr>
              <a:t>放電</a:t>
            </a:r>
            <a:r>
              <a:rPr lang="en-US" altLang="ko-KR" sz="1800" dirty="0">
                <a:solidFill>
                  <a:srgbClr val="0810B8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solidFill>
                  <a:srgbClr val="0810B8"/>
                </a:solidFill>
                <a:latin typeface="한컴 윤고딕 230" pitchFamily="18" charset="-127"/>
                <a:ea typeface="한컴 윤고딕 230" pitchFamily="18" charset="-127"/>
              </a:rPr>
              <a:t>방전</a:t>
            </a:r>
            <a:r>
              <a:rPr lang="en-US" altLang="ko-KR" sz="1800" dirty="0">
                <a:solidFill>
                  <a:srgbClr val="0810B8"/>
                </a:solidFill>
                <a:latin typeface="한컴 윤고딕 230" pitchFamily="18" charset="-127"/>
                <a:ea typeface="한컴 윤고딕 230" pitchFamily="18" charset="-127"/>
              </a:rPr>
              <a:t>)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보다는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充電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충전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^^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05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Q &amp; A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683"/>
            <a:ext cx="1428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양쪽 모서리가 둥근 사각형 8"/>
          <p:cNvSpPr/>
          <p:nvPr/>
        </p:nvSpPr>
        <p:spPr>
          <a:xfrm>
            <a:off x="4355976" y="3645024"/>
            <a:ext cx="4752528" cy="72008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맑은 고딕"/>
                <a:ea typeface="맑은 고딕"/>
                <a:sym typeface="Gill Sans"/>
              </a:rPr>
              <a:t>☞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이러닝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Q&amp;A 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폴더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         or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이메일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(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  <a:hlinkClick r:id="rId4"/>
              </a:rPr>
              <a:t>mocja@inu.ac.kr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)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010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Ⅰ.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전자책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 시장의 기본구조 및 가치사슬</a:t>
            </a:r>
            <a:endParaRPr lang="en-US" altLang="ko-KR" sz="12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02294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양쪽 모서리가 둥근 사각형 11"/>
          <p:cNvSpPr/>
          <p:nvPr/>
        </p:nvSpPr>
        <p:spPr>
          <a:xfrm>
            <a:off x="4499992" y="3645024"/>
            <a:ext cx="4644008" cy="72008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 err="1">
                <a:latin typeface="한컴 윤고딕 230" pitchFamily="18" charset="-127"/>
                <a:ea typeface="한컴 윤고딕 230" pitchFamily="18" charset="-127"/>
              </a:rPr>
              <a:t>종이책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 시장</a:t>
            </a:r>
            <a:endParaRPr lang="en-US" altLang="ko-KR" sz="1400" b="1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 시장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89411" y="317431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 dirty="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65736" y="300419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종이책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 데뷔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-90263" y="686763"/>
            <a:ext cx="9324526" cy="522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저자 → 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출판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교과서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b="1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대형출판사제외하곤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제작시설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x)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사 </a:t>
            </a:r>
            <a:endParaRPr lang="en-US" altLang="ko-KR" sz="1600" b="1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→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b="1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유통사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도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소매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온라인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) → 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소비자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온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오프라인 서적</a:t>
            </a:r>
            <a:r>
              <a:rPr lang="en-US" altLang="ko-KR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보통의 출판시설은 편집과정만 하고 편집본을 인쇄소나 제작소에 의뢰</a:t>
            </a:r>
            <a:endParaRPr lang="en-US" altLang="ko-KR" sz="1600" b="1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비교적 단순하다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!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저자와 출판사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유통사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그리고 소비자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간의 재화의 흐름이 비교적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명확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               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저작자 로열티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(royalty,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印稅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비율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: 10%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정도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판매가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잘 되면 인세비율을 좀 더 높여 지급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) -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제작비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고정비용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편집비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재쇄에는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비용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x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이기 때문에 판매가 잘 되면 인세비율이 올라감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600" u="sng" dirty="0">
                <a:latin typeface="한컴 윤고딕 230" pitchFamily="18" charset="-127"/>
                <a:ea typeface="한컴 윤고딕 230" pitchFamily="18" charset="-127"/>
              </a:rPr>
              <a:t>서점 공급률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: 70%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정도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=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서점 할인율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: 30%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정도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   (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출판사와 서점에 따라 약간의 차이가 있을 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 - </a:t>
            </a:r>
            <a:r>
              <a:rPr lang="ko-KR" altLang="en-US" sz="1600" u="sng" dirty="0">
                <a:latin typeface="한컴 윤고딕 230" pitchFamily="18" charset="-127"/>
                <a:ea typeface="한컴 윤고딕 230" pitchFamily="18" charset="-127"/>
              </a:rPr>
              <a:t>출판사 매출액 비율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: 60%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정도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00B0F0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☞ </a:t>
            </a:r>
            <a:r>
              <a:rPr lang="ko-KR" altLang="en-US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서점 공급률 </a:t>
            </a:r>
            <a:r>
              <a:rPr lang="en-US" altLang="ko-KR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출판사에서 서점에 책을 공급하는 가격의 비율</a:t>
            </a:r>
            <a:endParaRPr lang="en-US" altLang="ko-KR" sz="1600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 ☞ </a:t>
            </a:r>
            <a:r>
              <a:rPr lang="ko-KR" altLang="en-US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출판사 매출액 비율 </a:t>
            </a:r>
            <a:r>
              <a:rPr lang="en-US" altLang="ko-KR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출판사의 </a:t>
            </a:r>
            <a:r>
              <a:rPr lang="en-US" altLang="ko-KR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순이익</a:t>
            </a:r>
            <a:r>
              <a:rPr lang="en-US" altLang="ko-KR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’ </a:t>
            </a:r>
            <a:r>
              <a:rPr lang="ko-KR" altLang="en-US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비율은 아님</a:t>
            </a:r>
            <a:r>
              <a:rPr lang="en-US" altLang="ko-KR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직</a:t>
            </a:r>
            <a:r>
              <a:rPr lang="ko-KR" altLang="en-US" sz="1600" dirty="0" err="1">
                <a:solidFill>
                  <a:srgbClr val="0070C0"/>
                </a:solidFill>
                <a:latin typeface="KoPub돋움체 Bold"/>
                <a:ea typeface="KoPub돋움체 Bold"/>
              </a:rPr>
              <a:t>ㆍ</a:t>
            </a:r>
            <a:r>
              <a:rPr lang="ko-KR" altLang="en-US" sz="16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간접</a:t>
            </a:r>
            <a:r>
              <a:rPr lang="ko-KR" altLang="en-US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생산비 등 포함</a:t>
            </a:r>
            <a:r>
              <a:rPr lang="en-US" altLang="ko-KR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4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5496" y="251263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0" y="29968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673398"/>
            <a:ext cx="8596465" cy="5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375594" y="6192756"/>
            <a:ext cx="4968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전자책 시장 구조</a:t>
            </a:r>
            <a:r>
              <a:rPr lang="en-US" altLang="ko-KR" sz="160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(</a:t>
            </a:r>
            <a:r>
              <a:rPr lang="ko-KR" altLang="en-US" sz="160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산은경제연구소</a:t>
            </a:r>
            <a:r>
              <a:rPr lang="en-US" altLang="ko-KR" sz="1600">
                <a:solidFill>
                  <a:srgbClr val="002060"/>
                </a:solidFill>
                <a:latin typeface="맑은 고딕" pitchFamily="50" charset="-127"/>
                <a:ea typeface="굴림" pitchFamily="50" charset="-127"/>
              </a:rPr>
              <a:t>, 2009)</a:t>
            </a:r>
            <a:endParaRPr lang="ko-KR" altLang="en-US" sz="1600">
              <a:solidFill>
                <a:srgbClr val="002060"/>
              </a:solidFill>
              <a:latin typeface="맑은 고딕" pitchFamily="50" charset="-127"/>
              <a:ea typeface="굴림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6DC89-10A0-4094-8BDE-12C0E0B51A0E}"/>
              </a:ext>
            </a:extLst>
          </p:cNvPr>
          <p:cNvSpPr txBox="1"/>
          <p:nvPr/>
        </p:nvSpPr>
        <p:spPr>
          <a:xfrm>
            <a:off x="5220071" y="325519"/>
            <a:ext cx="3888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latinLnBrk="0">
              <a:spcBef>
                <a:spcPct val="0"/>
              </a:spcBef>
            </a:pPr>
            <a:r>
              <a:rPr lang="ko-KR" altLang="en-US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시장구조</a:t>
            </a:r>
            <a:r>
              <a:rPr lang="en-US" altLang="ko-KR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(.</a:t>
            </a:r>
            <a:r>
              <a:rPr lang="ko-KR" altLang="en-US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재화의 흐름</a:t>
            </a:r>
            <a:r>
              <a:rPr lang="en-US" altLang="ko-KR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이익의 분배</a:t>
            </a:r>
            <a:r>
              <a:rPr lang="en-US" altLang="ko-KR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가 복잡</a:t>
            </a:r>
            <a:endParaRPr lang="en-US" altLang="ko-KR" sz="1000" dirty="0">
              <a:solidFill>
                <a:srgbClr val="0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marL="381000" latinLnBrk="0">
              <a:spcBef>
                <a:spcPct val="0"/>
              </a:spcBef>
            </a:pPr>
            <a:r>
              <a:rPr lang="ko-KR" altLang="en-US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솔루션</a:t>
            </a:r>
            <a:r>
              <a:rPr lang="en-US" altLang="ko-KR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전자책 제작</a:t>
            </a:r>
            <a:r>
              <a:rPr lang="en-US" altLang="ko-KR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뷰어 플랫폼</a:t>
            </a:r>
          </a:p>
        </p:txBody>
      </p:sp>
    </p:spTree>
    <p:extLst>
      <p:ext uri="{BB962C8B-B14F-4D97-AF65-F5344CB8AC3E}">
        <p14:creationId xmlns:p14="http://schemas.microsoft.com/office/powerpoint/2010/main" val="224609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0" y="331695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319503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0" y="701027"/>
            <a:ext cx="9036496" cy="44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(e-Book) : </a:t>
            </a: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저작자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출판사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신문사 등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유통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(Solution, Distribution) :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서비스사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포털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DRM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개발사 등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소비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단말기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(Device, e-Reader) -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전용과 범용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이 외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디스플레이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통신사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미디어 등</a:t>
            </a:r>
            <a:r>
              <a:rPr lang="en-US" altLang="ko-KR" sz="16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sz="16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매우 복잡하다</a:t>
            </a:r>
            <a:r>
              <a:rPr lang="en-US" altLang="ko-KR" sz="16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!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          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6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산업 가치사슬은 인터넷과 </a:t>
            </a:r>
            <a:r>
              <a:rPr lang="ko-KR" altLang="en-US" sz="16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모바일</a:t>
            </a: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등 전자적 정보의 흐름을 활용하며 </a:t>
            </a:r>
            <a:r>
              <a:rPr lang="ko-KR" altLang="en-US" sz="16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생산에 누구나 쉽게 접근할 수 있는</a:t>
            </a: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출판업체 중심의 </a:t>
            </a:r>
            <a:r>
              <a:rPr lang="ko-KR" altLang="en-US" sz="16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제작 시스템에서 누구나 생산 판매할 수 있는 시스템으로 변화</a:t>
            </a: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매체적 특성을 많이 반영하기도 하고</a:t>
            </a: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한 사업자가 복수의 역할을 동시에 수행하기도 한다</a:t>
            </a: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(ex: 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아마존</a:t>
            </a: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).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              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좀 더 세부적으로 살펴보면</a:t>
            </a: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6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</a:p>
        </p:txBody>
      </p:sp>
      <p:sp>
        <p:nvSpPr>
          <p:cNvPr id="15" name="아래쪽 화살표 14"/>
          <p:cNvSpPr/>
          <p:nvPr/>
        </p:nvSpPr>
        <p:spPr>
          <a:xfrm>
            <a:off x="1403648" y="5949974"/>
            <a:ext cx="649287" cy="28733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1119" y="2635905"/>
            <a:ext cx="287338" cy="26035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476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5496" y="344489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53073" y="377794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3"/>
          <p:cNvSpPr>
            <a:spLocks noChangeArrowheads="1"/>
          </p:cNvSpPr>
          <p:nvPr/>
        </p:nvSpPr>
        <p:spPr bwMode="auto">
          <a:xfrm>
            <a:off x="-29760" y="741665"/>
            <a:ext cx="914399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600" b="1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생산단계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출판의 주체는 기존의 책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잡지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신문의 발행자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출판사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신문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잡지사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+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순수 </a:t>
            </a:r>
            <a:r>
              <a:rPr lang="ko-KR" altLang="en-US" sz="1600" dirty="0" err="1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사업자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, self-publisher(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작가가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직접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생산 유통 가능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en-US" altLang="ko-KR" sz="1600" b="1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배포 및 유통 과정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대형서점의 온라인 사업부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CP(content Provider),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+ BSP(Business Service Providing), </a:t>
            </a:r>
            <a:r>
              <a:rPr lang="ko-KR" altLang="en-US" sz="1600" dirty="0" err="1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구글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 err="1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네이버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 err="1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인터파크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등의 </a:t>
            </a:r>
            <a:endParaRPr lang="en-US" altLang="ko-KR" sz="1600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온라인 포털 업체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, KT, LGT, SKT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등과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같은 통신업체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저작권 보호를 위한</a:t>
            </a:r>
            <a:endParaRPr lang="en-US" altLang="ko-KR" sz="1600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DRM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개발 및 서비스 업체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요금 지불 및 관리를 위한 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Billing System   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개발 및 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Service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업체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, PDA,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전용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/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범용단말기 개발 업체 등</a:t>
            </a:r>
            <a:endParaRPr lang="en-US" altLang="ko-KR" sz="1600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en-US" altLang="ko-KR" sz="1600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소비 단계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서점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도서관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+ PC, PDA, </a:t>
            </a:r>
            <a:r>
              <a:rPr lang="ko-KR" altLang="en-US" sz="1600" dirty="0" err="1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태블렛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PC,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전용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및 범용 단말기</a:t>
            </a: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, audio </a:t>
            </a:r>
            <a:r>
              <a:rPr lang="ko-KR" altLang="en-US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북 등</a:t>
            </a:r>
            <a:endParaRPr lang="en-US" altLang="ko-KR" sz="1600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sz="16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ko-KR" altLang="en-US" sz="16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결국</a:t>
            </a:r>
            <a:r>
              <a:rPr lang="en-US" altLang="ko-KR" sz="16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b="1" dirty="0" err="1">
                <a:solidFill>
                  <a:schemeClr val="accent6">
                    <a:lumMod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600" b="1" dirty="0">
                <a:solidFill>
                  <a:schemeClr val="accent6">
                    <a:lumMod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 사업은 이익 또는 수익의 분배 구조가 불명확하다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.</a:t>
            </a:r>
          </a:p>
          <a:p>
            <a:pPr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       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15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7903" y="34229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92365" y="349434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3"/>
          <p:cNvSpPr>
            <a:spLocks noChangeArrowheads="1"/>
          </p:cNvSpPr>
          <p:nvPr/>
        </p:nvSpPr>
        <p:spPr bwMode="auto">
          <a:xfrm>
            <a:off x="0" y="738480"/>
            <a:ext cx="9144000" cy="32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en-US" altLang="ko-KR" sz="16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게다가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전자책의</a:t>
            </a: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서비스 형태도 다양해지고 있음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구독 서비스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: ‘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밀리의서재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’, ‘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리디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셀렉트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’, ‘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예스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24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북클럽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’, ‘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킨들언리미티드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’ 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등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en-US" altLang="ko-KR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Whispersync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for Voice’ : Amazon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은 최근 운동을 하거나 청소를 하면서 동시에 독서하는 등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멀티태스킹이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일상화된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밀레니얼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세대를 위해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오디오북과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전자책의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동기화 서비스를 강화하고 있음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웹소설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플랫폼 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: </a:t>
            </a:r>
            <a:r>
              <a:rPr lang="en-US" altLang="ko-KR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Wattpad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는 메신저를 많이 이용하는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밀레니얼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Z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세대를 겨냥한 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채팅 스타일의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콘텐츠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서비스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‘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탭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(Tap)’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을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오픈함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etc.</a:t>
            </a:r>
            <a:endParaRPr lang="ko-KR" altLang="en-US" sz="1600" b="1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970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sz="2000" dirty="0">
                <a:solidFill>
                  <a:srgbClr val="002060"/>
                </a:solidFill>
                <a:latin typeface="KoPub돋움체 Bold"/>
                <a:ea typeface="KoPub돋움체 Bold"/>
              </a:rPr>
              <a:t>Ⅱ. </a:t>
            </a:r>
            <a:r>
              <a:rPr lang="ko-KR" altLang="en-US" sz="2000" dirty="0">
                <a:solidFill>
                  <a:srgbClr val="002060"/>
                </a:solidFill>
                <a:latin typeface="KoPub돋움체 Bold"/>
                <a:ea typeface="KoPub돋움체 Bold"/>
              </a:rPr>
              <a:t>디지털 도서관 프로젝트와 </a:t>
            </a:r>
            <a:r>
              <a:rPr lang="ko-KR" altLang="en-US" sz="2000" dirty="0" err="1">
                <a:solidFill>
                  <a:srgbClr val="002060"/>
                </a:solidFill>
                <a:latin typeface="KoPub돋움체 Bold"/>
                <a:ea typeface="KoPub돋움체 Bold"/>
              </a:rPr>
              <a:t>전자책</a:t>
            </a:r>
            <a:r>
              <a:rPr lang="ko-KR" altLang="en-US" sz="2000" dirty="0">
                <a:solidFill>
                  <a:srgbClr val="002060"/>
                </a:solidFill>
                <a:latin typeface="KoPub돋움체 Bold"/>
                <a:ea typeface="KoPub돋움체 Bold"/>
              </a:rPr>
              <a:t> </a:t>
            </a:r>
            <a:r>
              <a:rPr lang="ko-KR" altLang="en-US" sz="2000" dirty="0" err="1">
                <a:solidFill>
                  <a:srgbClr val="002060"/>
                </a:solidFill>
                <a:latin typeface="KoPub돋움체 Bold"/>
                <a:ea typeface="KoPub돋움체 Bold"/>
              </a:rPr>
              <a:t>콘텐츠</a:t>
            </a:r>
            <a:endParaRPr lang="en-US" altLang="ko-KR" sz="20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499992" y="3645024"/>
            <a:ext cx="4644008" cy="100811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 err="1">
                <a:latin typeface="한컴 윤고딕 230" pitchFamily="18" charset="-127"/>
                <a:ea typeface="한컴 윤고딕 230" pitchFamily="18" charset="-127"/>
              </a:rPr>
              <a:t>구글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 디지털 라이브러리</a:t>
            </a:r>
            <a:endParaRPr lang="en-US" altLang="ko-KR" sz="1400" b="1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유로피아나</a:t>
            </a:r>
            <a:endParaRPr lang="en-US" altLang="ko-KR" sz="1400" b="1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일본국회도서관의 디지털 도서관 프로젝트</a:t>
            </a:r>
            <a:endParaRPr lang="ko-KR" altLang="en-US" sz="1400" b="1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61304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34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81000" latinLnBrk="0">
          <a:spcBef>
            <a:spcPct val="0"/>
          </a:spcBef>
          <a:defRPr dirty="0" smtClean="0">
            <a:solidFill>
              <a:srgbClr val="000000"/>
            </a:solidFill>
            <a:latin typeface="한컴 윤고딕 230" pitchFamily="18" charset="-127"/>
            <a:ea typeface="한컴 윤고딕 230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26987</TotalTime>
  <Words>1972</Words>
  <Application>Microsoft Office PowerPoint</Application>
  <PresentationFormat>화면 슬라이드 쇼(4:3)</PresentationFormat>
  <Paragraphs>181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1" baseType="lpstr">
      <vt:lpstr>HY견고딕</vt:lpstr>
      <vt:lpstr>HY헤드라인M</vt:lpstr>
      <vt:lpstr>KoPubWorld돋움체 Medium</vt:lpstr>
      <vt:lpstr>KoPub돋움체 Bold</vt:lpstr>
      <vt:lpstr>Yoon 2002_TT</vt:lpstr>
      <vt:lpstr>맑은 고딕</vt:lpstr>
      <vt:lpstr>한컴 윤고딕 230</vt:lpstr>
      <vt:lpstr>Arial</vt:lpstr>
      <vt:lpstr>Office 테마</vt:lpstr>
      <vt:lpstr>EP / 제4장 전자출판 시장 구조 및 행위</vt:lpstr>
      <vt:lpstr>PowerPoint 프레젠테이션</vt:lpstr>
      <vt:lpstr>Ⅰ. 전자책 시장의 기본구조 및 가치사슬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Ⅱ. 디지털 도서관 프로젝트와 전자책 콘텐츠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Ⅲ. 전자책 시장의 개척자, Amazon </vt:lpstr>
      <vt:lpstr>PowerPoint 프레젠테이션</vt:lpstr>
      <vt:lpstr>PowerPoint 프레젠테이션</vt:lpstr>
      <vt:lpstr>PowerPoint 프레젠테이션</vt:lpstr>
      <vt:lpstr>Tip.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김예성</cp:lastModifiedBy>
  <cp:revision>2365</cp:revision>
  <cp:lastPrinted>2020-10-26T08:49:10Z</cp:lastPrinted>
  <dcterms:created xsi:type="dcterms:W3CDTF">2010-09-25T05:23:44Z</dcterms:created>
  <dcterms:modified xsi:type="dcterms:W3CDTF">2021-11-28T07:55:49Z</dcterms:modified>
</cp:coreProperties>
</file>