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7" r:id="rId2"/>
    <p:sldId id="359" r:id="rId3"/>
    <p:sldId id="542" r:id="rId4"/>
    <p:sldId id="276" r:id="rId5"/>
    <p:sldId id="521" r:id="rId6"/>
    <p:sldId id="520" r:id="rId7"/>
    <p:sldId id="543" r:id="rId8"/>
    <p:sldId id="544" r:id="rId9"/>
    <p:sldId id="545" r:id="rId10"/>
    <p:sldId id="546" r:id="rId11"/>
    <p:sldId id="547" r:id="rId12"/>
    <p:sldId id="496" r:id="rId13"/>
    <p:sldId id="523" r:id="rId14"/>
    <p:sldId id="548" r:id="rId15"/>
    <p:sldId id="549" r:id="rId16"/>
    <p:sldId id="524" r:id="rId17"/>
    <p:sldId id="528" r:id="rId18"/>
    <p:sldId id="552" r:id="rId19"/>
    <p:sldId id="553" r:id="rId20"/>
    <p:sldId id="554" r:id="rId21"/>
    <p:sldId id="466" r:id="rId22"/>
    <p:sldId id="444" r:id="rId23"/>
  </p:sldIdLst>
  <p:sldSz cx="9144000" cy="6858000" type="screen4x3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0B8"/>
    <a:srgbClr val="FFFFE7"/>
    <a:srgbClr val="F7FEB8"/>
    <a:srgbClr val="FAC090"/>
    <a:srgbClr val="D0D8E8"/>
    <a:srgbClr val="FFFFFF"/>
    <a:srgbClr val="F1F6C0"/>
    <a:srgbClr val="F1EF91"/>
    <a:srgbClr val="F5E18B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58" autoAdjust="0"/>
  </p:normalViewPr>
  <p:slideViewPr>
    <p:cSldViewPr>
      <p:cViewPr varScale="1">
        <p:scale>
          <a:sx n="72" d="100"/>
          <a:sy n="72" d="100"/>
        </p:scale>
        <p:origin x="67" y="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7852AE4E-6CA3-4001-91F7-E21779294C4C}" type="datetimeFigureOut">
              <a:rPr lang="ko-KR" altLang="en-US" smtClean="0"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pPr/>
              <a:t>2021-10-20</a:t>
            </a:fld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106072C-C39D-4083-B6EB-7FED5E13F567}" type="slidenum">
              <a:rPr lang="ko-KR" altLang="en-US" smtClean="0"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pPr/>
              <a:t>‹#›</a:t>
            </a:fld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9520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ED3A1E54-559C-4BFF-8D17-F3F3DECE59C0}" type="datetimeFigureOut">
              <a:rPr lang="ko-KR" altLang="en-US" smtClean="0"/>
              <a:pPr/>
              <a:t>2021-10-20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907BEFF2-70F7-48B5-AFC2-34B09A5598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3546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 userDrawn="1"/>
        </p:nvSpPr>
        <p:spPr>
          <a:xfrm>
            <a:off x="395536" y="1772816"/>
            <a:ext cx="9289032" cy="2376264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 rot="5400000">
            <a:off x="1739876" y="2973140"/>
            <a:ext cx="119975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msk\Desktop\body_swoop.pn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2192" y="-12540"/>
            <a:ext cx="9139428" cy="1028700"/>
          </a:xfrm>
          <a:prstGeom prst="rect">
            <a:avLst/>
          </a:prstGeom>
          <a:noFill/>
        </p:spPr>
      </p:pic>
      <p:sp>
        <p:nvSpPr>
          <p:cNvPr id="6" name="제목 5"/>
          <p:cNvSpPr>
            <a:spLocks noGrp="1"/>
          </p:cNvSpPr>
          <p:nvPr>
            <p:ph type="title" hasCustomPrompt="1"/>
          </p:nvPr>
        </p:nvSpPr>
        <p:spPr>
          <a:xfrm>
            <a:off x="3419872" y="2469656"/>
            <a:ext cx="5400600" cy="551680"/>
          </a:xfrm>
          <a:prstGeom prst="rect">
            <a:avLst/>
          </a:prstGeom>
        </p:spPr>
        <p:txBody>
          <a:bodyPr anchor="ctr"/>
          <a:lstStyle>
            <a:lvl1pPr algn="r">
              <a:defRPr sz="32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200" dirty="0">
                <a:latin typeface="HY견고딕" pitchFamily="18" charset="-127"/>
                <a:ea typeface="HY견고딕" pitchFamily="18" charset="-127"/>
              </a:rPr>
              <a:t>프레젠테이션 메인 제목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3" y="3140646"/>
            <a:ext cx="5400599" cy="21634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8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pPr lvl="0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프레젠테이션 소제목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 userDrawn="1"/>
        </p:nvSpPr>
        <p:spPr>
          <a:xfrm>
            <a:off x="755576" y="1772816"/>
            <a:ext cx="9721080" cy="374441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1187549" y="2276872"/>
            <a:ext cx="5400675" cy="33849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AutoNum type="arabicPeriod"/>
              <a:defRPr sz="3200" baseline="0"/>
            </a:lvl1pPr>
          </a:lstStyle>
          <a:p>
            <a:pPr marL="457200" indent="-457200">
              <a:lnSpc>
                <a:spcPct val="200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Index 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893672" y="1073643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 cap="none" spc="0" dirty="0">
                <a:ln w="38100">
                  <a:solidFill>
                    <a:srgbClr val="37609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INDEX</a:t>
            </a:r>
            <a:endParaRPr lang="ko-KR" altLang="en-US" sz="4800" b="1" cap="none" spc="0" dirty="0">
              <a:ln w="38100">
                <a:solidFill>
                  <a:srgbClr val="37609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427984" y="2852936"/>
            <a:ext cx="4716016" cy="504056"/>
          </a:xfrm>
          <a:prstGeom prst="rect">
            <a:avLst/>
          </a:prstGeom>
        </p:spPr>
        <p:txBody>
          <a:bodyPr anchor="ctr"/>
          <a:lstStyle>
            <a:lvl1pPr algn="l">
              <a:defRPr kumimoji="1" lang="ko-KR" altLang="en-US" sz="2400" kern="0" dirty="0" smtClean="0">
                <a:solidFill>
                  <a:schemeClr val="tx1"/>
                </a:solidFill>
                <a:latin typeface="HY견고딕"/>
                <a:ea typeface="HY견고딕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4427984" y="3429000"/>
            <a:ext cx="4716016" cy="0"/>
            <a:chOff x="4427984" y="3429000"/>
            <a:chExt cx="4716016" cy="0"/>
          </a:xfrm>
        </p:grpSpPr>
        <p:cxnSp>
          <p:nvCxnSpPr>
            <p:cNvPr id="5" name="직선 연결선 4"/>
            <p:cNvCxnSpPr/>
            <p:nvPr userDrawn="1"/>
          </p:nvCxnSpPr>
          <p:spPr>
            <a:xfrm>
              <a:off x="4716016" y="3429000"/>
              <a:ext cx="4427984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4427984" y="3429000"/>
              <a:ext cx="323528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84264" y="683695"/>
            <a:ext cx="896153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064012" y="176448"/>
            <a:ext cx="4032300" cy="47625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/>
            <a:r>
              <a:rPr lang="ko-KR" altLang="en-US"/>
              <a:t>프레젠테이션 소제목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16" name="슬라이드 번호 개체 틀 37"/>
          <p:cNvSpPr>
            <a:spLocks noGrp="1"/>
          </p:cNvSpPr>
          <p:nvPr userDrawn="1">
            <p:ph type="sldNum" sz="quarter" idx="4"/>
          </p:nvPr>
        </p:nvSpPr>
        <p:spPr>
          <a:xfrm>
            <a:off x="6804248" y="6579350"/>
            <a:ext cx="2311400" cy="278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6" name="그림 5" descr="기대하라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6504" y="6299512"/>
            <a:ext cx="1017104" cy="2942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48768" y="6614779"/>
            <a:ext cx="1420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t>http://insahara.tistory.com</a:t>
            </a:r>
            <a:endParaRPr lang="ko-KR" altLang="en-US" sz="800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pa.or.kr/Intro/History.asp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ocja@inu.ac.k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.blog.naver.com/nibnews_/22106874763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2411760" y="2687111"/>
            <a:ext cx="6552728" cy="551680"/>
          </a:xfrm>
        </p:spPr>
        <p:txBody>
          <a:bodyPr/>
          <a:lstStyle/>
          <a:p>
            <a:pPr algn="ctr"/>
            <a:r>
              <a:rPr lang="en-US" altLang="ko-KR" sz="2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EP </a:t>
            </a:r>
            <a:r>
              <a:rPr lang="en-US" altLang="ko-KR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/ </a:t>
            </a:r>
            <a:r>
              <a:rPr lang="ko-KR" altLang="en-US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제</a:t>
            </a:r>
            <a:r>
              <a:rPr lang="en-US" altLang="ko-KR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3</a:t>
            </a:r>
            <a:r>
              <a:rPr lang="ko-KR" altLang="en-US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장 전자출판의 역사 및 현실</a:t>
            </a:r>
            <a:endParaRPr lang="ko-KR" altLang="en-US" sz="1800" b="1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3131840" y="3428678"/>
            <a:ext cx="5796136" cy="216346"/>
          </a:xfrm>
        </p:spPr>
        <p:txBody>
          <a:bodyPr/>
          <a:lstStyle/>
          <a:p>
            <a:pPr algn="l"/>
            <a:r>
              <a:rPr lang="ko-KR" altLang="en-US" sz="1600" dirty="0">
                <a:solidFill>
                  <a:srgbClr val="002060"/>
                </a:solidFill>
              </a:rPr>
              <a:t>문헌정보학과 교수 </a:t>
            </a:r>
            <a:r>
              <a:rPr lang="ko-KR" altLang="en-US" sz="1600" dirty="0" err="1">
                <a:solidFill>
                  <a:srgbClr val="002060"/>
                </a:solidFill>
              </a:rPr>
              <a:t>이문학</a:t>
            </a:r>
            <a:r>
              <a:rPr lang="en-US" altLang="ko-KR" sz="1600" dirty="0">
                <a:solidFill>
                  <a:srgbClr val="002060"/>
                </a:solidFill>
              </a:rPr>
              <a:t>(</a:t>
            </a:r>
            <a:r>
              <a:rPr lang="ko-KR" altLang="en-US" sz="1600">
                <a:solidFill>
                  <a:srgbClr val="002060"/>
                </a:solidFill>
              </a:rPr>
              <a:t>李文學</a:t>
            </a:r>
            <a:r>
              <a:rPr lang="en-US" altLang="ko-KR" sz="1600" dirty="0">
                <a:solidFill>
                  <a:srgbClr val="002060"/>
                </a:solidFill>
              </a:rPr>
              <a:t>/mocja@inu.ac.kr) </a:t>
            </a:r>
            <a:endParaRPr lang="ko-KR" altLang="en-US" sz="160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181400"/>
            <a:ext cx="1763688" cy="239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41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3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출판선진국의 도서관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서비스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327868" y="1408757"/>
            <a:ext cx="7844532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800" dirty="0">
                <a:solidFill>
                  <a:srgbClr val="7030A0"/>
                </a:solidFill>
                <a:latin typeface="KoPub돋움체 Bold"/>
                <a:ea typeface="KoPub돋움체 Bold"/>
              </a:rPr>
              <a:t>⊙ </a:t>
            </a:r>
            <a:r>
              <a:rPr lang="ko-KR" altLang="en-US" sz="18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영미권</a:t>
            </a:r>
            <a:endParaRPr lang="en-US" altLang="ko-KR" sz="1800" dirty="0">
              <a:solidFill>
                <a:srgbClr val="7030A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도서관을 통한 </a:t>
            </a:r>
            <a:r>
              <a:rPr lang="ko-KR" altLang="en-US" sz="1800" dirty="0" err="1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서비스 급속 증가 추세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2017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디지털콘텐츠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오디오 북 등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대여 실적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100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만 건을 넘은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도서관 수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58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개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2016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49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개 도서관에서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14%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성장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오버드라이브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세계최대 </a:t>
            </a:r>
            <a:endParaRPr lang="en-US" altLang="ko-KR" sz="1400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도서관 </a:t>
            </a:r>
            <a:r>
              <a:rPr lang="ko-KR" altLang="en-US" sz="14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공급업체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&gt;</a:t>
            </a:r>
          </a:p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도서관의 </a:t>
            </a:r>
            <a:r>
              <a:rPr lang="ko-KR" altLang="en-US" sz="1800" dirty="0" err="1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구매 예산 증가 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토론토 공공도서관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2013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디지털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예산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3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억 달러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(33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억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6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천만 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 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en-US" altLang="ko-KR" sz="1800" dirty="0">
                <a:solidFill>
                  <a:srgbClr val="0070C0"/>
                </a:solidFill>
                <a:latin typeface="맑은 고딕"/>
                <a:ea typeface="맑은 고딕"/>
              </a:rPr>
              <a:t>☞ 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국내 약 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1,000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개 공공도서관의 </a:t>
            </a:r>
            <a:r>
              <a:rPr lang="ko-KR" altLang="en-US" sz="18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예산 약 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50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억 원 </a:t>
            </a:r>
            <a:endParaRPr lang="en-US" altLang="ko-KR" sz="1800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en-US" altLang="ko-KR" sz="1800" dirty="0">
                <a:solidFill>
                  <a:srgbClr val="0070C0"/>
                </a:solidFill>
                <a:latin typeface="맑은 고딕"/>
                <a:ea typeface="맑은 고딕"/>
              </a:rPr>
              <a:t>☞ 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오버드라이브 </a:t>
            </a:r>
            <a:r>
              <a:rPr lang="ko-KR" altLang="en-US" sz="18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디지털콘텐츠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체크아웃 </a:t>
            </a:r>
            <a:r>
              <a:rPr lang="ko-KR" altLang="en-US" sz="18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밀리언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클럽 상위 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10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위 도서관</a:t>
            </a:r>
            <a:endParaRPr lang="en-US" altLang="ko-KR" sz="1800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          - 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토론토공공도서관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, 400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만 이상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(2017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), 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전년 대비 성장률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19%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          - 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킹 </a:t>
            </a:r>
            <a:r>
              <a:rPr lang="ko-KR" altLang="en-US" sz="1200" dirty="0" err="1">
                <a:latin typeface="한컴 윤고딕 230" pitchFamily="18" charset="-127"/>
                <a:ea typeface="한컴 윤고딕 230" pitchFamily="18" charset="-127"/>
              </a:rPr>
              <a:t>카운티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 도서관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, 400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만 이상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전년 대비 성장률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13%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          - </a:t>
            </a:r>
            <a:r>
              <a:rPr lang="ko-KR" altLang="en-US" sz="1200" dirty="0" err="1">
                <a:latin typeface="한컴 윤고딕 230" pitchFamily="18" charset="-127"/>
                <a:ea typeface="한컴 윤고딕 230" pitchFamily="18" charset="-127"/>
              </a:rPr>
              <a:t>로스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 엔젤리스 공공도서관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, 300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만 이상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전년 대비 성장률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23%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          - 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뉴욕 공공도서관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, 300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만 이상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전년 대비 성장률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20%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          - 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시애틀 공공도서관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, 300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만 이상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전년 대비 성장률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12% 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등 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200" dirty="0">
                <a:latin typeface="한컴 윤고딕 230" pitchFamily="18" charset="-127"/>
                <a:ea typeface="한컴 윤고딕 230" pitchFamily="18" charset="-127"/>
              </a:rPr>
              <a:t>오버드라이브 보도자료</a:t>
            </a:r>
            <a:r>
              <a:rPr lang="en-US" altLang="ko-KR" sz="1200" dirty="0">
                <a:latin typeface="한컴 윤고딕 230" pitchFamily="18" charset="-127"/>
                <a:ea typeface="한컴 윤고딕 230" pitchFamily="18" charset="-127"/>
              </a:rPr>
              <a:t>&gt;  </a:t>
            </a:r>
            <a:endParaRPr lang="ko-KR" altLang="en-US" sz="12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81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3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출판선진국의 도서관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서비스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323528" y="1319039"/>
            <a:ext cx="806489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800" dirty="0">
                <a:solidFill>
                  <a:srgbClr val="7030A0"/>
                </a:solidFill>
                <a:latin typeface="KoPub돋움체 Bold"/>
                <a:ea typeface="KoPub돋움체 Bold"/>
              </a:rPr>
              <a:t>⊙</a:t>
            </a:r>
            <a:r>
              <a:rPr lang="en-US" altLang="ko-KR" sz="18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독일</a:t>
            </a:r>
            <a:endParaRPr lang="en-US" altLang="ko-KR" sz="1800" dirty="0">
              <a:solidFill>
                <a:srgbClr val="7030A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- 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영미권과 마찬가지로 지속적 증가 추세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공급사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디비빕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en-US" altLang="ko-KR" sz="1800" dirty="0" err="1">
                <a:latin typeface="한컴 윤고딕 230" pitchFamily="18" charset="-127"/>
                <a:ea typeface="한컴 윤고딕 230" pitchFamily="18" charset="-127"/>
              </a:rPr>
              <a:t>DiviBib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GmbH),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온라이어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en-US" altLang="ko-KR" sz="1800" dirty="0" err="1">
                <a:latin typeface="한컴 윤고딕 230" pitchFamily="18" charset="-127"/>
                <a:ea typeface="한컴 윤고딕 230" pitchFamily="18" charset="-127"/>
              </a:rPr>
              <a:t>onleihe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라는 플랫폼을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구축하고 도서관에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서비스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(2018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2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월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약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3,000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개 도서관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     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디지털 </a:t>
            </a:r>
            <a:r>
              <a:rPr lang="ko-KR" altLang="en-US" sz="18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ko-KR" altLang="en-US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서비스는 공공도서관 입장에서 생존의 의미</a:t>
            </a: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en-US" altLang="ko-KR" sz="1800" dirty="0">
              <a:solidFill>
                <a:srgbClr val="00206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800" dirty="0">
                <a:solidFill>
                  <a:srgbClr val="7030A0"/>
                </a:solidFill>
                <a:latin typeface="KoPub돋움체 Bold"/>
                <a:ea typeface="KoPub돋움체 Bold"/>
              </a:rPr>
              <a:t>⊙</a:t>
            </a:r>
            <a:r>
              <a:rPr lang="en-US" altLang="ko-KR" sz="18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solidFill>
                  <a:srgbClr val="7030A0"/>
                </a:solidFill>
                <a:latin typeface="한컴 윤고딕 230" pitchFamily="18" charset="-127"/>
                <a:ea typeface="한컴 윤고딕 230" pitchFamily="18" charset="-127"/>
              </a:rPr>
              <a:t>일본</a:t>
            </a:r>
            <a:endParaRPr lang="en-US" altLang="ko-KR" sz="1800" dirty="0">
              <a:solidFill>
                <a:srgbClr val="7030A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- 2014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 이후 지속적 성장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2018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년도에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2013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년도의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2.9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배인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2,790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억 엔 정도 성장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- 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도서관에서 </a:t>
            </a:r>
            <a:r>
              <a:rPr lang="ko-KR" altLang="en-US" sz="1800" dirty="0" err="1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보급률은 낮은 수준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이유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도서관 이용자의 매력적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콘텐츠가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적고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출판사가 기대하는 이용의 대가가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적고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도서관 대출 표준 플랫폼의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미확립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</a:t>
            </a:r>
            <a:endParaRPr lang="ko-KR" altLang="en-US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755576" y="3093157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03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rgbClr val="002060"/>
                </a:solidFill>
                <a:latin typeface="KoPub돋움체 Bold"/>
                <a:ea typeface="KoPub돋움체 Bold"/>
              </a:rPr>
              <a:t>Ⅱ. </a:t>
            </a:r>
            <a:r>
              <a:rPr lang="ko-KR" altLang="en-US" dirty="0">
                <a:solidFill>
                  <a:srgbClr val="002060"/>
                </a:solidFill>
                <a:latin typeface="KoPub돋움체 Bold"/>
                <a:ea typeface="KoPub돋움체 Bold"/>
              </a:rPr>
              <a:t>한국 </a:t>
            </a:r>
            <a:r>
              <a:rPr lang="ko-KR" altLang="en-US" dirty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전자출판의 역사와 추세</a:t>
            </a:r>
            <a:endParaRPr lang="en-US" altLang="ko-KR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499992" y="3645024"/>
            <a:ext cx="4644008" cy="79208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한국 전자출판의 역사 </a:t>
            </a:r>
            <a:r>
              <a:rPr lang="en-US" altLang="ko-KR" sz="1400" b="1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한국전자출판학회</a:t>
            </a:r>
            <a:r>
              <a:rPr lang="en-US" altLang="ko-KR" sz="1400" b="1" dirty="0">
                <a:latin typeface="한컴 윤고딕 230" pitchFamily="18" charset="-127"/>
                <a:ea typeface="한컴 윤고딕 230" pitchFamily="18" charset="-127"/>
              </a:rPr>
              <a:t>&gt; 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창립으로 시작</a:t>
            </a:r>
            <a:endParaRPr lang="en-US" altLang="ko-KR" sz="1400" b="1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한국 전자출판의 현재  </a:t>
            </a:r>
            <a:endParaRPr lang="ko-KR" altLang="en-US" sz="1400" b="1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61304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23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19209" y="367987"/>
            <a:ext cx="5760640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84731" y="367276"/>
            <a:ext cx="69847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  한국 전자출판의 역사 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한국전자출판학회</a:t>
            </a: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&gt; 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창립으로 시작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26"/>
          <p:cNvSpPr>
            <a:spLocks noChangeArrowheads="1"/>
          </p:cNvSpPr>
          <p:nvPr/>
        </p:nvSpPr>
        <p:spPr bwMode="auto">
          <a:xfrm>
            <a:off x="323528" y="1358473"/>
            <a:ext cx="8064896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‘</a:t>
            </a:r>
            <a:r>
              <a:rPr lang="ko-KR" altLang="en-US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한국전자출판학회</a:t>
            </a:r>
            <a:r>
              <a:rPr lang="en-US" altLang="ko-KR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’</a:t>
            </a:r>
            <a:r>
              <a:rPr lang="ko-KR" altLang="en-US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창립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(1990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12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월 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10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일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첨단정보화시대 출판문화 창출을 위해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’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‘</a:t>
            </a:r>
            <a:r>
              <a:rPr lang="ko-KR" altLang="en-US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성경라이브러리</a:t>
            </a:r>
            <a:r>
              <a:rPr lang="en-US" altLang="ko-KR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’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(1991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큐닉스컴퓨터에서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우리나라 최초의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CD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롬 책 발간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한국전자출판협회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(KEPA)’ 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창립 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(1992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   평화출판사 등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20</a:t>
            </a:r>
            <a:r>
              <a:rPr lang="ko-KR" altLang="en-US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여개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출판사와 삼성전자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삼보컴퓨터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선경 등 </a:t>
            </a:r>
            <a:r>
              <a:rPr lang="en-US" altLang="ko-KR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IT</a:t>
            </a:r>
            <a:r>
              <a:rPr lang="ko-KR" altLang="en-US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기업과 연합 </a:t>
            </a:r>
            <a:endParaRPr lang="en-US" altLang="ko-KR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Text </a:t>
            </a:r>
            <a:r>
              <a:rPr lang="ko-KR" altLang="en-US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기반의 </a:t>
            </a:r>
            <a:r>
              <a:rPr lang="ko-KR" altLang="en-US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서비스 시작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(1994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  예인정보의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책마을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엔터프라이즈골든칩의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스크린북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– PC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통신 이용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바로북</a:t>
            </a:r>
            <a:r>
              <a:rPr lang="en-US" altLang="ko-KR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전자상거래를 바탕으로 한 </a:t>
            </a:r>
            <a:r>
              <a:rPr lang="ko-KR" altLang="en-US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서비스 시작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(1999</a:t>
            </a:r>
            <a:r>
              <a:rPr lang="ko-KR" altLang="en-US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바로북은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1997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초록배카툰스라는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PC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통신형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텍스트 기반의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서비스 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시작한 업체 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507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89039" y="131184"/>
            <a:ext cx="5760640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84731" y="181821"/>
            <a:ext cx="79251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한국 전자출판의 역사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한국전자출판학회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&gt;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창립으로 시작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26"/>
          <p:cNvSpPr>
            <a:spLocks noChangeArrowheads="1"/>
          </p:cNvSpPr>
          <p:nvPr/>
        </p:nvSpPr>
        <p:spPr bwMode="auto">
          <a:xfrm>
            <a:off x="0" y="722930"/>
            <a:ext cx="9143999" cy="519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E-Book of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Korea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(1999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정부 주도의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한국전자책 컨소시엄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 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회장 김경희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/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사무국장 </a:t>
            </a:r>
            <a:r>
              <a:rPr lang="ko-KR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이문학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설립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DRM(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전자책 저작권 보호 기술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적용 전자책 유료 서비스 시작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(2000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와이즈북과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창작과비평사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문학과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지성사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등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50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여 개 출판사 참여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‘</a:t>
            </a:r>
            <a:r>
              <a:rPr lang="ko-KR" altLang="en-US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북토피아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’ </a:t>
            </a:r>
            <a:r>
              <a:rPr lang="ko-KR" altLang="en-US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서비스 시작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(2000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북토피아는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김영사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푸른숲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등 한국출판인회의 소속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100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여개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단행본 출판사가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공동출자하여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설립한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서비스 업체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단말기 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en-US" altLang="ko-KR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Hiebook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’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출시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(2000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한국전자북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단말기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en-US" altLang="ko-KR" sz="1800" dirty="0" err="1">
                <a:latin typeface="한컴 윤고딕 230" pitchFamily="18" charset="-127"/>
                <a:ea typeface="한컴 윤고딕 230" pitchFamily="18" charset="-127"/>
              </a:rPr>
              <a:t>Hiebook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국내 최초로 상업용으로 출시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결국엔 잘 안됨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네이버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본문검색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’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시작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(2004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북토피아와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협력해 본격적인 도서본문검색 서비스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996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97470" y="413265"/>
            <a:ext cx="6246738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92365" y="456109"/>
            <a:ext cx="67687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한국 전자출판의 역사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한국전자출판학회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&gt;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창립으로 시작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26"/>
          <p:cNvSpPr>
            <a:spLocks noChangeArrowheads="1"/>
          </p:cNvSpPr>
          <p:nvPr/>
        </p:nvSpPr>
        <p:spPr bwMode="auto">
          <a:xfrm>
            <a:off x="0" y="733108"/>
            <a:ext cx="9144000" cy="460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‘</a:t>
            </a:r>
            <a:r>
              <a:rPr lang="ko-KR" altLang="en-US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제노마드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’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서비스 시작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(2006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교보문고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디저털콘텐츠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판매 전문 사이트 개설하여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오디오북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취급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‘</a:t>
            </a:r>
            <a:r>
              <a:rPr lang="ko-KR" altLang="en-US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누트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(NUTT)’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출시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(2007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네오럭스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e-paper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기반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전자책 단말기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국내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출시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삼성전자 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‘SNE-50K’, </a:t>
            </a:r>
            <a:r>
              <a:rPr lang="ko-KR" altLang="en-US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아이리버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아이리버스토리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’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출시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(2009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본격적인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단말기 시장 열림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Wi-Fi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탑재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SNE-60K 2010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초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출시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한국 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e-Pub  ‘</a:t>
            </a:r>
            <a:r>
              <a:rPr lang="ko-KR" altLang="en-US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크레마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’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출시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(2012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예스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24,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알라딘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반디앤루니스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등과 합자회사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한국이퍼브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크레마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출시 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이후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크레마카르타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’, ‘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크레마카르타플러스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’, ‘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크레마그랑데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’(2017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출시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☞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이후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KEPA(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한국전자출판협회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8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홈피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(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  <a:hlinkClick r:id="rId3"/>
              </a:rPr>
              <a:t>www.kepa.or.kr/Intro/History.aspx</a:t>
            </a:r>
            <a:r>
              <a:rPr lang="en-US" altLang="ko-KR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) </a:t>
            </a:r>
            <a:r>
              <a:rPr lang="ko-KR" altLang="en-US" sz="18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참조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536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50423" y="32765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43508" y="452417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한국 전자출판의 현재 </a:t>
            </a:r>
          </a:p>
        </p:txBody>
      </p:sp>
      <p:sp>
        <p:nvSpPr>
          <p:cNvPr id="17" name="직사각형 26"/>
          <p:cNvSpPr>
            <a:spLocks noChangeArrowheads="1"/>
          </p:cNvSpPr>
          <p:nvPr/>
        </p:nvSpPr>
        <p:spPr bwMode="auto">
          <a:xfrm>
            <a:off x="-6156" y="825375"/>
            <a:ext cx="9144000" cy="585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-</a:t>
            </a:r>
            <a:r>
              <a:rPr lang="ko-KR" altLang="en-US" b="1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스마트 미디어의 영향력 확대로 출판의 미디어 경쟁력 저하</a:t>
            </a:r>
            <a:endParaRPr lang="en-US" altLang="ko-KR" b="1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b="1" dirty="0">
                <a:latin typeface="한컴 윤고딕 230" pitchFamily="18" charset="-127"/>
                <a:ea typeface="한컴 윤고딕 230" pitchFamily="18" charset="-127"/>
              </a:rPr>
              <a:t>디지털 환경의 진화에 따라 출판시장 축소 추세</a:t>
            </a:r>
            <a:endParaRPr lang="en-US" altLang="ko-KR" b="1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- 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일상생활에서 </a:t>
            </a:r>
            <a:r>
              <a:rPr lang="ko-KR" altLang="en-US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종이책이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매체로서 중요하다고 응답한 사람 감소</a:t>
            </a:r>
            <a:endParaRPr lang="en-US" altLang="ko-KR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반면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10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대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88.7%, 20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대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83.6%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가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스마트폰을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필수적인 매체로 인식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en-US" altLang="ko-KR" sz="1400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400" dirty="0">
                <a:latin typeface="한컴 윤고딕 230" pitchFamily="18" charset="-127"/>
                <a:ea typeface="한컴 윤고딕 230" pitchFamily="18" charset="-127"/>
              </a:rPr>
              <a:t>이상</a:t>
            </a:r>
            <a:r>
              <a:rPr lang="en-US" altLang="ko-KR" sz="1400" dirty="0">
                <a:latin typeface="한컴 윤고딕 230" pitchFamily="18" charset="-127"/>
                <a:ea typeface="한컴 윤고딕 230" pitchFamily="18" charset="-127"/>
              </a:rPr>
              <a:t>, KISDI 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정보통신정책연구원 </a:t>
            </a: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‘2016 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방송 매체 이용 행태 조사</a:t>
            </a: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’ / 2017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ko-KR" altLang="en-US" sz="14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한중출판학술회의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자료집    </a:t>
            </a:r>
            <a:endParaRPr lang="en-US" altLang="ko-KR" sz="1400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재인용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&gt; </a:t>
            </a:r>
            <a:endParaRPr lang="en-US" altLang="ko-KR" dirty="0">
              <a:solidFill>
                <a:srgbClr val="375BB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기존의 출판 영역과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IT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기술이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연계된 사업모델의 확대 추세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출판은 콘텐츠가 강하기 때문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it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에서 그 풍부한 컨텐츠 이용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유통사가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전용 애플리케이션 개발 등에 투자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웹툰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웹소설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등에 적합한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셀프퍼블리싱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플랫폼 확대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퍼플 교보문고 셀프 퍼블리싱 플랫폼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북팔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네이버웹소설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등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B2B 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시장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정체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, B2C 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시장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확대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/ 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바람직함 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/ 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정책적으로 비즈니스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-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비즈니스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/ 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초창기 문제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/ 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일반소지자가 볼 수 있는 컨텐츠가 </a:t>
            </a:r>
            <a:r>
              <a:rPr lang="ko-KR" altLang="en-US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부족했었음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/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                 &lt;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이상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2016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출판산업 실태 조사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/ </a:t>
            </a: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2017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ko-KR" altLang="en-US" sz="14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한중출판학술회의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자료집 재인용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3036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sz="2000" dirty="0">
                <a:solidFill>
                  <a:srgbClr val="002060"/>
                </a:solidFill>
                <a:latin typeface="KoPub돋움체 Bold"/>
                <a:ea typeface="KoPub돋움체 Bold"/>
              </a:rPr>
              <a:t>Ⅲ. </a:t>
            </a:r>
            <a:r>
              <a:rPr lang="ko-KR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『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출판혁명</a:t>
            </a:r>
            <a:r>
              <a:rPr lang="en-US" altLang="ko-KR" sz="2000" dirty="0">
                <a:latin typeface="한컴 윤고딕 230"/>
                <a:ea typeface="한컴 윤고딕 230"/>
              </a:rPr>
              <a:t>』(2019)</a:t>
            </a:r>
            <a:r>
              <a:rPr lang="ko-KR" altLang="en-US" sz="2000" dirty="0">
                <a:latin typeface="한컴 윤고딕 230"/>
                <a:ea typeface="한컴 윤고딕 230"/>
              </a:rPr>
              <a:t>을 통해 본 상황</a:t>
            </a:r>
            <a:endParaRPr lang="en-US" altLang="ko-KR" sz="200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499992" y="3645024"/>
            <a:ext cx="4644008" cy="43204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>
              <a:defRPr/>
            </a:pPr>
            <a:r>
              <a:rPr lang="en-US" altLang="ko-KR" sz="1400" b="1" dirty="0"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디지털 시대</a:t>
            </a:r>
            <a:r>
              <a:rPr lang="en-US" altLang="ko-KR" sz="1400" b="1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변화의 길목에 선 출판 </a:t>
            </a:r>
            <a:r>
              <a:rPr lang="ko-KR" altLang="en-US" sz="1400" b="1" dirty="0" err="1">
                <a:latin typeface="한컴 윤고딕 230" pitchFamily="18" charset="-127"/>
                <a:ea typeface="한컴 윤고딕 230" pitchFamily="18" charset="-127"/>
              </a:rPr>
              <a:t>비지니스</a:t>
            </a:r>
            <a:endParaRPr lang="ko-KR" altLang="en-US" sz="1400" b="1" dirty="0"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82" y="2204863"/>
            <a:ext cx="2585109" cy="13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0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184731" y="421913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79723" y="413266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43508" y="453151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디지털 시대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변화의 길목에 선 출판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비지니스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26"/>
          <p:cNvSpPr>
            <a:spLocks noChangeArrowheads="1"/>
          </p:cNvSpPr>
          <p:nvPr/>
        </p:nvSpPr>
        <p:spPr bwMode="auto">
          <a:xfrm>
            <a:off x="0" y="698912"/>
            <a:ext cx="9143999" cy="544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혁신적 정보통신 기술의 등장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쓰기ㆍ읽기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방식의 다변화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소셜 미디어를 이용한 각종 출판 마케팅과 커뮤니티 운영의 활성화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서적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md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고용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북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소믈리에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출판 팟캐스트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북 트레일러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북튜버</a:t>
            </a:r>
            <a:r>
              <a:rPr lang="en-US" altLang="ko-KR" sz="1800" dirty="0" err="1">
                <a:latin typeface="한컴 윤고딕 230" pitchFamily="18" charset="-127"/>
                <a:ea typeface="한컴 윤고딕 230" pitchFamily="18" charset="-127"/>
              </a:rPr>
              <a:t>youtube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출판사들 네트워크 확보에 주력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: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펭귄랜던하우스의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페이스북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페이지의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팔로워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95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만여 명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하퍼콜린스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US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의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인스타그램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팔로워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약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30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만 명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(2019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월 현재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종이책과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교차 성장과 함께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오디오북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시장의 성장 계속될 듯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2020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불록체인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인공지능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증강현실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가상 현실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빅데이터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등이 출판과 결합하면서 새로운 출판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제작과 마케팅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유통 구조 혁신을 불러올 전망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18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왓패드</a:t>
            </a: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: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세계 최대의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웹소설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플랫폼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텍스트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유튜브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월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8,000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만 명 이상의 독자와 작가가 이용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평균 이용 시간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37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매달 이용하는 전체 시간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220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억 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사용자 중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Z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세대 또는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밀레니얼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세대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90%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왓패드북스를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통하여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종이책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출간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6474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15516" y="265845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59684" y="297154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디지털 시대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변화의 길목에 선 출판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비지니스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26"/>
          <p:cNvSpPr>
            <a:spLocks noChangeArrowheads="1"/>
          </p:cNvSpPr>
          <p:nvPr/>
        </p:nvSpPr>
        <p:spPr bwMode="auto">
          <a:xfrm>
            <a:off x="35496" y="662032"/>
            <a:ext cx="9108503" cy="377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18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아마존북스</a:t>
            </a: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: 2015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11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월 시애틀에 오프라인 서점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아마존북스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호점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개점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2019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년 기준 미국 전역에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19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개 매장 개점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제프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베조스는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수년 내에 총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300~400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개까지 늘리겠다고 발표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 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온라인 상의 평점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선주문량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판매량 등을 바탕으로 서적 진열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더 많은 사람이 책을 발견하고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구입해서 읽고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모여서 이야기를 나눌 수 있는 공간을 만들려는 의도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위기의 출판산업을 살리려는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….)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▶ </a:t>
            </a:r>
            <a:r>
              <a:rPr lang="ko-KR" altLang="en-US" sz="1800" dirty="0" err="1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북튜버</a:t>
            </a:r>
            <a:r>
              <a:rPr lang="ko-KR" altLang="en-US" sz="1800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: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영상 세대 독자들에게 발견성의 고민을 덜어주는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북튜버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채널 구독자가 영상에 소개된 책을 구입하거나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댓글로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적극적인 관심을 보임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 -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책읽찌라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겨울서점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다이애나의 책장 등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–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출판 광고의 새로운 채널로 영향력을 높이고 있음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66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>
          <a:xfrm>
            <a:off x="1187549" y="2276872"/>
            <a:ext cx="6912843" cy="2592288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ko-KR" altLang="en-US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글로벌 전자출판의 역사와 추세</a:t>
            </a:r>
            <a:endParaRPr lang="en-US" altLang="ko-KR" sz="22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514350" indent="-514350">
              <a:buAutoNum type="romanUcPeriod"/>
            </a:pPr>
            <a:r>
              <a:rPr lang="ko-KR" altLang="en-US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한국 전자출판의 역사와 추세</a:t>
            </a:r>
            <a:endParaRPr lang="en-US" altLang="ko-KR" sz="22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514350" indent="-514350">
              <a:buAutoNum type="romanUcPeriod"/>
            </a:pPr>
            <a:r>
              <a:rPr lang="ko-KR" altLang="ko-KR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『</a:t>
            </a:r>
            <a:r>
              <a:rPr lang="ko-KR" altLang="en-US" sz="22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출판혁명</a:t>
            </a:r>
            <a:r>
              <a:rPr lang="en-US" altLang="ko-KR" sz="2200" dirty="0">
                <a:latin typeface="한컴 윤고딕 230"/>
                <a:ea typeface="한컴 윤고딕 230"/>
              </a:rPr>
              <a:t>』(2019)</a:t>
            </a:r>
            <a:r>
              <a:rPr lang="ko-KR" altLang="en-US" sz="2200" dirty="0">
                <a:latin typeface="한컴 윤고딕 230"/>
                <a:ea typeface="한컴 윤고딕 230"/>
              </a:rPr>
              <a:t>을 통해 본 상황</a:t>
            </a:r>
            <a:endParaRPr lang="en-US" altLang="ko-KR" sz="22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Tip.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84731" y="295715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94935" y="298809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디지털 시대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변화의 길목에 선 출판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비지니스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26"/>
          <p:cNvSpPr>
            <a:spLocks noChangeArrowheads="1"/>
          </p:cNvSpPr>
          <p:nvPr/>
        </p:nvSpPr>
        <p:spPr bwMode="auto">
          <a:xfrm>
            <a:off x="17748" y="770506"/>
            <a:ext cx="910850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이하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‘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셀프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퍼블리싱을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통한 쓰기의 확장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: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아마존의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KDP(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킨들 다이렉트 퍼블리싱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)’, 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데이터의 알고리즘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빅데이터 활용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으로 베스트셀러를 만든다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: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인키트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’,  ‘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모바일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환경과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스낵컬처의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시대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’, ‘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개인출판 플랫폼의 확대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‘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비즈니스 성장을 위한 제언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’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등의 내용은 추후에 다루기로 함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.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    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2151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Tip.</a:t>
            </a:r>
            <a:endParaRPr lang="en-US" altLang="ko-KR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325708" y="3895884"/>
            <a:ext cx="4644008" cy="1368152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4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知之爲知之 不知爲不知 是知也</a:t>
            </a:r>
            <a:endParaRPr lang="en-US" altLang="ko-KR" sz="14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4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지지이지지 </a:t>
            </a:r>
            <a:r>
              <a:rPr lang="ko-KR" altLang="en-US" sz="14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부지이부지</a:t>
            </a:r>
            <a:r>
              <a:rPr lang="ko-KR" altLang="en-US" sz="14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sz="14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시지야</a:t>
            </a:r>
            <a:endParaRPr lang="en-US" altLang="ko-KR" sz="14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4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아는것을</a:t>
            </a:r>
            <a:r>
              <a:rPr lang="ko-KR" altLang="en-US" sz="14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안다고 하고 </a:t>
            </a:r>
            <a:r>
              <a:rPr lang="ko-KR" altLang="en-US" sz="14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모르는것을</a:t>
            </a:r>
            <a:r>
              <a:rPr lang="ko-KR" altLang="en-US" sz="14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모른다고 </a:t>
            </a:r>
            <a:r>
              <a:rPr lang="ko-KR" altLang="en-US" sz="14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하는것</a:t>
            </a:r>
            <a:r>
              <a:rPr lang="ko-KR" altLang="en-US" sz="14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이것이 바로 앎이라</a:t>
            </a:r>
            <a:r>
              <a:rPr lang="en-US" altLang="ko-KR" sz="14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맑은 고딕" pitchFamily="50" charset="-127"/>
              </a:rPr>
              <a:t>&lt;</a:t>
            </a:r>
            <a:r>
              <a:rPr lang="ko-KR" altLang="en-US" sz="1200" dirty="0">
                <a:latin typeface="맑은 고딕" pitchFamily="50" charset="-127"/>
              </a:rPr>
              <a:t>論語</a:t>
            </a:r>
            <a:r>
              <a:rPr lang="en-US" altLang="ko-KR" sz="1200" dirty="0">
                <a:latin typeface="맑은 고딕" pitchFamily="50" charset="-127"/>
              </a:rPr>
              <a:t> </a:t>
            </a:r>
            <a:r>
              <a:rPr lang="ko-KR" altLang="en-US" sz="1200" dirty="0" err="1">
                <a:latin typeface="맑은 고딕" pitchFamily="50" charset="-127"/>
              </a:rPr>
              <a:t>위정편</a:t>
            </a:r>
            <a:r>
              <a:rPr lang="en-US" altLang="ko-KR" sz="1200" dirty="0">
                <a:latin typeface="맑은 고딕" pitchFamily="50" charset="-127"/>
              </a:rPr>
              <a:t>&gt;</a:t>
            </a:r>
          </a:p>
          <a:p>
            <a:pPr algn="ctr" latinLnBrk="0">
              <a:spcBef>
                <a:spcPct val="0"/>
              </a:spcBef>
              <a:buFontTx/>
              <a:buNone/>
            </a:pPr>
            <a:endParaRPr lang="en-US" altLang="ko-KR" sz="1400" dirty="0">
              <a:latin typeface="맑은 고딕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獨樂樂與衆樂樂孰樂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독락락여중락락숙락</a:t>
            </a:r>
            <a:endParaRPr lang="en-US" altLang="ko-KR" sz="16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혼자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즐기는것과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여럿이서 즐기는 것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sz="16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어느것이</a:t>
            </a:r>
            <a:r>
              <a:rPr lang="ko-KR" altLang="en-US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진정한 즐기는 것인가</a:t>
            </a:r>
            <a:r>
              <a:rPr lang="en-US" altLang="ko-KR" sz="16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200" dirty="0">
                <a:latin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</a:rPr>
              <a:t>&lt;</a:t>
            </a:r>
            <a:r>
              <a:rPr lang="ko-KR" altLang="en-US" sz="1200" dirty="0">
                <a:latin typeface="맑은 고딕" pitchFamily="50" charset="-127"/>
              </a:rPr>
              <a:t>맹자</a:t>
            </a:r>
            <a:r>
              <a:rPr lang="en-US" altLang="ko-KR" sz="1200" dirty="0">
                <a:latin typeface="맑은 고딕" pitchFamily="50" charset="-127"/>
              </a:rPr>
              <a:t>&gt; </a:t>
            </a:r>
            <a:endParaRPr lang="ko-KR" altLang="en-US" sz="1600" dirty="0">
              <a:latin typeface="맑은 고딕" pitchFamily="50" charset="-127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547664" y="6649615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105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Q &amp; A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05683"/>
            <a:ext cx="1428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양쪽 모서리가 둥근 사각형 8"/>
          <p:cNvSpPr/>
          <p:nvPr/>
        </p:nvSpPr>
        <p:spPr>
          <a:xfrm>
            <a:off x="4355976" y="3645024"/>
            <a:ext cx="4752528" cy="72008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sz="1300" b="1" dirty="0">
                <a:latin typeface="맑은 고딕"/>
                <a:ea typeface="맑은 고딕"/>
                <a:sym typeface="Gill Sans"/>
              </a:rPr>
              <a:t>☞ </a:t>
            </a:r>
            <a:r>
              <a:rPr kumimoji="1" lang="ko-KR" altLang="en-US" sz="1300" b="1" dirty="0" err="1">
                <a:latin typeface="Yoon 2002_TT" pitchFamily="18" charset="-127"/>
                <a:ea typeface="Yoon 2002_TT" pitchFamily="18" charset="-127"/>
                <a:sym typeface="Gill Sans"/>
              </a:rPr>
              <a:t>이러닝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Q&amp;A 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폴더</a:t>
            </a:r>
            <a:endParaRPr kumimoji="1" lang="en-US" altLang="ko-KR" sz="1300" b="1" dirty="0">
              <a:latin typeface="Yoon 2002_TT" pitchFamily="18" charset="-127"/>
              <a:ea typeface="Yoon 2002_TT" pitchFamily="18" charset="-127"/>
              <a:sym typeface="Gill Sans"/>
            </a:endParaRPr>
          </a:p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            or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  <a:endParaRPr kumimoji="1" lang="en-US" altLang="ko-KR" sz="1300" b="1" dirty="0">
              <a:latin typeface="Yoon 2002_TT" pitchFamily="18" charset="-127"/>
              <a:ea typeface="Yoon 2002_TT" pitchFamily="18" charset="-127"/>
              <a:sym typeface="Gill Sans"/>
            </a:endParaRPr>
          </a:p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   </a:t>
            </a:r>
            <a:r>
              <a:rPr kumimoji="1" lang="ko-KR" altLang="en-US" sz="1300" b="1" dirty="0" err="1">
                <a:latin typeface="Yoon 2002_TT" pitchFamily="18" charset="-127"/>
                <a:ea typeface="Yoon 2002_TT" pitchFamily="18" charset="-127"/>
                <a:sym typeface="Gill Sans"/>
              </a:rPr>
              <a:t>이메일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(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  <a:hlinkClick r:id="rId4"/>
              </a:rPr>
              <a:t>mocja@inu.ac.kr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)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010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왜 전자출판이라고 부르나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3"/>
          <p:cNvSpPr>
            <a:spLocks noChangeArrowheads="1"/>
          </p:cNvSpPr>
          <p:nvPr/>
        </p:nvSpPr>
        <p:spPr bwMode="auto">
          <a:xfrm>
            <a:off x="251520" y="5382841"/>
            <a:ext cx="7056785" cy="42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0070C0"/>
                </a:solidFill>
                <a:latin typeface="맑은 고딕"/>
                <a:ea typeface="맑은 고딕"/>
                <a:hlinkClick r:id="rId3"/>
              </a:rPr>
              <a:t>☞ &lt;</a:t>
            </a:r>
            <a:r>
              <a:rPr lang="ko-KR" altLang="en-US" sz="1600" dirty="0">
                <a:solidFill>
                  <a:srgbClr val="0070C0"/>
                </a:solidFill>
                <a:latin typeface="맑은 고딕"/>
                <a:ea typeface="맑은 고딕"/>
                <a:hlinkClick r:id="rId3"/>
              </a:rPr>
              <a:t>관련 기사</a:t>
            </a:r>
            <a:r>
              <a:rPr lang="en-US" altLang="ko-KR" sz="1600" dirty="0">
                <a:solidFill>
                  <a:srgbClr val="0070C0"/>
                </a:solidFill>
                <a:latin typeface="맑은 고딕"/>
                <a:ea typeface="맑은 고딕"/>
                <a:hlinkClick r:id="rId3"/>
              </a:rPr>
              <a:t>&gt;</a:t>
            </a:r>
            <a:r>
              <a:rPr lang="ko-KR" altLang="en-US" sz="1600" dirty="0">
                <a:solidFill>
                  <a:srgbClr val="0070C0"/>
                </a:solidFill>
                <a:latin typeface="맑은 고딕"/>
                <a:ea typeface="맑은 고딕"/>
                <a:hlinkClick r:id="rId3"/>
              </a:rPr>
              <a:t> </a:t>
            </a:r>
            <a:r>
              <a:rPr lang="en-US" altLang="ko-KR" sz="16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  <a:hlinkClick r:id="rId3"/>
              </a:rPr>
              <a:t>https://m.blog.naver.com/nibnews_/221068747631</a:t>
            </a:r>
            <a:endParaRPr lang="ko-KR" altLang="en-US" sz="1400" dirty="0">
              <a:latin typeface="한컴 윤고딕 230" pitchFamily="18" charset="-127"/>
              <a:ea typeface="한컴 윤고딕 230" pitchFamily="18" charset="-127"/>
            </a:endParaRPr>
          </a:p>
        </p:txBody>
      </p:sp>
      <p:pic>
        <p:nvPicPr>
          <p:cNvPr id="18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128792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49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Ⅰ.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글로벌 전자출판의 역사와 추세 </a:t>
            </a:r>
            <a:endParaRPr lang="en-US" altLang="ko-KR" sz="140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4499992" y="3645024"/>
            <a:ext cx="4644008" cy="129614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시행착오의 역사</a:t>
            </a:r>
            <a:endParaRPr lang="en-US" altLang="ko-KR" sz="1400" b="1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전자출판의 시작 </a:t>
            </a:r>
            <a:r>
              <a:rPr lang="en-US" altLang="ko-KR" sz="1400" b="1" dirty="0">
                <a:latin typeface="한컴 윤고딕 230" pitchFamily="18" charset="-127"/>
                <a:ea typeface="한컴 윤고딕 230" pitchFamily="18" charset="-127"/>
              </a:rPr>
              <a:t>&lt;Project Gutenberg&gt;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글로벌 전자출판의 성장 추세 및 전망</a:t>
            </a:r>
            <a:endParaRPr lang="en-US" altLang="ko-KR" sz="1400" b="1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출판 선진국의 도서관 </a:t>
            </a:r>
            <a:r>
              <a:rPr lang="ko-KR" altLang="en-US" sz="1400" b="1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400" b="1" dirty="0">
                <a:latin typeface="한컴 윤고딕 230" pitchFamily="18" charset="-127"/>
                <a:ea typeface="한컴 윤고딕 230" pitchFamily="18" charset="-127"/>
              </a:rPr>
              <a:t> 서비스</a:t>
            </a:r>
            <a:endParaRPr lang="en-US" altLang="ko-KR" sz="1400" b="1" dirty="0"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02294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시행착오의 역사 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3"/>
          <p:cNvSpPr>
            <a:spLocks noChangeArrowheads="1"/>
          </p:cNvSpPr>
          <p:nvPr/>
        </p:nvSpPr>
        <p:spPr bwMode="auto">
          <a:xfrm>
            <a:off x="0" y="1363886"/>
            <a:ext cx="9144000" cy="189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두 번의 시행착오가 있었다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.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  <a:sym typeface="한컴바탕" pitchFamily="18" charset="2"/>
              </a:rPr>
              <a:t>   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- 1</a:t>
            </a:r>
            <a:r>
              <a:rPr lang="ko-KR" altLang="en-US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차 시행 착오</a:t>
            </a:r>
            <a:endParaRPr lang="en-US" altLang="ko-KR" sz="16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       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1990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년대 말 </a:t>
            </a:r>
            <a:r>
              <a:rPr lang="en-US" altLang="ko-KR" sz="1600" dirty="0">
                <a:latin typeface="Arial" pitchFamily="34" charset="0"/>
                <a:ea typeface="한컴 윤고딕 230" pitchFamily="18" charset="-127"/>
              </a:rPr>
              <a:t>–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업계 간 공조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출판사와 솔루션업계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단말기업계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미흡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기술 표준 난립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  <a:sym typeface="한컴바탕" pitchFamily="18" charset="2"/>
              </a:rPr>
              <a:t>     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- 2</a:t>
            </a:r>
            <a:r>
              <a:rPr lang="ko-KR" altLang="en-US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차 시행 착오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       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2000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년대 중반 </a:t>
            </a:r>
            <a:r>
              <a:rPr lang="en-US" altLang="ko-KR" sz="1600" dirty="0">
                <a:latin typeface="Arial" pitchFamily="34" charset="0"/>
                <a:ea typeface="한컴 윤고딕 230" pitchFamily="18" charset="-127"/>
              </a:rPr>
              <a:t>–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확보 실패</a:t>
            </a:r>
          </a:p>
        </p:txBody>
      </p:sp>
      <p:sp>
        <p:nvSpPr>
          <p:cNvPr id="15" name="아래쪽 화살표 설명선 14"/>
          <p:cNvSpPr/>
          <p:nvPr/>
        </p:nvSpPr>
        <p:spPr bwMode="auto">
          <a:xfrm>
            <a:off x="971600" y="4293096"/>
            <a:ext cx="5328592" cy="574675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/>
                </a:solidFill>
              </a:rPr>
              <a:t>humor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세상에 어려운 </a:t>
            </a:r>
            <a:r>
              <a:rPr lang="en-US" altLang="ko-KR" b="1" dirty="0">
                <a:solidFill>
                  <a:schemeClr val="tx1"/>
                </a:solidFill>
              </a:rPr>
              <a:t>3</a:t>
            </a:r>
            <a:r>
              <a:rPr lang="ko-KR" altLang="en-US" b="1" dirty="0">
                <a:solidFill>
                  <a:schemeClr val="tx1"/>
                </a:solidFill>
              </a:rPr>
              <a:t>가지가 있다</a:t>
            </a:r>
            <a:r>
              <a:rPr lang="en-US" altLang="ko-KR" b="1" dirty="0">
                <a:solidFill>
                  <a:schemeClr val="tx1"/>
                </a:solidFill>
              </a:rPr>
              <a:t>!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이금룡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&gt;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직사각형 28"/>
          <p:cNvSpPr>
            <a:spLocks noChangeArrowheads="1"/>
          </p:cNvSpPr>
          <p:nvPr/>
        </p:nvSpPr>
        <p:spPr bwMode="auto">
          <a:xfrm>
            <a:off x="1210717" y="4867935"/>
            <a:ext cx="7428508" cy="92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AutoNum type="arabicPeriod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하늘의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별따기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AutoNum type="arabicPeriod"/>
            </a:pP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대머리에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머리핀 꽂기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spcBef>
                <a:spcPct val="0"/>
              </a:spcBef>
              <a:buFontTx/>
              <a:buAutoNum type="arabicPeriod"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60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대 남편이 아내에게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존경받기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24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92365" y="316238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92365" y="356984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전자출판의 시작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&lt;Project Gutenberg&gt;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3"/>
          <p:cNvSpPr>
            <a:spLocks noChangeArrowheads="1"/>
          </p:cNvSpPr>
          <p:nvPr/>
        </p:nvSpPr>
        <p:spPr bwMode="auto">
          <a:xfrm>
            <a:off x="0" y="749096"/>
            <a:ext cx="9144000" cy="410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Gutenberg Project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(1971</a:t>
            </a:r>
            <a:r>
              <a:rPr lang="ko-KR" altLang="en-US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6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저작권이만료된</a:t>
            </a:r>
            <a:r>
              <a:rPr lang="ko-KR" altLang="en-US" sz="16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세계의 모든 저작물을 디지털화해서 무료로 이용</a:t>
            </a:r>
            <a:endParaRPr lang="en-US" altLang="ko-KR" sz="16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미국독립선언서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등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2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천여 권의 도서 데이터베이스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en-US" altLang="ko-KR" sz="16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ko-KR" altLang="en-US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전자출판</a:t>
            </a:r>
            <a:r>
              <a:rPr lang="en-US" altLang="ko-KR" sz="16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’</a:t>
            </a:r>
            <a:r>
              <a:rPr lang="en-US" altLang="ko-KR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용어 등장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(1976</a:t>
            </a:r>
            <a:r>
              <a:rPr lang="ko-KR" altLang="en-US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6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6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en-US" altLang="ko-KR" sz="1600" dirty="0">
                <a:latin typeface="Arial" pitchFamily="34" charset="0"/>
                <a:ea typeface="한컴 윤고딕 230" pitchFamily="18" charset="-127"/>
              </a:rPr>
              <a:t>‘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전자출판</a:t>
            </a:r>
            <a:r>
              <a:rPr lang="en-US" altLang="ko-KR" sz="1600" dirty="0">
                <a:latin typeface="Arial" pitchFamily="34" charset="0"/>
                <a:ea typeface="한컴 윤고딕 230" pitchFamily="18" charset="-127"/>
              </a:rPr>
              <a:t>’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이라는 용어가 쓰이기 시작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EIES</a:t>
            </a:r>
            <a:r>
              <a:rPr lang="ko-KR" altLang="en-US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개발</a:t>
            </a:r>
            <a:r>
              <a:rPr lang="en-US" altLang="ko-KR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(1976</a:t>
            </a:r>
            <a:r>
              <a:rPr lang="ko-KR" altLang="en-US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6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6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뉴저지공대에서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600" dirty="0">
                <a:latin typeface="Arial" pitchFamily="34" charset="0"/>
                <a:ea typeface="한컴 윤고딕 230" pitchFamily="18" charset="-127"/>
              </a:rPr>
              <a:t>‘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Electronic Information Exchange System</a:t>
            </a:r>
            <a:r>
              <a:rPr lang="en-US" altLang="ko-KR" sz="1600" dirty="0">
                <a:latin typeface="Arial" pitchFamily="34" charset="0"/>
                <a:ea typeface="한컴 윤고딕 230" pitchFamily="18" charset="-127"/>
              </a:rPr>
              <a:t>’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을 이용하여 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원고 작성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본문편집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교정을 하여 온라인을 통해 본문 전송과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검색 제공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en-US" altLang="ko-KR" sz="16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ko-KR" altLang="en-US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전자출판</a:t>
            </a:r>
            <a:r>
              <a:rPr lang="en-US" altLang="ko-KR" sz="16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’</a:t>
            </a:r>
            <a:r>
              <a:rPr lang="ko-KR" altLang="en-US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이라는 용어 정착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(1980</a:t>
            </a:r>
            <a:r>
              <a:rPr lang="ko-KR" altLang="en-US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6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6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IPA(</a:t>
            </a:r>
            <a:r>
              <a:rPr lang="ko-KR" altLang="en-US" sz="1600" dirty="0" err="1">
                <a:latin typeface="한컴 윤고딕 230" pitchFamily="18" charset="-127"/>
                <a:ea typeface="한컴 윤고딕 230" pitchFamily="18" charset="-127"/>
              </a:rPr>
              <a:t>국제출판인협회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에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전자출판위원회가 설치되면서 </a:t>
            </a:r>
            <a:r>
              <a:rPr lang="en-US" altLang="ko-KR" sz="1600" dirty="0">
                <a:latin typeface="Arial" pitchFamily="34" charset="0"/>
                <a:ea typeface="한컴 윤고딕 230" pitchFamily="18" charset="-127"/>
              </a:rPr>
              <a:t>‘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전자출판</a:t>
            </a:r>
            <a:r>
              <a:rPr lang="en-US" altLang="ko-KR" sz="1600" dirty="0">
                <a:latin typeface="Arial" pitchFamily="34" charset="0"/>
                <a:ea typeface="한컴 윤고딕 230" pitchFamily="18" charset="-127"/>
              </a:rPr>
              <a:t>’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이라는 용어 정착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Academic</a:t>
            </a:r>
            <a:r>
              <a:rPr lang="ko-KR" altLang="en-US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6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American Encyclopedia 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(1985</a:t>
            </a:r>
            <a:r>
              <a:rPr lang="ko-KR" altLang="en-US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6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600" dirty="0" err="1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미국학습대백과사전</a:t>
            </a:r>
            <a:endParaRPr lang="en-US" altLang="ko-KR" sz="16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6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美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글로리아 출판사에서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‘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최초의 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CD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롬 백과사전</a:t>
            </a:r>
            <a:r>
              <a:rPr lang="en-US" altLang="ko-KR" sz="1600" dirty="0">
                <a:latin typeface="한컴 윤고딕 230" pitchFamily="18" charset="-127"/>
                <a:ea typeface="한컴 윤고딕 230" pitchFamily="18" charset="-127"/>
              </a:rPr>
              <a:t>’</a:t>
            </a:r>
            <a:r>
              <a:rPr lang="ko-KR" altLang="en-US" sz="1600" dirty="0">
                <a:latin typeface="한컴 윤고딕 230" pitchFamily="18" charset="-127"/>
                <a:ea typeface="한컴 윤고딕 230" pitchFamily="18" charset="-127"/>
              </a:rPr>
              <a:t> 발간</a:t>
            </a:r>
            <a:endParaRPr lang="en-US" altLang="ko-KR" sz="16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872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47783" y="325964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96028" y="396947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전자출판의 시작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&lt;Project Gutenberg&gt;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-5650" y="761548"/>
            <a:ext cx="9149649" cy="460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Book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Man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’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(1991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소니의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휴대용 독서단말기 등장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en-US" altLang="ko-KR" sz="1800" b="1" u="sng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en-US" altLang="ko-KR" sz="1800" b="1" u="sng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Rocket  </a:t>
            </a:r>
            <a:r>
              <a:rPr lang="en-US" altLang="ko-KR" sz="1800" b="1" u="sng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ebook</a:t>
            </a:r>
            <a:r>
              <a:rPr lang="en-US" altLang="ko-KR" sz="1800" b="1" u="sng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’</a:t>
            </a:r>
            <a:r>
              <a:rPr lang="en-US" altLang="ko-KR" sz="1800" u="sng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(1998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최초의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b="1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 전용단말기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등장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누보미디어사에서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개발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반즈앤노블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서점에서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판매 시작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en-US" altLang="ko-KR" sz="1800" b="1" u="sng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E-BOOK Japan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(1998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일본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출판계 주도의 전자서적 컨소시엄 설립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&lt;Riding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the Bullet&gt;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(2000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미국의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Steven King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의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총알차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타기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&gt;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가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전자책으로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출시되면서 전세계적인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센세이션을 일으킴 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–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전자책이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본격적으로 알려지는 계기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소니 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en-US" altLang="ko-KR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Librie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’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(2004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전자잉크를 이용한 최초의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단말기 등장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Google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Book Search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’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(2004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도서본문검색과 디지털 도서관 사업을 시작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460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3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전자출판의 시작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&lt;Project Gutenberg&gt;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323528" y="1302916"/>
            <a:ext cx="784887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아마존  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Kindle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’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(2007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본격적인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시대가 열림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(E-Paper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채용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무선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399$,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신간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9.99$,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구간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1.99$) 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–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교재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p.91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보충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설명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소니  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ko-KR" altLang="en-US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리더 터치 </a:t>
            </a:r>
            <a:r>
              <a:rPr lang="ko-KR" altLang="en-US" sz="1800" b="1" dirty="0" err="1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에디션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’, ‘</a:t>
            </a:r>
            <a:r>
              <a:rPr lang="ko-KR" altLang="en-US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리더 </a:t>
            </a:r>
            <a:r>
              <a:rPr lang="ko-KR" altLang="en-US" sz="1800" b="1" dirty="0" err="1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데일리</a:t>
            </a:r>
            <a:r>
              <a:rPr lang="ko-KR" altLang="en-US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 </a:t>
            </a:r>
            <a:r>
              <a:rPr lang="ko-KR" altLang="en-US" sz="1800" b="1" dirty="0" err="1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에디션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’ </a:t>
            </a:r>
            <a:r>
              <a:rPr lang="ko-KR" altLang="en-US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출시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(2009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전 기능을 터치 방식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3G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무선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접속 기능을 가진 단말기 출시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애플  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‘Stanza’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(2009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애플리케이션 출시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반즈앤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b="1" dirty="0" err="1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노블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‘Nook’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(2009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플라스틱로직과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듀얼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디스플레이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출시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800" b="1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애플  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‘</a:t>
            </a:r>
            <a:r>
              <a:rPr lang="ko-KR" altLang="en-US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아이패드</a:t>
            </a:r>
            <a:r>
              <a:rPr lang="en-US" altLang="ko-KR" sz="1800" b="1" dirty="0">
                <a:solidFill>
                  <a:srgbClr val="375BB0"/>
                </a:solidFill>
                <a:latin typeface="Arial" pitchFamily="34" charset="0"/>
                <a:ea typeface="한컴 윤고딕 230" pitchFamily="18" charset="-127"/>
              </a:rPr>
              <a:t>’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(2010</a:t>
            </a:r>
            <a:r>
              <a:rPr lang="ko-KR" altLang="en-US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년</a:t>
            </a: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  <a:r>
              <a:rPr lang="en-US" altLang="ko-KR" sz="1800" dirty="0">
                <a:solidFill>
                  <a:srgbClr val="375BB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어플리케이션 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iBook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’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 err="1">
                <a:latin typeface="한컴 윤고딕 230" pitchFamily="18" charset="-127"/>
                <a:ea typeface="한컴 윤고딕 230" pitchFamily="18" charset="-127"/>
              </a:rPr>
              <a:t>마켓플레이스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‘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iBook Store</a:t>
            </a:r>
            <a:r>
              <a:rPr lang="en-US" altLang="ko-KR" sz="1800" dirty="0">
                <a:latin typeface="Arial" pitchFamily="34" charset="0"/>
                <a:ea typeface="한컴 윤고딕 230" pitchFamily="18" charset="-127"/>
              </a:rPr>
              <a:t>’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서비스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   (</a:t>
            </a:r>
            <a:r>
              <a:rPr lang="ko-KR" altLang="en-US" sz="1800" dirty="0">
                <a:latin typeface="한컴 윤고딕 230" pitchFamily="18" charset="-127"/>
                <a:ea typeface="한컴 윤고딕 230" pitchFamily="18" charset="-127"/>
              </a:rPr>
              <a:t>책값 </a:t>
            </a:r>
            <a:r>
              <a:rPr lang="en-US" altLang="ko-KR" sz="1800" dirty="0">
                <a:latin typeface="한컴 윤고딕 230" pitchFamily="18" charset="-127"/>
                <a:ea typeface="한컴 윤고딕 230" pitchFamily="18" charset="-127"/>
              </a:rPr>
              <a:t>12.99~14.99$)</a:t>
            </a:r>
          </a:p>
        </p:txBody>
      </p:sp>
    </p:spTree>
    <p:extLst>
      <p:ext uri="{BB962C8B-B14F-4D97-AF65-F5344CB8AC3E}">
        <p14:creationId xmlns:p14="http://schemas.microsoft.com/office/powerpoint/2010/main" val="35659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3"/>
            <a:ext cx="5688632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글로벌 전자출판의 성장 추세 및 전망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3"/>
          <p:cNvSpPr>
            <a:spLocks noChangeArrowheads="1"/>
          </p:cNvSpPr>
          <p:nvPr/>
        </p:nvSpPr>
        <p:spPr bwMode="auto">
          <a:xfrm>
            <a:off x="287524" y="1359942"/>
            <a:ext cx="8172908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미국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일본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프랑스의 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2014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ko-KR" altLang="en-US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판매량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전체도서의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27%, 16%, 13%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차지</a:t>
            </a: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아마존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시장 견인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2014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년 말 기준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65%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점유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ko-KR" altLang="en-US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세계 출판시장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2008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년부터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종이책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판매량은 지속적 감소세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판매는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꾸준한 증가세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(2019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28%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전망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) &lt;</a:t>
            </a:r>
            <a:r>
              <a:rPr lang="en-US" altLang="ko-KR" sz="1400" dirty="0">
                <a:latin typeface="한컴 윤고딕 230" pitchFamily="18" charset="-127"/>
                <a:ea typeface="한컴 윤고딕 230" pitchFamily="18" charset="-127"/>
              </a:rPr>
              <a:t>PWC </a:t>
            </a:r>
            <a:r>
              <a:rPr lang="ko-KR" altLang="en-US" sz="14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문화오락산업컨설팅회사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&gt;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미국의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시장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 전체 출판 시장의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45% 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차지할 것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en-US" altLang="ko-KR" sz="1400" dirty="0">
                <a:latin typeface="한컴 윤고딕 230" pitchFamily="18" charset="-127"/>
                <a:ea typeface="한컴 윤고딕 230" pitchFamily="18" charset="-127"/>
              </a:rPr>
              <a:t>ITA </a:t>
            </a:r>
            <a:r>
              <a:rPr lang="ko-KR" altLang="en-US" sz="14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미국국제무역청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&gt;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독립작가의 </a:t>
            </a:r>
            <a:r>
              <a:rPr lang="en-US" altLang="ko-KR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1</a:t>
            </a:r>
            <a:r>
              <a:rPr lang="ko-KR" altLang="en-US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인 출판 증대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, 2020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50%</a:t>
            </a:r>
            <a:r>
              <a:rPr lang="ko-KR" altLang="en-US" dirty="0">
                <a:latin typeface="한컴 윤고딕 230" pitchFamily="18" charset="-127"/>
                <a:ea typeface="한컴 윤고딕 230" pitchFamily="18" charset="-127"/>
              </a:rPr>
              <a:t>에 이를 것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en-US" altLang="ko-KR" sz="14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Smashword</a:t>
            </a:r>
            <a:r>
              <a:rPr lang="en-US" altLang="ko-KR" sz="14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400" dirty="0" err="1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미국셀프퍼블리싱전자책</a:t>
            </a:r>
            <a:r>
              <a:rPr lang="en-US" altLang="ko-KR" sz="14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400" dirty="0">
                <a:solidFill>
                  <a:srgbClr val="002060"/>
                </a:solidFill>
                <a:latin typeface="한컴 윤고딕 230" pitchFamily="18" charset="-127"/>
                <a:ea typeface="한컴 윤고딕 230" pitchFamily="18" charset="-127"/>
              </a:rPr>
              <a:t>최대 유통업체</a:t>
            </a:r>
            <a:r>
              <a:rPr lang="en-US" altLang="ko-KR" dirty="0">
                <a:latin typeface="한컴 윤고딕 230" pitchFamily="18" charset="-127"/>
                <a:ea typeface="한컴 윤고딕 230" pitchFamily="18" charset="-127"/>
              </a:rPr>
              <a:t>&gt;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endParaRPr lang="en-US" altLang="ko-KR" dirty="0">
              <a:latin typeface="한컴 윤고딕 230" pitchFamily="18" charset="-127"/>
              <a:ea typeface="한컴 윤고딕 230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   </a:t>
            </a: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&lt;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본 페이지의 내용은 </a:t>
            </a: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‘2017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년 </a:t>
            </a:r>
            <a:r>
              <a:rPr lang="ko-KR" altLang="en-US" sz="1400" dirty="0" err="1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한중출판학술회의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자료집에서 재인용</a:t>
            </a:r>
            <a:r>
              <a:rPr lang="en-US" altLang="ko-KR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&gt;</a:t>
            </a:r>
            <a:r>
              <a:rPr lang="ko-KR" altLang="en-US" sz="1400" dirty="0">
                <a:solidFill>
                  <a:srgbClr val="0070C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400" dirty="0">
              <a:solidFill>
                <a:srgbClr val="0070C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090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81000" latinLnBrk="0">
          <a:spcBef>
            <a:spcPct val="0"/>
          </a:spcBef>
          <a:defRPr dirty="0" smtClean="0">
            <a:solidFill>
              <a:srgbClr val="000000"/>
            </a:solidFill>
            <a:latin typeface="한컴 윤고딕 230" pitchFamily="18" charset="-127"/>
            <a:ea typeface="한컴 윤고딕 230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26372</TotalTime>
  <Words>2327</Words>
  <Application>Microsoft Office PowerPoint</Application>
  <PresentationFormat>화면 슬라이드 쇼(4:3)</PresentationFormat>
  <Paragraphs>218</Paragraphs>
  <Slides>22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1" baseType="lpstr">
      <vt:lpstr>HY견고딕</vt:lpstr>
      <vt:lpstr>HY헤드라인M</vt:lpstr>
      <vt:lpstr>KoPubWorld돋움체 Medium</vt:lpstr>
      <vt:lpstr>KoPub돋움체 Bold</vt:lpstr>
      <vt:lpstr>Yoon 2002_TT</vt:lpstr>
      <vt:lpstr>맑은 고딕</vt:lpstr>
      <vt:lpstr>한컴 윤고딕 230</vt:lpstr>
      <vt:lpstr>Arial</vt:lpstr>
      <vt:lpstr>Office 테마</vt:lpstr>
      <vt:lpstr>EP / 제3장 전자출판의 역사 및 현실</vt:lpstr>
      <vt:lpstr>PowerPoint 프레젠테이션</vt:lpstr>
      <vt:lpstr>PowerPoint 프레젠테이션</vt:lpstr>
      <vt:lpstr>Ⅰ. 글로벌 전자출판의 역사와 추세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Ⅱ. 한국 전자출판의 역사와 추세</vt:lpstr>
      <vt:lpstr>PowerPoint 프레젠테이션</vt:lpstr>
      <vt:lpstr>PowerPoint 프레젠테이션</vt:lpstr>
      <vt:lpstr>PowerPoint 프레젠테이션</vt:lpstr>
      <vt:lpstr>PowerPoint 프레젠테이션</vt:lpstr>
      <vt:lpstr>Ⅲ. 『출판혁명』(2019)을 통해 본 상황</vt:lpstr>
      <vt:lpstr>PowerPoint 프레젠테이션</vt:lpstr>
      <vt:lpstr>PowerPoint 프레젠테이션</vt:lpstr>
      <vt:lpstr>PowerPoint 프레젠테이션</vt:lpstr>
      <vt:lpstr>Tip.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김예성</cp:lastModifiedBy>
  <cp:revision>2352</cp:revision>
  <cp:lastPrinted>2020-09-15T07:18:53Z</cp:lastPrinted>
  <dcterms:created xsi:type="dcterms:W3CDTF">2010-09-25T05:23:44Z</dcterms:created>
  <dcterms:modified xsi:type="dcterms:W3CDTF">2021-10-20T08:56:01Z</dcterms:modified>
</cp:coreProperties>
</file>