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87" r:id="rId2"/>
    <p:sldId id="359" r:id="rId3"/>
    <p:sldId id="276" r:id="rId4"/>
    <p:sldId id="492" r:id="rId5"/>
    <p:sldId id="521" r:id="rId6"/>
    <p:sldId id="520" r:id="rId7"/>
    <p:sldId id="522" r:id="rId8"/>
    <p:sldId id="496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2" r:id="rId17"/>
    <p:sldId id="533" r:id="rId18"/>
    <p:sldId id="530" r:id="rId19"/>
    <p:sldId id="534" r:id="rId20"/>
    <p:sldId id="535" r:id="rId21"/>
    <p:sldId id="539" r:id="rId22"/>
    <p:sldId id="538" r:id="rId23"/>
    <p:sldId id="540" r:id="rId24"/>
    <p:sldId id="541" r:id="rId25"/>
    <p:sldId id="536" r:id="rId26"/>
    <p:sldId id="537" r:id="rId27"/>
    <p:sldId id="466" r:id="rId28"/>
    <p:sldId id="444" r:id="rId29"/>
  </p:sldIdLst>
  <p:sldSz cx="9144000" cy="6858000" type="screen4x3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0B8"/>
    <a:srgbClr val="FFFFE7"/>
    <a:srgbClr val="F7FEB8"/>
    <a:srgbClr val="FAC090"/>
    <a:srgbClr val="D0D8E8"/>
    <a:srgbClr val="FFFFFF"/>
    <a:srgbClr val="F1F6C0"/>
    <a:srgbClr val="F1EF91"/>
    <a:srgbClr val="F5E18B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58" autoAdjust="0"/>
  </p:normalViewPr>
  <p:slideViewPr>
    <p:cSldViewPr>
      <p:cViewPr>
        <p:scale>
          <a:sx n="75" d="100"/>
          <a:sy n="75" d="100"/>
        </p:scale>
        <p:origin x="166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7852AE4E-6CA3-4001-91F7-E21779294C4C}" type="datetimeFigureOut">
              <a:rPr lang="ko-KR" altLang="en-US" smtClean="0"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pPr/>
              <a:t>2021-10-26</a:t>
            </a:fld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106072C-C39D-4083-B6EB-7FED5E13F567}" type="slidenum">
              <a:rPr lang="ko-KR" altLang="en-US" smtClean="0"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pPr/>
              <a:t>‹#›</a:t>
            </a:fld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9520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ED3A1E54-559C-4BFF-8D17-F3F3DECE59C0}" type="datetimeFigureOut">
              <a:rPr lang="ko-KR" altLang="en-US" smtClean="0"/>
              <a:pPr/>
              <a:t>2021-10-26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907BEFF2-70F7-48B5-AFC2-34B09A5598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3546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 userDrawn="1"/>
        </p:nvSpPr>
        <p:spPr>
          <a:xfrm>
            <a:off x="395536" y="1772816"/>
            <a:ext cx="9289032" cy="2376264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 rot="5400000">
            <a:off x="1739876" y="2973140"/>
            <a:ext cx="119975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msk\Desktop\body_swoop.pn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2192" y="-12540"/>
            <a:ext cx="9139428" cy="1028700"/>
          </a:xfrm>
          <a:prstGeom prst="rect">
            <a:avLst/>
          </a:prstGeom>
          <a:noFill/>
        </p:spPr>
      </p:pic>
      <p:sp>
        <p:nvSpPr>
          <p:cNvPr id="6" name="제목 5"/>
          <p:cNvSpPr>
            <a:spLocks noGrp="1"/>
          </p:cNvSpPr>
          <p:nvPr>
            <p:ph type="title" hasCustomPrompt="1"/>
          </p:nvPr>
        </p:nvSpPr>
        <p:spPr>
          <a:xfrm>
            <a:off x="3419872" y="2469656"/>
            <a:ext cx="5400600" cy="551680"/>
          </a:xfrm>
          <a:prstGeom prst="rect">
            <a:avLst/>
          </a:prstGeom>
        </p:spPr>
        <p:txBody>
          <a:bodyPr anchor="ctr"/>
          <a:lstStyle>
            <a:lvl1pPr algn="r">
              <a:defRPr sz="32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200" dirty="0">
                <a:latin typeface="HY견고딕" pitchFamily="18" charset="-127"/>
                <a:ea typeface="HY견고딕" pitchFamily="18" charset="-127"/>
              </a:rPr>
              <a:t>프레젠테이션 메인 제목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3" y="3140646"/>
            <a:ext cx="5400599" cy="21634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8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pPr lvl="0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프레젠테이션 소제목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 userDrawn="1"/>
        </p:nvSpPr>
        <p:spPr>
          <a:xfrm>
            <a:off x="755576" y="1772816"/>
            <a:ext cx="9721080" cy="374441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1187549" y="2276872"/>
            <a:ext cx="5400675" cy="33849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AutoNum type="arabicPeriod"/>
              <a:defRPr sz="3200" baseline="0"/>
            </a:lvl1pPr>
          </a:lstStyle>
          <a:p>
            <a:pPr marL="457200" indent="-457200">
              <a:lnSpc>
                <a:spcPct val="200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Index 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893672" y="1073643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 cap="none" spc="0" dirty="0">
                <a:ln w="38100">
                  <a:solidFill>
                    <a:srgbClr val="37609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INDEX</a:t>
            </a:r>
            <a:endParaRPr lang="ko-KR" altLang="en-US" sz="4800" b="1" cap="none" spc="0" dirty="0">
              <a:ln w="38100">
                <a:solidFill>
                  <a:srgbClr val="37609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427984" y="2852936"/>
            <a:ext cx="4716016" cy="504056"/>
          </a:xfrm>
          <a:prstGeom prst="rect">
            <a:avLst/>
          </a:prstGeom>
        </p:spPr>
        <p:txBody>
          <a:bodyPr anchor="ctr"/>
          <a:lstStyle>
            <a:lvl1pPr algn="l">
              <a:defRPr kumimoji="1" lang="ko-KR" altLang="en-US" sz="2400" kern="0" dirty="0" smtClean="0">
                <a:solidFill>
                  <a:schemeClr val="tx1"/>
                </a:solidFill>
                <a:latin typeface="HY견고딕"/>
                <a:ea typeface="HY견고딕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4427984" y="3429000"/>
            <a:ext cx="4716016" cy="0"/>
            <a:chOff x="4427984" y="3429000"/>
            <a:chExt cx="4716016" cy="0"/>
          </a:xfrm>
        </p:grpSpPr>
        <p:cxnSp>
          <p:nvCxnSpPr>
            <p:cNvPr id="5" name="직선 연결선 4"/>
            <p:cNvCxnSpPr/>
            <p:nvPr userDrawn="1"/>
          </p:nvCxnSpPr>
          <p:spPr>
            <a:xfrm>
              <a:off x="4716016" y="3429000"/>
              <a:ext cx="4427984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4427984" y="3429000"/>
              <a:ext cx="323528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84264" y="683695"/>
            <a:ext cx="896153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064012" y="176448"/>
            <a:ext cx="4032300" cy="47625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/>
            <a:r>
              <a:rPr lang="ko-KR" altLang="en-US"/>
              <a:t>프레젠테이션 소제목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16" name="슬라이드 번호 개체 틀 37"/>
          <p:cNvSpPr>
            <a:spLocks noGrp="1"/>
          </p:cNvSpPr>
          <p:nvPr userDrawn="1">
            <p:ph type="sldNum" sz="quarter" idx="4"/>
          </p:nvPr>
        </p:nvSpPr>
        <p:spPr>
          <a:xfrm>
            <a:off x="6804248" y="6579350"/>
            <a:ext cx="2311400" cy="278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6" name="그림 5" descr="기대하라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6504" y="6299512"/>
            <a:ext cx="1017104" cy="2942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48768" y="6614779"/>
            <a:ext cx="1420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t>http://insahara.tistory.com</a:t>
            </a:r>
            <a:endParaRPr lang="ko-KR" altLang="en-US" sz="800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oozzahaha.blog.me/22036740319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ccl.co.kr/22140677607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ocja@inu.ac.k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2411760" y="2687111"/>
            <a:ext cx="6552728" cy="551680"/>
          </a:xfrm>
        </p:spPr>
        <p:txBody>
          <a:bodyPr/>
          <a:lstStyle/>
          <a:p>
            <a:pPr algn="ctr"/>
            <a:r>
              <a:rPr lang="en-US" altLang="ko-KR" sz="2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EP </a:t>
            </a:r>
            <a:r>
              <a:rPr lang="en-US" altLang="ko-KR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/ </a:t>
            </a:r>
            <a:r>
              <a:rPr lang="ko-KR" altLang="en-US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제</a:t>
            </a:r>
            <a:r>
              <a:rPr lang="en-US" altLang="ko-KR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</a:t>
            </a:r>
            <a:r>
              <a:rPr lang="ko-KR" altLang="en-US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장 전자출판의 개념 및 범위</a:t>
            </a:r>
            <a:endParaRPr lang="ko-KR" altLang="en-US" sz="1800" b="1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3131840" y="3428678"/>
            <a:ext cx="5796136" cy="216346"/>
          </a:xfrm>
        </p:spPr>
        <p:txBody>
          <a:bodyPr/>
          <a:lstStyle/>
          <a:p>
            <a:pPr algn="l"/>
            <a:r>
              <a:rPr lang="ko-KR" altLang="en-US" sz="1600" dirty="0">
                <a:solidFill>
                  <a:srgbClr val="002060"/>
                </a:solidFill>
              </a:rPr>
              <a:t>문헌정보학과 교수 </a:t>
            </a:r>
            <a:r>
              <a:rPr lang="ko-KR" altLang="en-US" sz="1600" dirty="0" err="1">
                <a:solidFill>
                  <a:srgbClr val="002060"/>
                </a:solidFill>
              </a:rPr>
              <a:t>이문학</a:t>
            </a:r>
            <a:r>
              <a:rPr lang="en-US" altLang="ko-KR" sz="1600" dirty="0">
                <a:solidFill>
                  <a:srgbClr val="002060"/>
                </a:solidFill>
              </a:rPr>
              <a:t>(</a:t>
            </a:r>
            <a:r>
              <a:rPr lang="ko-KR" altLang="en-US" sz="1600">
                <a:solidFill>
                  <a:srgbClr val="002060"/>
                </a:solidFill>
              </a:rPr>
              <a:t>李文學</a:t>
            </a:r>
            <a:r>
              <a:rPr lang="en-US" altLang="ko-KR" sz="1600" dirty="0">
                <a:solidFill>
                  <a:srgbClr val="002060"/>
                </a:solidFill>
              </a:rPr>
              <a:t>/mocja@inu.ac.kr) </a:t>
            </a:r>
            <a:endParaRPr lang="ko-KR" altLang="en-US" sz="160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181400"/>
            <a:ext cx="1763688" cy="239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41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58626" y="338979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07823" y="356985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전자출판에는 어떤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종류가 있나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-3400" y="667788"/>
            <a:ext cx="9147399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2) CD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롬</a:t>
            </a: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/DVD 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북</a:t>
            </a:r>
            <a:endParaRPr lang="en-US" altLang="ko-KR" sz="20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: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저장용량이 크고 검색이 쉽고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다양한 정보전달 가능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보관이 용이한 장점이 있음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온라인으로 이용 불가능한 것이 단점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20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20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3) </a:t>
            </a:r>
            <a:r>
              <a:rPr lang="ko-KR" altLang="en-US" sz="20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모바일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북</a:t>
            </a:r>
            <a:endParaRPr lang="en-US" altLang="ko-KR" sz="20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: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모바일 기기로 보는 전자책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4) 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오디오 북</a:t>
            </a:r>
            <a:endParaRPr lang="en-US" altLang="ko-KR" sz="20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: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청각을 통해 들을 수 있는 형태의 전자출판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테이프와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CD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형태에서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MP3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형태로 변화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TTS(TEXT TO SPEECH)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의 형태도 있음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미국에서 활성화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큰 국토로 인한 이동시간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/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시각장애인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노인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</p:txBody>
      </p:sp>
      <p:sp>
        <p:nvSpPr>
          <p:cNvPr id="15" name="아래쪽 화살표 설명선 14"/>
          <p:cNvSpPr/>
          <p:nvPr/>
        </p:nvSpPr>
        <p:spPr bwMode="auto">
          <a:xfrm>
            <a:off x="486372" y="2237786"/>
            <a:ext cx="3825875" cy="574675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chemeClr val="tx1"/>
                </a:solidFill>
              </a:rPr>
              <a:t>☞ 생각해 봅시다 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도서관의 문제 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직사각형 28"/>
          <p:cNvSpPr>
            <a:spLocks noChangeArrowheads="1"/>
          </p:cNvSpPr>
          <p:nvPr/>
        </p:nvSpPr>
        <p:spPr bwMode="auto">
          <a:xfrm>
            <a:off x="-3399" y="28636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정보의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형태와 보관 방법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과거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-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마이크로필름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플로피 디스크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.CD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드라이버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그리고 서비스 형태의 변화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036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5496" y="329929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-21704" y="39978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전자출판에는 어떤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종류가 있나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3"/>
          <p:cNvSpPr>
            <a:spLocks noChangeArrowheads="1"/>
          </p:cNvSpPr>
          <p:nvPr/>
        </p:nvSpPr>
        <p:spPr bwMode="auto">
          <a:xfrm>
            <a:off x="0" y="726115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5) 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전자 사전</a:t>
            </a:r>
            <a:endParaRPr lang="en-US" altLang="ko-KR" sz="20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: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사전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콘텐츠와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단말기가 통합된 패키지 형태의 전자출판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최근 사양 추세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6) 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전자교과서</a:t>
            </a:r>
            <a:endParaRPr lang="en-US" altLang="ko-KR" sz="20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: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전자책을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응용한 멀티미디어 교과서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학교와 가정에서 시공간의 제약 없이 기존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교과서와 참고서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문제집 등의 내용을 동영상이나 애니메이션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가상현실 등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멀티미디어 방식으로 사용할 수 있는 교재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재택수업과 반복학습 가능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사교육 문제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해결 가능성 있음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</a:t>
            </a:r>
          </a:p>
        </p:txBody>
      </p:sp>
      <p:grpSp>
        <p:nvGrpSpPr>
          <p:cNvPr id="18" name="그룹 7"/>
          <p:cNvGrpSpPr>
            <a:grpSpLocks/>
          </p:cNvGrpSpPr>
          <p:nvPr/>
        </p:nvGrpSpPr>
        <p:grpSpPr bwMode="auto">
          <a:xfrm>
            <a:off x="0" y="4186662"/>
            <a:ext cx="9144000" cy="2151072"/>
            <a:chOff x="1711163" y="4470765"/>
            <a:chExt cx="6912623" cy="2155761"/>
          </a:xfrm>
        </p:grpSpPr>
        <p:sp>
          <p:nvSpPr>
            <p:cNvPr id="19" name="아래쪽 화살표 설명선 18"/>
            <p:cNvSpPr/>
            <p:nvPr/>
          </p:nvSpPr>
          <p:spPr>
            <a:xfrm>
              <a:off x="1711163" y="4470765"/>
              <a:ext cx="6912623" cy="575928"/>
            </a:xfrm>
            <a:prstGeom prst="downArrowCallo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b="1" dirty="0">
                  <a:solidFill>
                    <a:schemeClr val="tx1"/>
                  </a:solidFill>
                </a:rPr>
                <a:t>☞ 생각해 봅시다 </a:t>
              </a:r>
              <a:r>
                <a:rPr lang="en-US" altLang="ko-KR" b="1" dirty="0">
                  <a:solidFill>
                    <a:schemeClr val="tx1"/>
                  </a:solidFill>
                </a:rPr>
                <a:t>- </a:t>
              </a:r>
              <a:r>
                <a:rPr lang="ko-KR" altLang="en-US" b="1" dirty="0">
                  <a:solidFill>
                    <a:schemeClr val="tx1"/>
                  </a:solidFill>
                </a:rPr>
                <a:t>전자교과서의 전면적 시행  과연 바람직한가</a:t>
              </a:r>
              <a:r>
                <a:rPr lang="en-US" altLang="ko-KR" b="1" dirty="0">
                  <a:solidFill>
                    <a:schemeClr val="tx1"/>
                  </a:solidFill>
                </a:rPr>
                <a:t>?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28"/>
            <p:cNvSpPr>
              <a:spLocks noChangeArrowheads="1"/>
            </p:cNvSpPr>
            <p:nvPr/>
          </p:nvSpPr>
          <p:spPr bwMode="auto">
            <a:xfrm>
              <a:off x="1745945" y="5145978"/>
              <a:ext cx="6877840" cy="148054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r>
                <a:rPr lang="ko-KR" altLang="en-US" dirty="0" err="1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종이책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–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吸光媒體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(</a:t>
              </a:r>
              <a:r>
                <a:rPr lang="ko-KR" altLang="en-US" dirty="0" err="1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흡광매체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)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–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吸狂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(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미칠 광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)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媒體 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?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미치는 것을 막는다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-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책은 생각을 </a:t>
              </a:r>
              <a:r>
                <a:rPr lang="ko-KR" altLang="en-US" dirty="0" err="1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많이하게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한다</a:t>
              </a:r>
              <a:endPara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  <a:p>
              <a:pPr>
                <a:defRPr/>
              </a:pP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           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vs.</a:t>
              </a:r>
            </a:p>
            <a:p>
              <a:pPr>
                <a:defRPr/>
              </a:pPr>
              <a:r>
                <a:rPr lang="ko-KR" altLang="en-US" dirty="0" err="1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전자책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–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發光媒體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(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발광매체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)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–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發狂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(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미칠 광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)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媒體 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?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영상매체에 많이 노출되면 미치게 한다</a:t>
              </a:r>
              <a:endPara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63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92365" y="33916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95813" y="362363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전자출판에는 어떤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종류가 있나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0" y="662561"/>
            <a:ext cx="91440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7) 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전자 저널</a:t>
            </a:r>
            <a:endParaRPr lang="en-US" altLang="ko-KR" sz="20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: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저널의 특징을 가지면서 온라인 형태로 생산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/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배포되는 간행물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(ex.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전자신문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웹진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8) POD (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과정의 전자화</a:t>
            </a: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제작과정의 전자화</a:t>
            </a: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/PUBLISHING ON DEMAND)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: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주문형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출판 시스템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맞춤형 출판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재고부담과 창고비용을 줄일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수 있는 것이 가장 큰 장점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-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환경친화적 요소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/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출판물제작과정 전체가 전자화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되었을때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가능한서비스 영역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9) 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학술 논문</a:t>
            </a: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/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전문자료</a:t>
            </a:r>
            <a:endParaRPr lang="en-US" altLang="ko-KR" sz="20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: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포털 사이트나 학술정보전문 사이트에서 국내 논문과 해외 논문 등을 서비스하는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형태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포털 사이트의 도서본문검색 서비스 등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(ex.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한국학술정보원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(KERIS)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의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RISS, 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누리미디어의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DBPIA,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교보문고의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SCHOLAR,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해피캠퍼스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등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83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전자출판에는 어떤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종류가 있나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323528" y="1323032"/>
            <a:ext cx="85689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10) </a:t>
            </a:r>
            <a:r>
              <a:rPr lang="ko-KR" altLang="en-US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전자 카탈로그</a:t>
            </a:r>
            <a:r>
              <a:rPr lang="en-US" altLang="ko-KR" sz="20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(e-catalogue)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: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다양한 포맷을 바탕으로 제작된 상품 매뉴얼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보험 등의 약관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상품 카탈로그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전자 앨범 등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28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rgbClr val="002060"/>
                </a:solidFill>
                <a:latin typeface="KoPub돋움체 Bold"/>
                <a:ea typeface="KoPub돋움체 Bold"/>
              </a:rPr>
              <a:t>Ⅲ. </a:t>
            </a:r>
            <a:r>
              <a:rPr lang="ko-KR" altLang="en-US" dirty="0" err="1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전자책</a:t>
            </a:r>
            <a:r>
              <a:rPr lang="ko-KR" altLang="en-US" dirty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성장 배경 및 이유</a:t>
            </a:r>
            <a:endParaRPr lang="en-US" altLang="ko-KR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499992" y="3645024"/>
            <a:ext cx="4644008" cy="864096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 err="1"/>
              <a:t>전자책의</a:t>
            </a:r>
            <a:r>
              <a:rPr lang="ko-KR" altLang="en-US" sz="1400" b="1" dirty="0"/>
              <a:t> 특성 및 장점</a:t>
            </a:r>
            <a:endParaRPr lang="en-US" altLang="ko-KR" sz="1400" b="1" dirty="0"/>
          </a:p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 err="1"/>
              <a:t>전자책</a:t>
            </a:r>
            <a:r>
              <a:rPr lang="ko-KR" altLang="en-US" sz="1400" b="1" dirty="0"/>
              <a:t> 시장의 성장을 촉진하는 요인들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9" y="2098923"/>
            <a:ext cx="2745374" cy="1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0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84872" y="328117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5496" y="368249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전자책의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특성 및 장점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0" y="964877"/>
            <a:ext cx="9144000" cy="22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</a:t>
            </a:r>
            <a:r>
              <a:rPr lang="en-US" altLang="ko-KR" sz="16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2000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년대 초반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차 붐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),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전자책은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종이책을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대체할 혁명적인 기술로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주목받았으나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관련기술의 부족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생산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여러 포맷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PDF XML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등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&gt;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유통이 복잡해짐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필요한 각각의 뷰어를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다운받아야되는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번거로움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소비와 관련된 기술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과 콘텐츠의 부족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수익이 나오지 않자 점점 콘텐츠가 부족해짐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으로 실패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2007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말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킨들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등장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판매 급성장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(2009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300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만대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2011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천만대 돌파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 -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전자책에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대한 인식 변화</a:t>
            </a:r>
          </a:p>
        </p:txBody>
      </p:sp>
      <p:grpSp>
        <p:nvGrpSpPr>
          <p:cNvPr id="14" name="그룹 7"/>
          <p:cNvGrpSpPr>
            <a:grpSpLocks/>
          </p:cNvGrpSpPr>
          <p:nvPr/>
        </p:nvGrpSpPr>
        <p:grpSpPr bwMode="auto">
          <a:xfrm>
            <a:off x="-34178" y="4083507"/>
            <a:ext cx="9143999" cy="1799240"/>
            <a:chOff x="858662" y="5559372"/>
            <a:chExt cx="8580771" cy="1802447"/>
          </a:xfrm>
        </p:grpSpPr>
        <p:sp>
          <p:nvSpPr>
            <p:cNvPr id="15" name="아래쪽 화살표 설명선 14"/>
            <p:cNvSpPr/>
            <p:nvPr/>
          </p:nvSpPr>
          <p:spPr>
            <a:xfrm>
              <a:off x="1111751" y="5559372"/>
              <a:ext cx="2327493" cy="575699"/>
            </a:xfrm>
            <a:prstGeom prst="downArrowCallo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b="1" dirty="0" err="1">
                  <a:solidFill>
                    <a:schemeClr val="tx1"/>
                  </a:solidFill>
                </a:rPr>
                <a:t>전자책</a:t>
              </a:r>
              <a:r>
                <a:rPr lang="en-US" altLang="ko-KR" b="1" dirty="0">
                  <a:solidFill>
                    <a:schemeClr val="tx1"/>
                  </a:solidFill>
                </a:rPr>
                <a:t> &lt;Kindle&gt;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28"/>
            <p:cNvSpPr>
              <a:spLocks noChangeArrowheads="1"/>
            </p:cNvSpPr>
            <p:nvPr/>
          </p:nvSpPr>
          <p:spPr bwMode="auto">
            <a:xfrm>
              <a:off x="858662" y="6436247"/>
              <a:ext cx="8580771" cy="92557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전자 잉크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(e-ink)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기반의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디스플레이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(</a:t>
              </a:r>
              <a:r>
                <a:rPr lang="ko-KR" altLang="en-US" dirty="0" err="1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백라이트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X), 1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회 충전에 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7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일 사용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,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무료 무료통신 제공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,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종이책값의 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1/2~1/3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수준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(9.99$),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신문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/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잡지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/</a:t>
              </a:r>
              <a:r>
                <a:rPr lang="ko-KR" altLang="en-US" dirty="0" err="1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블로그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사용 가능 </a:t>
              </a:r>
              <a:endPara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  <a:p>
              <a:pPr>
                <a:defRPr/>
              </a:pPr>
              <a:r>
                <a:rPr lang="en-US" altLang="ko-KR" dirty="0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- 2009</a:t>
              </a:r>
              <a:r>
                <a:rPr lang="ko-KR" altLang="en-US" dirty="0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년 </a:t>
              </a:r>
              <a:r>
                <a:rPr lang="en-US" altLang="ko-KR" dirty="0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&lt;</a:t>
              </a:r>
              <a:r>
                <a:rPr lang="ko-KR" altLang="en-US" dirty="0" err="1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비즈니스위크</a:t>
              </a:r>
              <a:r>
                <a:rPr lang="en-US" altLang="ko-KR" dirty="0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&gt;</a:t>
              </a:r>
              <a:r>
                <a:rPr lang="ko-KR" altLang="en-US" dirty="0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선정 </a:t>
              </a:r>
              <a:r>
                <a:rPr lang="en-US" altLang="ko-KR" dirty="0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‘</a:t>
              </a:r>
              <a:r>
                <a:rPr lang="ko-KR" altLang="en-US" dirty="0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최고의 기술</a:t>
              </a:r>
              <a:r>
                <a:rPr lang="en-US" altLang="ko-KR" dirty="0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’ </a:t>
              </a:r>
              <a:r>
                <a:rPr lang="ko-KR" altLang="en-US" dirty="0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제품 </a:t>
              </a:r>
              <a:r>
                <a:rPr lang="en-US" altLang="ko-KR" dirty="0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1</a:t>
              </a:r>
              <a:r>
                <a:rPr lang="ko-KR" altLang="en-US" dirty="0">
                  <a:solidFill>
                    <a:srgbClr val="C00000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위</a:t>
              </a:r>
              <a:endParaRPr lang="en-US" altLang="ko-KR" dirty="0">
                <a:solidFill>
                  <a:srgbClr val="C0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91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84516" y="313110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269247" y="356986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전자책의 특성 및 장점 단말기의 장단점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3"/>
          <p:cNvSpPr>
            <a:spLocks noChangeArrowheads="1"/>
          </p:cNvSpPr>
          <p:nvPr/>
        </p:nvSpPr>
        <p:spPr bwMode="auto">
          <a:xfrm>
            <a:off x="0" y="911095"/>
            <a:ext cx="91440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1800" dirty="0">
                <a:solidFill>
                  <a:srgbClr val="C0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■ 일반적 장점</a:t>
            </a:r>
            <a:endParaRPr lang="en-US" altLang="ko-KR" sz="1800" dirty="0">
              <a:solidFill>
                <a:srgbClr val="C0000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휴대의 편리성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수많은 책이 하나의 단말기에 들어감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무거운 책가방으로부터 해방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많은 책 보관 용이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도서관의 공간 부족 해소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책의 정형성에서 탈피 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멀티미디어 기능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소리 동영상 삽입가능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신속한 업데이트 등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sz="1800" dirty="0">
              <a:solidFill>
                <a:srgbClr val="0070C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■ 일반적 단점</a:t>
            </a:r>
            <a:endParaRPr lang="en-US" altLang="ko-KR" sz="1800" dirty="0">
              <a:solidFill>
                <a:srgbClr val="0070C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단말기 구입해야</a:t>
            </a:r>
            <a:endParaRPr lang="en-US" altLang="ko-KR" sz="1800" dirty="0">
              <a:solidFill>
                <a:srgbClr val="0070C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제작업체 간 호환성 부족</a:t>
            </a:r>
            <a:endParaRPr lang="en-US" altLang="ko-KR" sz="1800" dirty="0">
              <a:solidFill>
                <a:srgbClr val="0070C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Color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구현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어려움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(e-ink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의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경우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등</a:t>
            </a:r>
            <a:endParaRPr lang="en-US" altLang="ko-KR" sz="1800" dirty="0">
              <a:solidFill>
                <a:srgbClr val="0070C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None/>
              <a:defRPr/>
            </a:pP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단말기가 손상되면 독서기능을 상실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845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-26818" y="380315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-31041" y="383077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전자책의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특성 및 장점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0" y="801967"/>
            <a:ext cx="9144000" cy="391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1800" dirty="0">
                <a:solidFill>
                  <a:srgbClr val="C0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■ 출판사 입장의 장점</a:t>
            </a:r>
            <a:endParaRPr lang="en-US" altLang="ko-KR" sz="1800" dirty="0">
              <a:solidFill>
                <a:srgbClr val="C0000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원자재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인쇄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물류 등 제비용 절감 가능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품절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절판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과 재고 우려 해소 등 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8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재쇄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창고보관비용 문제 해결 가능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■ 출판사 입장의 단점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?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유통 및 수익 구조의 복잡성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통신사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단말기사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소프트웨어회사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포털 등 과의 이해관계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1800" dirty="0">
                <a:solidFill>
                  <a:srgbClr val="C0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■ 도서관 입장의 장점</a:t>
            </a:r>
            <a:endParaRPr lang="en-US" altLang="ko-KR" sz="1800" dirty="0">
              <a:solidFill>
                <a:srgbClr val="C0000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관리 비용 절감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보관 장소 문제 해결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장서의 파손 및 망실 위험 해소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■ 도서관 입장의 단점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?</a:t>
            </a:r>
          </a:p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출판사 입장의 단점과 유사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서비스 구조의 복잡성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</a:p>
        </p:txBody>
      </p:sp>
      <p:sp>
        <p:nvSpPr>
          <p:cNvPr id="11" name="아래쪽 화살표 설명선 10"/>
          <p:cNvSpPr/>
          <p:nvPr/>
        </p:nvSpPr>
        <p:spPr bwMode="auto">
          <a:xfrm>
            <a:off x="444747" y="4869160"/>
            <a:ext cx="5283161" cy="574675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</a:rPr>
              <a:t>여러분이 생각하는 </a:t>
            </a:r>
            <a:r>
              <a:rPr lang="ko-KR" altLang="en-US" b="1" dirty="0" err="1">
                <a:solidFill>
                  <a:schemeClr val="tx1"/>
                </a:solidFill>
              </a:rPr>
              <a:t>전자책의</a:t>
            </a:r>
            <a:r>
              <a:rPr lang="ko-KR" altLang="en-US" b="1" dirty="0">
                <a:solidFill>
                  <a:schemeClr val="tx1"/>
                </a:solidFill>
              </a:rPr>
              <a:t> 장단점 </a:t>
            </a:r>
            <a:r>
              <a:rPr lang="en-US" altLang="ko-KR" b="1" dirty="0">
                <a:solidFill>
                  <a:schemeClr val="tx1"/>
                </a:solidFill>
              </a:rPr>
              <a:t>?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-31042" y="5553837"/>
            <a:ext cx="917504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· &lt;</a:t>
            </a:r>
            <a:r>
              <a:rPr lang="ko-KR" altLang="en-US" sz="1800" b="1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지식인의 서재</a:t>
            </a:r>
            <a:r>
              <a:rPr lang="en-US" altLang="ko-KR" sz="1800" b="1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&gt; </a:t>
            </a:r>
            <a:r>
              <a:rPr lang="ko-KR" altLang="en-US" sz="1800" b="1" dirty="0" err="1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ㅡ</a:t>
            </a:r>
            <a:r>
              <a:rPr lang="en-US" altLang="ko-KR" sz="1800" b="1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 </a:t>
            </a:r>
            <a:r>
              <a:rPr lang="ko-KR" altLang="en-US" sz="1800" b="1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동영상 사이트</a:t>
            </a:r>
            <a:endParaRPr lang="en-US" altLang="ko-KR" sz="1800" b="1" dirty="0">
              <a:solidFill>
                <a:srgbClr val="002060"/>
              </a:solidFill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· Black Out </a:t>
            </a:r>
            <a:endParaRPr lang="ko-KR" altLang="en-US" sz="1800" b="1" dirty="0">
              <a:solidFill>
                <a:srgbClr val="002060"/>
              </a:solidFill>
              <a:latin typeface="맑은 고딕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018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80864" y="325242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92365" y="362183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시장의 성장을 촉진하는 요인들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0" y="706559"/>
            <a:ext cx="9144000" cy="225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첫째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소비자의 태도 변화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디지털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콘텐츠와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친숙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인터넷 신문의 이용률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82%),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익숙한 전자상거래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둘째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관련 업계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출판업계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의 적극적 참여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전자책으로의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변화가 불가피하다는 인식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셋째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전용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단말기의 확산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넷째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콘텐츠의 증가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(ORI-</a:t>
            </a:r>
            <a:r>
              <a:rPr lang="en-US" altLang="ko-KR" sz="1800" dirty="0" err="1">
                <a:latin typeface="한컴 윤고딕 230" pitchFamily="18" charset="-127"/>
                <a:ea typeface="한컴 윤고딕 230" pitchFamily="18" charset="-127"/>
              </a:rPr>
              <a:t>eBOOK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와 표준화의 진전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전자책 표준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-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호환성 증가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다섯째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E-paper(E-ink)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기술의 발전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가독성 </a:t>
            </a:r>
          </a:p>
        </p:txBody>
      </p:sp>
      <p:grpSp>
        <p:nvGrpSpPr>
          <p:cNvPr id="15" name="그룹 7"/>
          <p:cNvGrpSpPr>
            <a:grpSpLocks/>
          </p:cNvGrpSpPr>
          <p:nvPr/>
        </p:nvGrpSpPr>
        <p:grpSpPr bwMode="auto">
          <a:xfrm>
            <a:off x="-360547" y="5045482"/>
            <a:ext cx="8568952" cy="1360053"/>
            <a:chOff x="962935" y="5004990"/>
            <a:chExt cx="7429205" cy="1363264"/>
          </a:xfrm>
        </p:grpSpPr>
        <p:sp>
          <p:nvSpPr>
            <p:cNvPr id="16" name="아래쪽 화살표 설명선 15"/>
            <p:cNvSpPr/>
            <p:nvPr/>
          </p:nvSpPr>
          <p:spPr>
            <a:xfrm>
              <a:off x="1275526" y="5004990"/>
              <a:ext cx="5280520" cy="576031"/>
            </a:xfrm>
            <a:prstGeom prst="downArrowCallo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b="1" dirty="0">
                  <a:solidFill>
                    <a:schemeClr val="tx1"/>
                  </a:solidFill>
                </a:rPr>
                <a:t>☞ 생각해 봅시다 </a:t>
              </a:r>
              <a:r>
                <a:rPr lang="en-US" altLang="ko-KR" b="1" dirty="0">
                  <a:solidFill>
                    <a:schemeClr val="tx1"/>
                  </a:solidFill>
                </a:rPr>
                <a:t>-</a:t>
              </a:r>
              <a:r>
                <a:rPr lang="ko-KR" altLang="en-US" b="1" dirty="0">
                  <a:solidFill>
                    <a:schemeClr val="tx1"/>
                  </a:solidFill>
                </a:rPr>
                <a:t> 신문사의 고민</a:t>
              </a:r>
              <a:r>
                <a:rPr lang="en-US" altLang="ko-KR" b="1" dirty="0">
                  <a:solidFill>
                    <a:schemeClr val="tx1"/>
                  </a:solidFill>
                </a:rPr>
                <a:t>!!</a:t>
              </a:r>
              <a:r>
                <a:rPr lang="ko-KR" altLang="en-US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7" name="직사각형 28"/>
            <p:cNvSpPr>
              <a:spLocks noChangeArrowheads="1"/>
            </p:cNvSpPr>
            <p:nvPr/>
          </p:nvSpPr>
          <p:spPr bwMode="auto">
            <a:xfrm>
              <a:off x="962935" y="5720397"/>
              <a:ext cx="7429205" cy="64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latinLnBrk="1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1pPr>
              <a:lvl2pPr marL="742950" indent="-285750" latinLnBrk="1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2pPr>
              <a:lvl3pPr marL="1143000" indent="-228600" latinLnBrk="1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3pPr>
              <a:lvl4pPr marL="1600200" indent="-228600" latinLnBrk="1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4pPr>
              <a:lvl5pPr marL="2057400" indent="-228600" latinLnBrk="1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9pPr>
            </a:lstStyle>
            <a:p>
              <a:pPr marL="0" indent="0" latinLnBrk="0">
                <a:spcBef>
                  <a:spcPct val="0"/>
                </a:spcBef>
                <a:buNone/>
              </a:pPr>
              <a:r>
                <a:rPr lang="en-US" altLang="ko-KR" sz="1800" dirty="0">
                  <a:latin typeface="한컴 윤고딕 230" pitchFamily="18" charset="-127"/>
                  <a:ea typeface="한컴 윤고딕 230" pitchFamily="18" charset="-127"/>
                </a:rPr>
                <a:t>    1</a:t>
              </a:r>
              <a:r>
                <a:rPr lang="ko-KR" altLang="en-US" sz="1800" dirty="0">
                  <a:latin typeface="한컴 윤고딕 230" pitchFamily="18" charset="-127"/>
                  <a:ea typeface="한컴 윤고딕 230" pitchFamily="18" charset="-127"/>
                </a:rPr>
                <a:t>년 유료 신청</a:t>
              </a:r>
              <a:r>
                <a:rPr lang="en-US" altLang="ko-KR" sz="1800" dirty="0">
                  <a:latin typeface="한컴 윤고딕 230" pitchFamily="18" charset="-127"/>
                  <a:ea typeface="한컴 윤고딕 230" pitchFamily="18" charset="-127"/>
                </a:rPr>
                <a:t>, 1</a:t>
              </a:r>
              <a:r>
                <a:rPr lang="ko-KR" altLang="en-US" sz="1800" dirty="0">
                  <a:latin typeface="한컴 윤고딕 230" pitchFamily="18" charset="-127"/>
                  <a:ea typeface="한컴 윤고딕 230" pitchFamily="18" charset="-127"/>
                </a:rPr>
                <a:t>년치 공짜 구독 </a:t>
              </a:r>
              <a:r>
                <a:rPr lang="en-US" altLang="ko-KR" sz="1800" dirty="0">
                  <a:latin typeface="한컴 윤고딕 230" pitchFamily="18" charset="-127"/>
                  <a:ea typeface="한컴 윤고딕 230" pitchFamily="18" charset="-127"/>
                </a:rPr>
                <a:t>– 2</a:t>
              </a:r>
              <a:r>
                <a:rPr lang="ko-KR" altLang="en-US" sz="1800" dirty="0">
                  <a:latin typeface="한컴 윤고딕 230" pitchFamily="18" charset="-127"/>
                  <a:ea typeface="한컴 윤고딕 230" pitchFamily="18" charset="-127"/>
                </a:rPr>
                <a:t>년 후 같은 조건으로 재 구독 신청 가능  </a:t>
              </a:r>
              <a:endParaRPr lang="en-US" altLang="ko-KR" sz="1800" dirty="0">
                <a:latin typeface="한컴 윤고딕 230" pitchFamily="18" charset="-127"/>
                <a:ea typeface="한컴 윤고딕 23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79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84731" y="34681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84731" y="426195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세계 시장의 규모 추이 및 전망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3"/>
          <p:cNvSpPr>
            <a:spLocks noChangeArrowheads="1"/>
          </p:cNvSpPr>
          <p:nvPr/>
        </p:nvSpPr>
        <p:spPr bwMode="auto">
          <a:xfrm>
            <a:off x="92365" y="810175"/>
            <a:ext cx="856895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세계적으로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북미권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특히 미국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의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시장이 발달되어 있다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전세계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시장 매출액의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59.3%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차지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(2009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이유 ☞ 첫째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킨들의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탄생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둘째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포맷의 단일화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712435"/>
              </p:ext>
            </p:extLst>
          </p:nvPr>
        </p:nvGraphicFramePr>
        <p:xfrm>
          <a:off x="197240" y="2883339"/>
          <a:ext cx="8462589" cy="2981325"/>
        </p:xfrm>
        <a:graphic>
          <a:graphicData uri="http://schemas.openxmlformats.org/drawingml/2006/table">
            <a:tbl>
              <a:tblPr/>
              <a:tblGrid>
                <a:gridCol w="1575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2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68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2007</a:t>
                      </a:r>
                      <a:r>
                        <a:rPr lang="ko-KR" alt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 </a:t>
                      </a:r>
                      <a:r>
                        <a:rPr lang="en-US" altLang="ko-KR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$)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</a:t>
                      </a:r>
                      <a:r>
                        <a:rPr lang="ko-KR" altLang="en-US" sz="16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6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 </a:t>
                      </a:r>
                      <a:r>
                        <a:rPr lang="en-US" altLang="ko-KR" sz="16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$)</a:t>
                      </a:r>
                      <a:endParaRPr lang="ko-KR" altLang="en-US" sz="160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'09~'14 CAGR</a:t>
                      </a:r>
                      <a:endParaRPr lang="en-US" sz="160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세계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1,631 (</a:t>
                      </a:r>
                      <a:r>
                        <a:rPr lang="ko-KR" alt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 </a:t>
                      </a:r>
                      <a:r>
                        <a:rPr lang="en-US" altLang="ko-KR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  <a:r>
                        <a:rPr lang="ko-KR" alt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</a:t>
                      </a:r>
                      <a:r>
                        <a:rPr lang="en-US" altLang="ko-KR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8,262 (</a:t>
                      </a:r>
                      <a:r>
                        <a:rPr lang="ko-KR" alt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 </a:t>
                      </a:r>
                      <a:r>
                        <a:rPr lang="en-US" altLang="ko-KR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</a:t>
                      </a:r>
                      <a:r>
                        <a:rPr lang="ko-KR" alt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</a:t>
                      </a:r>
                      <a:r>
                        <a:rPr lang="en-US" altLang="ko-KR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27.2%</a:t>
                      </a:r>
                      <a:endParaRPr lang="en-US" sz="160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북미권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1,077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3,890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21.53%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유럽권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1,257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53.8%</a:t>
                      </a:r>
                      <a:endParaRPr lang="en-US" sz="160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일본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243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746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15.8%</a:t>
                      </a:r>
                      <a:endParaRPr lang="en-US" sz="160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</a:t>
                      </a:r>
                      <a:endParaRPr lang="ko-KR" altLang="en-US" sz="1600">
                        <a:effectLst/>
                      </a:endParaRPr>
                    </a:p>
                  </a:txBody>
                  <a:tcPr marL="91443" marR="91443" marT="45712" marB="4571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304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effectLst/>
                        </a:rPr>
                        <a:t>42.9%</a:t>
                      </a: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아ㆍ태권</a:t>
                      </a:r>
                      <a:endParaRPr lang="ko-KR" altLang="en-US" sz="1600">
                        <a:effectLst/>
                      </a:endParaRPr>
                    </a:p>
                  </a:txBody>
                  <a:tcPr marL="91443" marR="91443" marT="45712" marB="4571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170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1,585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effectLst/>
                        </a:rPr>
                        <a:t>35.3%</a:t>
                      </a: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남미권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480</a:t>
                      </a:r>
                      <a:endParaRPr lang="en-US" sz="1600" dirty="0">
                        <a:effectLst/>
                      </a:endParaRP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effectLst/>
                        </a:rPr>
                        <a:t>36.0%</a:t>
                      </a:r>
                    </a:p>
                  </a:txBody>
                  <a:tcPr marL="91443" marR="91443" marT="45712" marB="4571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92365" y="2349266"/>
            <a:ext cx="482135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■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b="1" dirty="0">
                <a:latin typeface="맑은 고딕" pitchFamily="50" charset="-127"/>
                <a:ea typeface="굴림" pitchFamily="50" charset="-127"/>
              </a:rPr>
              <a:t>세계 전자책 시장의 성장 규모 </a:t>
            </a: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261881" y="5941466"/>
            <a:ext cx="326828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&lt;</a:t>
            </a:r>
            <a:r>
              <a:rPr lang="ko-KR" altLang="en-US" sz="1800" dirty="0">
                <a:latin typeface="맑은 고딕" pitchFamily="50" charset="-127"/>
                <a:ea typeface="굴림" pitchFamily="50" charset="-127"/>
              </a:rPr>
              <a:t>출처</a:t>
            </a: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&gt; PWC(2009)</a:t>
            </a:r>
            <a:endParaRPr lang="ko-KR" altLang="en-US" sz="1800" dirty="0">
              <a:latin typeface="맑은 고딕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949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>
          <a:xfrm>
            <a:off x="1187549" y="2276872"/>
            <a:ext cx="6912843" cy="2592288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ko-KR" altLang="en-US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전자출판의 개념</a:t>
            </a:r>
            <a:endParaRPr lang="en-US" altLang="ko-KR" sz="22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514350" indent="-514350">
              <a:buAutoNum type="romanUcPeriod"/>
            </a:pPr>
            <a:r>
              <a:rPr lang="ko-KR" altLang="en-US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전자출판의 범위</a:t>
            </a:r>
            <a:endParaRPr lang="en-US" altLang="ko-KR" sz="22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514350" indent="-514350">
              <a:buAutoNum type="romanUcPeriod"/>
            </a:pPr>
            <a:r>
              <a:rPr lang="ko-KR" altLang="en-US" sz="2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성장의 배경 및 이유</a:t>
            </a:r>
            <a:endParaRPr lang="en-US" altLang="ko-KR" sz="22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514350" indent="-514350">
              <a:buAutoNum type="romanUcPeriod"/>
            </a:pPr>
            <a:r>
              <a:rPr lang="ko-KR" altLang="en-US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글로벌 전자출판 시장의 성장</a:t>
            </a:r>
            <a:endParaRPr lang="en-US" altLang="ko-KR" sz="22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Tip.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63561" y="351279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 dirty="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-54126" y="413213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세계 시장의 규모 추이 및 전망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0" y="727984"/>
            <a:ext cx="7667625" cy="38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세계 시장</a:t>
            </a: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&gt;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  <a:hlinkClick r:id="rId3"/>
              </a:rPr>
              <a:t>https://woozzahaha.blog.me/220367403196</a:t>
            </a:r>
            <a:endParaRPr lang="en-US" altLang="ko-KR" sz="1200" dirty="0">
              <a:latin typeface="한컴 윤고딕 230" pitchFamily="18" charset="-127"/>
              <a:ea typeface="한컴 윤고딕 23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6" y="1799684"/>
            <a:ext cx="3064252" cy="194741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75" y="1109114"/>
            <a:ext cx="5147671" cy="4980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602" y="1192458"/>
            <a:ext cx="292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just" latinLnBrk="0">
              <a:spcBef>
                <a:spcPct val="0"/>
              </a:spcBef>
            </a:pPr>
            <a:r>
              <a:rPr lang="en-US" altLang="ko-KR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[</a:t>
            </a:r>
            <a:r>
              <a:rPr lang="ko-KR" altLang="en-US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세계출판시장 규모 및 성장률</a:t>
            </a:r>
            <a:r>
              <a:rPr lang="en-US" altLang="ko-KR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]</a:t>
            </a:r>
            <a:endParaRPr lang="ko-KR" altLang="en-US" sz="1400" dirty="0">
              <a:solidFill>
                <a:srgbClr val="00000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2031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세계 시장의 규모 추이 및 전망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2" y="2030638"/>
            <a:ext cx="3936095" cy="236045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82" y="2030637"/>
            <a:ext cx="3820598" cy="23604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162880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just" latinLnBrk="0">
              <a:spcBef>
                <a:spcPct val="0"/>
              </a:spcBef>
            </a:pPr>
            <a:r>
              <a:rPr lang="en-US" altLang="ko-KR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[</a:t>
            </a:r>
            <a:r>
              <a:rPr lang="ko-KR" altLang="en-US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세계 도서시장 비중 변화</a:t>
            </a:r>
            <a:r>
              <a:rPr lang="en-US" altLang="ko-KR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]</a:t>
            </a:r>
            <a:endParaRPr lang="ko-KR" altLang="en-US" sz="1400" dirty="0">
              <a:solidFill>
                <a:srgbClr val="00000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162880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just" latinLnBrk="0">
              <a:spcBef>
                <a:spcPct val="0"/>
              </a:spcBef>
            </a:pPr>
            <a:r>
              <a:rPr lang="en-US" altLang="ko-KR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[</a:t>
            </a:r>
            <a:r>
              <a:rPr lang="ko-KR" altLang="en-US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세계 인쇄 및 디지털 출판시장 비중 변화</a:t>
            </a:r>
          </a:p>
        </p:txBody>
      </p:sp>
    </p:spTree>
    <p:extLst>
      <p:ext uri="{BB962C8B-B14F-4D97-AF65-F5344CB8AC3E}">
        <p14:creationId xmlns:p14="http://schemas.microsoft.com/office/powerpoint/2010/main" val="3356702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세계 시장의 규모 추이 및 전망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323528" y="1372989"/>
            <a:ext cx="7667625" cy="38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중국 시장</a:t>
            </a: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&gt; </a:t>
            </a:r>
            <a:r>
              <a:rPr lang="en-US" altLang="ko-KR" sz="1400" dirty="0">
                <a:latin typeface="한컴 윤고딕 230" pitchFamily="18" charset="-127"/>
                <a:ea typeface="한컴 윤고딕 230" pitchFamily="18" charset="-127"/>
                <a:hlinkClick r:id="rId3"/>
              </a:rPr>
              <a:t>http://kccl.co.kr/221406776078</a:t>
            </a:r>
            <a:endParaRPr lang="en-US" altLang="ko-KR" sz="1400" dirty="0">
              <a:latin typeface="한컴 윤고딕 230" pitchFamily="18" charset="-127"/>
              <a:ea typeface="한컴 윤고딕 23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03" y="1920032"/>
            <a:ext cx="5016485" cy="42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17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세계 시장의 규모 추이 및 전망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31575"/>
            <a:ext cx="3537198" cy="332561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96102"/>
            <a:ext cx="4144010" cy="35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16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세계 시장의 규모 추이 및 전망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51450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61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54821" y="464463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-35737" y="493865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전자책에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적극적으로 참여하는 출판사들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0" y="800915"/>
            <a:ext cx="9144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Random House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독일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미디어 그룹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베텔스만의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도서출판부문 자회사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자체적으로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사업과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오디오책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사업 진행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2008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오버드라이브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전자책을 도서관에 납품하는 업체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에 콘텐츠 제공 등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Penguin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영국의 미디어기업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피어슨의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출판부문 자회사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– 2009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년부터 신규 모든 출판을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종이책으로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병행 출판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오버드라이브를 통해 도서관에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납품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Simon</a:t>
            </a: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&amp; Schuster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미국의 미디어그룹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바이아컴의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자회사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–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킨들용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공급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2008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6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월부터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유통업체인 </a:t>
            </a:r>
            <a:r>
              <a:rPr lang="en-US" altLang="ko-KR" sz="1800" dirty="0" err="1">
                <a:latin typeface="한컴 윤고딕 230" pitchFamily="18" charset="-127"/>
                <a:ea typeface="한컴 윤고딕 230" pitchFamily="18" charset="-127"/>
              </a:rPr>
              <a:t>Libre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Digital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과 제휴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18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한국출판콘텐츠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(KPC: Korean Publishing Contents) 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독자적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제작 솔루션과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DRM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개발 시도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05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현재</a:t>
            </a:r>
            <a:r>
              <a:rPr lang="en-US" altLang="ko-KR" sz="105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(2020</a:t>
            </a:r>
            <a:r>
              <a:rPr lang="ko-KR" altLang="en-US" sz="105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</a:t>
            </a:r>
            <a:r>
              <a:rPr lang="en-US" altLang="ko-KR" sz="105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05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약 </a:t>
            </a:r>
            <a:r>
              <a:rPr lang="en-US" altLang="ko-KR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700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개 출판사의 </a:t>
            </a:r>
            <a:r>
              <a:rPr lang="en-US" altLang="ko-KR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50,000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여종의 </a:t>
            </a:r>
            <a:r>
              <a:rPr lang="ko-KR" altLang="en-US" sz="1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전자책을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유통시키고 있으며 </a:t>
            </a:r>
            <a:r>
              <a:rPr lang="ko-KR" altLang="en-US" sz="1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전자책이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출판되면 주요 </a:t>
            </a:r>
            <a:r>
              <a:rPr lang="ko-KR" altLang="en-US" sz="1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유통사</a:t>
            </a:r>
            <a:r>
              <a:rPr lang="en-US" altLang="ko-KR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(14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개</a:t>
            </a:r>
            <a:r>
              <a:rPr lang="en-US" altLang="ko-KR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와 시스템으로 연동되어 </a:t>
            </a:r>
            <a:r>
              <a:rPr lang="ko-KR" altLang="en-US" sz="1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파일과 서지정보가 자동 등록되는 출판계 공용 </a:t>
            </a:r>
            <a:r>
              <a:rPr lang="ko-KR" altLang="en-US" sz="1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디지털콘텐츠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관리시스템을 운영하고 있다</a:t>
            </a:r>
            <a:r>
              <a:rPr lang="en-US" altLang="ko-KR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여기에 국내외 </a:t>
            </a:r>
            <a:r>
              <a:rPr lang="ko-KR" altLang="en-US" sz="1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오디오북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시장 성장에 발맞춰 유통채널 개척 및 서비스 모델 개발에 앞장서고 있다</a:t>
            </a:r>
            <a:r>
              <a:rPr lang="en-US" altLang="ko-KR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또한</a:t>
            </a:r>
            <a:r>
              <a:rPr lang="en-US" altLang="ko-KR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공공도서관</a:t>
            </a:r>
            <a:r>
              <a:rPr lang="en-US" altLang="ko-KR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/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대학도서관</a:t>
            </a:r>
            <a:r>
              <a:rPr lang="en-US" altLang="ko-KR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/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기업체 등에도 </a:t>
            </a:r>
            <a:r>
              <a:rPr lang="ko-KR" altLang="en-US" sz="1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등 </a:t>
            </a:r>
            <a:r>
              <a:rPr lang="ko-KR" altLang="en-US" sz="1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디지털콘텐츠를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공급하고 있으며 글로벌 </a:t>
            </a:r>
            <a:r>
              <a:rPr lang="ko-KR" altLang="en-US" sz="1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유통사와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제휴를 통해 해외 시장에도 </a:t>
            </a:r>
            <a:r>
              <a:rPr lang="ko-KR" altLang="en-US" sz="1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디지털콘텐츠를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공급하고 있다</a:t>
            </a:r>
            <a:r>
              <a:rPr lang="en-US" altLang="ko-KR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&lt;</a:t>
            </a:r>
            <a:r>
              <a:rPr lang="ko-KR" altLang="en-US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출처 </a:t>
            </a:r>
            <a:r>
              <a:rPr lang="en-US" altLang="ko-KR" sz="1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: http://www.e-kpc.co.kr/sub0101.php&gt;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b="1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None/>
            </a:pP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한국 </a:t>
            </a:r>
            <a:r>
              <a:rPr lang="ko-KR" altLang="en-US" sz="18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이퍼브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(Korea Electronic Publishing Hub) 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출판사와 유통회사의 연합을 통한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비즈니스 모델 개발 계획을 세움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2013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8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월 </a:t>
            </a:r>
            <a:r>
              <a:rPr lang="ko-KR" altLang="en-US" sz="12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 단말기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200" dirty="0" err="1">
                <a:latin typeface="한컴 윤고딕 230" pitchFamily="18" charset="-127"/>
                <a:ea typeface="한컴 윤고딕 230" pitchFamily="18" charset="-127"/>
              </a:rPr>
              <a:t>크레마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200" dirty="0" err="1">
                <a:latin typeface="한컴 윤고딕 230" pitchFamily="18" charset="-127"/>
                <a:ea typeface="한컴 윤고딕 230" pitchFamily="18" charset="-127"/>
              </a:rPr>
              <a:t>샤인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’ 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출시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– 2020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3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월 서비스 중지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 &lt;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출처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: https://blog.naver.com/jeawongoon/221811973706&gt;</a:t>
            </a:r>
            <a:endParaRPr lang="ko-KR" altLang="en-US" sz="1200" b="1" dirty="0">
              <a:latin typeface="맑은 고딕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248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표준 포맷으로 부각되는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EPUP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0284" y="1412776"/>
            <a:ext cx="852219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Char char="-"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OEBF, XML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을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표준 포맷으로 결정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2006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IDPF, EPUP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표준으로 발표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2009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반즈앤노블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EPUB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전자책만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유통한다고 발표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- 2009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8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월 소니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자사의 모든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달말기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및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스토어에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EPUB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도입 발표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애플사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아이폰에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EPUB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도입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발표</a:t>
            </a:r>
            <a:endParaRPr lang="ko-KR" altLang="en-US" sz="1800" b="1" dirty="0">
              <a:latin typeface="맑은 고딕" pitchFamily="50" charset="-127"/>
              <a:ea typeface="굴림" pitchFamily="50" charset="-127"/>
            </a:endParaRPr>
          </a:p>
        </p:txBody>
      </p:sp>
      <p:grpSp>
        <p:nvGrpSpPr>
          <p:cNvPr id="15" name="그룹 7"/>
          <p:cNvGrpSpPr>
            <a:grpSpLocks/>
          </p:cNvGrpSpPr>
          <p:nvPr/>
        </p:nvGrpSpPr>
        <p:grpSpPr bwMode="auto">
          <a:xfrm>
            <a:off x="720799" y="2780928"/>
            <a:ext cx="7667625" cy="1498600"/>
            <a:chOff x="1567136" y="4759425"/>
            <a:chExt cx="7668344" cy="1501271"/>
          </a:xfrm>
        </p:grpSpPr>
        <p:sp>
          <p:nvSpPr>
            <p:cNvPr id="16" name="아래쪽 화살표 설명선 15"/>
            <p:cNvSpPr/>
            <p:nvPr/>
          </p:nvSpPr>
          <p:spPr>
            <a:xfrm>
              <a:off x="1567136" y="4759425"/>
              <a:ext cx="2040128" cy="575699"/>
            </a:xfrm>
            <a:prstGeom prst="downArrowCallo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tx1"/>
                  </a:solidFill>
                </a:rPr>
                <a:t>EPUB</a:t>
              </a:r>
              <a:r>
                <a:rPr lang="ko-KR" altLang="en-US" b="1" dirty="0">
                  <a:solidFill>
                    <a:schemeClr val="tx1"/>
                  </a:solidFill>
                </a:rPr>
                <a:t>의 특징</a:t>
              </a:r>
            </a:p>
          </p:txBody>
        </p:sp>
        <p:sp>
          <p:nvSpPr>
            <p:cNvPr id="17" name="직사각형 28"/>
            <p:cNvSpPr>
              <a:spLocks noChangeArrowheads="1"/>
            </p:cNvSpPr>
            <p:nvPr/>
          </p:nvSpPr>
          <p:spPr bwMode="auto">
            <a:xfrm>
              <a:off x="1806870" y="5335124"/>
              <a:ext cx="7428610" cy="92557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marL="285750" indent="-285750">
                <a:buFontTx/>
                <a:buChar char="-"/>
                <a:defRPr/>
              </a:pP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Reflow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기능 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: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글자의 크기를 확대하거나 축소할 경우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,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자동으로 페이지 넘김 기능이 활성화 되는 기능으로 장점이기도 하고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,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단점이 되기도 한다</a:t>
              </a: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.</a:t>
              </a:r>
            </a:p>
            <a:p>
              <a:pPr>
                <a:defRPr/>
              </a:pPr>
              <a:r>
                <a:rPr lang="en-US" altLang="ko-KR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   cf. PDF </a:t>
              </a:r>
              <a:r>
                <a:rPr lang="ko-KR" altLang="en-US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포맷</a:t>
              </a:r>
              <a:endPara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81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Tip.</a:t>
            </a:r>
            <a:endParaRPr lang="en-US" altLang="ko-KR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499992" y="3645024"/>
            <a:ext cx="4644008" cy="237626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r>
              <a:rPr lang="ko-KR" altLang="en-US" sz="1400" b="1" dirty="0">
                <a:latin typeface="+mn-ea"/>
              </a:rPr>
              <a:t>공부를 많이 하면 공부가 늘고</a:t>
            </a:r>
            <a:endParaRPr lang="ko-KR" altLang="en-US" sz="1400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운동을 많이 하면 운동이 늘고</a:t>
            </a:r>
            <a:endParaRPr lang="ko-KR" altLang="en-US" sz="1400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요리를 많이 하면 요리가 느는 것처럼</a:t>
            </a:r>
            <a:endParaRPr lang="ko-KR" altLang="en-US" sz="1400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무언가를 하면 할수록 늘게 된다</a:t>
            </a:r>
            <a:endParaRPr lang="ko-KR" altLang="en-US" sz="1400" dirty="0">
              <a:latin typeface="+mn-ea"/>
            </a:endParaRPr>
          </a:p>
          <a:p>
            <a:endParaRPr lang="en-US" altLang="ko-KR" sz="1400" b="1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그러니</a:t>
            </a:r>
            <a:endParaRPr lang="ko-KR" altLang="en-US" sz="1400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걱정하지 마라</a:t>
            </a:r>
            <a:endParaRPr lang="ko-KR" altLang="en-US" sz="1400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더 이상 걱정이 늘지 않게</a:t>
            </a:r>
            <a:r>
              <a:rPr lang="en-US" altLang="ko-KR" sz="1400" b="1" dirty="0">
                <a:latin typeface="+mn-ea"/>
              </a:rPr>
              <a:t>...</a:t>
            </a:r>
          </a:p>
          <a:p>
            <a:r>
              <a:rPr lang="en-US" altLang="ko-KR" sz="1400" dirty="0">
                <a:latin typeface="+mn-ea"/>
              </a:rPr>
              <a:t>&lt;</a:t>
            </a:r>
            <a:r>
              <a:rPr lang="ko-KR" altLang="en-US" sz="1400" dirty="0">
                <a:latin typeface="+mn-ea"/>
              </a:rPr>
              <a:t>출처</a:t>
            </a:r>
            <a:r>
              <a:rPr lang="en-US" altLang="ko-KR" sz="1400" dirty="0">
                <a:latin typeface="+mn-ea"/>
              </a:rPr>
              <a:t>&gt; https://kkongbly.tistory.com/m/72</a:t>
            </a:r>
            <a:endParaRPr lang="ko-KR" altLang="en-US" sz="1400" dirty="0">
              <a:effectLst/>
              <a:latin typeface="+mn-ea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547664" y="6649615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1058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Q &amp; A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05683"/>
            <a:ext cx="1428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양쪽 모서리가 둥근 사각형 8"/>
          <p:cNvSpPr/>
          <p:nvPr/>
        </p:nvSpPr>
        <p:spPr>
          <a:xfrm>
            <a:off x="4355976" y="3645024"/>
            <a:ext cx="4752528" cy="72008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sz="1300" b="1" dirty="0">
                <a:latin typeface="맑은 고딕"/>
                <a:ea typeface="맑은 고딕"/>
                <a:sym typeface="Gill Sans"/>
              </a:rPr>
              <a:t>☞ </a:t>
            </a:r>
            <a:r>
              <a:rPr kumimoji="1" lang="ko-KR" altLang="en-US" sz="1300" b="1" dirty="0" err="1">
                <a:latin typeface="Yoon 2002_TT" pitchFamily="18" charset="-127"/>
                <a:ea typeface="Yoon 2002_TT" pitchFamily="18" charset="-127"/>
                <a:sym typeface="Gill Sans"/>
              </a:rPr>
              <a:t>이러닝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Q&amp;A 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폴더</a:t>
            </a:r>
            <a:endParaRPr kumimoji="1" lang="en-US" altLang="ko-KR" sz="1300" b="1" dirty="0">
              <a:latin typeface="Yoon 2002_TT" pitchFamily="18" charset="-127"/>
              <a:ea typeface="Yoon 2002_TT" pitchFamily="18" charset="-127"/>
              <a:sym typeface="Gill Sans"/>
            </a:endParaRPr>
          </a:p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            or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  <a:endParaRPr kumimoji="1" lang="en-US" altLang="ko-KR" sz="1300" b="1" dirty="0">
              <a:latin typeface="Yoon 2002_TT" pitchFamily="18" charset="-127"/>
              <a:ea typeface="Yoon 2002_TT" pitchFamily="18" charset="-127"/>
              <a:sym typeface="Gill Sans"/>
            </a:endParaRPr>
          </a:p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   </a:t>
            </a:r>
            <a:r>
              <a:rPr kumimoji="1" lang="ko-KR" altLang="en-US" sz="1300" b="1" dirty="0" err="1">
                <a:latin typeface="Yoon 2002_TT" pitchFamily="18" charset="-127"/>
                <a:ea typeface="Yoon 2002_TT" pitchFamily="18" charset="-127"/>
                <a:sym typeface="Gill Sans"/>
              </a:rPr>
              <a:t>이메일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(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  <a:hlinkClick r:id="rId4"/>
              </a:rPr>
              <a:t>mocja@inu.ac.kr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)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010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Ⅰ.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전자출판의 개념</a:t>
            </a:r>
            <a:endParaRPr lang="en-US" altLang="ko-KR" sz="140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499992" y="3645024"/>
            <a:ext cx="4644008" cy="151216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왜 전자출판이라고 부르나</a:t>
            </a:r>
            <a:endParaRPr lang="en-US" altLang="ko-KR" sz="1400" b="1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sz="1400" b="1" dirty="0">
                <a:latin typeface="한컴 윤고딕 230" pitchFamily="18" charset="-127"/>
                <a:ea typeface="한컴 윤고딕 230" pitchFamily="18" charset="-127"/>
              </a:rPr>
              <a:t>TV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의</a:t>
            </a:r>
            <a:r>
              <a:rPr lang="en-US" altLang="ko-KR" sz="1400" b="1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화면 자막이나 인터넷도 전자출판인가</a:t>
            </a:r>
            <a:endParaRPr lang="en-US" altLang="ko-KR" sz="1400" b="1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전자출판은 </a:t>
            </a:r>
            <a:r>
              <a:rPr lang="ko-KR" altLang="en-US" sz="1400" b="1" dirty="0" err="1">
                <a:latin typeface="한컴 윤고딕 230" pitchFamily="18" charset="-127"/>
                <a:ea typeface="한컴 윤고딕 230" pitchFamily="18" charset="-127"/>
              </a:rPr>
              <a:t>전자책과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 똑같은 개념인가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02294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95784" y="247916"/>
            <a:ext cx="3564114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270272" y="270636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왜 전자출판이라고 부르나</a:t>
            </a: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25400" y="798292"/>
            <a:ext cx="9108504" cy="22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전자출판이라는 용어는 컴퓨터가 출판의 영역에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깊숙히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자리잡으면서 사용된 용어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·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초창기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컴퓨터를 이용하여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종이책을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만드는 기술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과정의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전자화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,)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입력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저술의 전자화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원고지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x),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편집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편집소프트웨어 등장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),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제판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필름출력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인쇄판으로 옮기기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),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인쇄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디지털 인쇄기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),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제책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Electronic publishing.·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오늘날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종이를 사용하지 않고 책을 만드는 것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결과물이 전자적 형태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결과물의 전자화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Electronic publication</a:t>
            </a:r>
            <a:endParaRPr lang="ko-KR" altLang="en-US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15" name="아래쪽 화살표 설명선 14"/>
          <p:cNvSpPr/>
          <p:nvPr/>
        </p:nvSpPr>
        <p:spPr>
          <a:xfrm>
            <a:off x="92365" y="3150668"/>
            <a:ext cx="3641725" cy="576262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dirty="0"/>
              <a:t>&lt;</a:t>
            </a:r>
            <a:r>
              <a:rPr lang="ko-KR" altLang="en-US" dirty="0"/>
              <a:t>출판 및 인쇄진흥법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16" name="직사각형 14"/>
          <p:cNvSpPr>
            <a:spLocks noChangeArrowheads="1"/>
          </p:cNvSpPr>
          <p:nvPr/>
        </p:nvSpPr>
        <p:spPr bwMode="auto">
          <a:xfrm>
            <a:off x="9352" y="3687283"/>
            <a:ext cx="9134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600" u="sng" dirty="0">
                <a:latin typeface="한컴 윤고딕 230" pitchFamily="18" charset="-127"/>
                <a:ea typeface="한컴 윤고딕 230" pitchFamily="18" charset="-127"/>
              </a:rPr>
              <a:t>출판사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가 저작물 등의 보내용을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CD-ROM, CD-I, DVD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의 저장매체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패키지형 전자출판물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)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나 인터넷을 통해  이용자가 컴퓨터 등 정처리장치를 통해 보고 들을 수 있는 것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/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전자출판물에 대한 정의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1" name="아래쪽 화살표 설명선 20"/>
          <p:cNvSpPr/>
          <p:nvPr/>
        </p:nvSpPr>
        <p:spPr>
          <a:xfrm>
            <a:off x="-13444" y="4612235"/>
            <a:ext cx="5370513" cy="576262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dirty="0"/>
              <a:t>&lt;</a:t>
            </a:r>
            <a:r>
              <a:rPr lang="ko-KR" altLang="en-US" dirty="0"/>
              <a:t>출판문화산업진흥법</a:t>
            </a:r>
            <a:r>
              <a:rPr lang="en-US" altLang="ko-KR" dirty="0"/>
              <a:t>&gt;(2012.1.26 </a:t>
            </a:r>
            <a:r>
              <a:rPr lang="ko-KR" altLang="en-US" dirty="0"/>
              <a:t>개정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22" name="직사각형 16"/>
          <p:cNvSpPr>
            <a:spLocks noChangeArrowheads="1"/>
          </p:cNvSpPr>
          <p:nvPr/>
        </p:nvSpPr>
        <p:spPr bwMode="auto">
          <a:xfrm>
            <a:off x="-77960" y="5241251"/>
            <a:ext cx="871296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이 법에 따라 신고한 </a:t>
            </a:r>
            <a:r>
              <a:rPr lang="ko-KR" altLang="en-US" sz="1800" u="sng" dirty="0">
                <a:latin typeface="한컴 윤고딕 230" pitchFamily="18" charset="-127"/>
                <a:ea typeface="한컴 윤고딕 230" pitchFamily="18" charset="-127"/>
              </a:rPr>
              <a:t>출판사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가 저작물 등의 내용을 전자적 매체에 실어 그 내용을 읽거나 보거나 들을 수 있게 발행한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등의 간행물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978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18408" y="353653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92365" y="374102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TV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의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화면 자막이나 인터넷도 전자출판인가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3"/>
          <p:cNvSpPr>
            <a:spLocks noChangeArrowheads="1"/>
          </p:cNvSpPr>
          <p:nvPr/>
        </p:nvSpPr>
        <p:spPr bwMode="auto">
          <a:xfrm>
            <a:off x="323528" y="1363886"/>
            <a:ext cx="849694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아니다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!!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그러나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· IPTV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등에서 신문이나 잡지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책을 볼 수 있는 서비스는 전자출판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·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인터넷은 책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신문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잡지가 디지털 형태로 보이는 유용한 공간이며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전자책이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유통되고 판매되는 주요 영역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플랫폼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  <a:endParaRPr lang="ko-KR" altLang="en-US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8" name="아래쪽 화살표 설명선 17"/>
          <p:cNvSpPr/>
          <p:nvPr/>
        </p:nvSpPr>
        <p:spPr>
          <a:xfrm>
            <a:off x="302180" y="4229606"/>
            <a:ext cx="4094956" cy="576262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dirty="0" err="1"/>
              <a:t>모바일</a:t>
            </a:r>
            <a:r>
              <a:rPr lang="ko-KR" altLang="en-US" dirty="0"/>
              <a:t> 소설</a:t>
            </a:r>
            <a:r>
              <a:rPr lang="en-US" altLang="ko-KR" dirty="0"/>
              <a:t>(</a:t>
            </a:r>
            <a:r>
              <a:rPr lang="ko-KR" altLang="en-US" dirty="0"/>
              <a:t>휴대폰 소설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9" name="직사각형 14"/>
          <p:cNvSpPr>
            <a:spLocks noChangeArrowheads="1"/>
          </p:cNvSpPr>
          <p:nvPr/>
        </p:nvSpPr>
        <p:spPr bwMode="auto">
          <a:xfrm>
            <a:off x="302180" y="4818377"/>
            <a:ext cx="848444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전차남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’(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나카토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히토리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정유리 역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2005.6.27)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→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종이책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→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영화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24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66999" y="265650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-36512" y="300671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전자출판은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전자책과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똑같은 개념인가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3"/>
          <p:cNvSpPr>
            <a:spLocks noChangeArrowheads="1"/>
          </p:cNvSpPr>
          <p:nvPr/>
        </p:nvSpPr>
        <p:spPr bwMode="auto">
          <a:xfrm>
            <a:off x="0" y="796576"/>
            <a:ext cx="9144000" cy="15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아니다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!!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·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전자출판은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(e-Book)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보다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더 큰 개념    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·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오디오북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전자사전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전자저널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전자카탈로그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POD,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학술논문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전문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DB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등은 전자책이 아니다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.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·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그러나 전자출판과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전자책을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같은 개념으로 사용해도 무방하다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. </a:t>
            </a:r>
            <a:endParaRPr lang="ko-KR" altLang="en-US" sz="1600" dirty="0"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5" name="직사각형 14"/>
          <p:cNvSpPr>
            <a:spLocks noChangeArrowheads="1"/>
          </p:cNvSpPr>
          <p:nvPr/>
        </p:nvSpPr>
        <p:spPr bwMode="auto">
          <a:xfrm>
            <a:off x="3203848" y="3260003"/>
            <a:ext cx="553201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기관에 따라 약간 다른 정의를 내리고 있다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.</a:t>
            </a:r>
          </a:p>
        </p:txBody>
      </p:sp>
      <p:sp>
        <p:nvSpPr>
          <p:cNvPr id="26" name="아래쪽 화살표 25"/>
          <p:cNvSpPr/>
          <p:nvPr/>
        </p:nvSpPr>
        <p:spPr bwMode="auto">
          <a:xfrm>
            <a:off x="1763688" y="3285331"/>
            <a:ext cx="1238538" cy="287337"/>
          </a:xfrm>
          <a:prstGeom prst="downArrow">
            <a:avLst/>
          </a:prstGeom>
          <a:solidFill>
            <a:srgbClr val="C0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703885" y="3730032"/>
            <a:ext cx="800189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IDPF(</a:t>
            </a:r>
            <a:r>
              <a:rPr lang="ko-KR" altLang="en-US" sz="1800" dirty="0">
                <a:latin typeface="맑은 고딕" pitchFamily="50" charset="-127"/>
                <a:ea typeface="굴림" pitchFamily="50" charset="-127"/>
              </a:rPr>
              <a:t>국제디지털출판포럼</a:t>
            </a: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)</a:t>
            </a:r>
            <a:r>
              <a:rPr lang="ko-KR" altLang="en-US" sz="1800" dirty="0">
                <a:latin typeface="맑은 고딕" pitchFamily="50" charset="-127"/>
                <a:ea typeface="굴림" pitchFamily="50" charset="-127"/>
              </a:rPr>
              <a:t>는 전자출판을 전자책</a:t>
            </a: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, POD, e-mail Publishing, Web Publishing, Web DB </a:t>
            </a:r>
            <a:r>
              <a:rPr lang="ko-KR" altLang="en-US" sz="1800" dirty="0">
                <a:latin typeface="맑은 고딕" pitchFamily="50" charset="-127"/>
                <a:ea typeface="굴림" pitchFamily="50" charset="-127"/>
              </a:rPr>
              <a:t>등의</a:t>
            </a: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 5</a:t>
            </a:r>
            <a:r>
              <a:rPr lang="ko-KR" altLang="en-US" sz="1800" dirty="0">
                <a:latin typeface="맑은 고딕" pitchFamily="50" charset="-127"/>
                <a:ea typeface="굴림" pitchFamily="50" charset="-127"/>
              </a:rPr>
              <a:t>가지로 분류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885" y="4571297"/>
            <a:ext cx="800189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002060"/>
                </a:solidFill>
              </a:rPr>
              <a:t>NTIS(</a:t>
            </a:r>
            <a:r>
              <a:rPr lang="ko-KR" altLang="en-US" dirty="0">
                <a:solidFill>
                  <a:srgbClr val="002060"/>
                </a:solidFill>
              </a:rPr>
              <a:t>미국 국립기술표준 연구소</a:t>
            </a:r>
            <a:r>
              <a:rPr lang="en-US" altLang="ko-KR" dirty="0">
                <a:solidFill>
                  <a:srgbClr val="002060"/>
                </a:solidFill>
              </a:rPr>
              <a:t>)</a:t>
            </a:r>
            <a:r>
              <a:rPr lang="ko-KR" altLang="en-US" dirty="0">
                <a:solidFill>
                  <a:srgbClr val="002060"/>
                </a:solidFill>
              </a:rPr>
              <a:t>는 전자책을 </a:t>
            </a:r>
            <a:r>
              <a:rPr lang="en-US" altLang="ko-KR" dirty="0">
                <a:solidFill>
                  <a:srgbClr val="002060"/>
                </a:solidFill>
              </a:rPr>
              <a:t>‘</a:t>
            </a:r>
            <a:r>
              <a:rPr lang="ko-KR" altLang="en-US" dirty="0">
                <a:solidFill>
                  <a:srgbClr val="002060"/>
                </a:solidFill>
              </a:rPr>
              <a:t>책을 보는 것과 유사한 형태로 표현되도록 화면에 표시되는 전자적 </a:t>
            </a:r>
            <a:r>
              <a:rPr lang="ko-KR" altLang="en-US" dirty="0" err="1">
                <a:solidFill>
                  <a:srgbClr val="002060"/>
                </a:solidFill>
              </a:rPr>
              <a:t>콘텐츠</a:t>
            </a:r>
            <a:r>
              <a:rPr lang="ko-KR" altLang="en-US" dirty="0">
                <a:solidFill>
                  <a:srgbClr val="002060"/>
                </a:solidFill>
              </a:rPr>
              <a:t> 또는 전자적 </a:t>
            </a:r>
            <a:r>
              <a:rPr lang="ko-KR" altLang="en-US" dirty="0" err="1">
                <a:solidFill>
                  <a:srgbClr val="002060"/>
                </a:solidFill>
              </a:rPr>
              <a:t>콘텐츠를</a:t>
            </a:r>
            <a:r>
              <a:rPr lang="ko-KR" altLang="en-US" dirty="0">
                <a:solidFill>
                  <a:srgbClr val="002060"/>
                </a:solidFill>
              </a:rPr>
              <a:t> 표시하는 단말 시스템 그 자체</a:t>
            </a:r>
            <a:r>
              <a:rPr lang="en-US" altLang="ko-KR" dirty="0">
                <a:solidFill>
                  <a:srgbClr val="002060"/>
                </a:solidFill>
              </a:rPr>
              <a:t>＇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2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15516" y="348330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50063" y="400140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전자출판은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전자책과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똑같은 개념인가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327" y="1447081"/>
            <a:ext cx="813814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 err="1">
                <a:solidFill>
                  <a:srgbClr val="002060"/>
                </a:solidFill>
              </a:rPr>
              <a:t>OeBF</a:t>
            </a:r>
            <a:r>
              <a:rPr lang="en-US" altLang="ko-KR" dirty="0">
                <a:solidFill>
                  <a:srgbClr val="002060"/>
                </a:solidFill>
              </a:rPr>
              <a:t>(</a:t>
            </a:r>
            <a:r>
              <a:rPr lang="ko-KR" altLang="en-US" dirty="0">
                <a:solidFill>
                  <a:srgbClr val="002060"/>
                </a:solidFill>
              </a:rPr>
              <a:t>오픈 </a:t>
            </a:r>
            <a:r>
              <a:rPr lang="en-US" altLang="ko-KR" dirty="0">
                <a:solidFill>
                  <a:srgbClr val="002060"/>
                </a:solidFill>
              </a:rPr>
              <a:t>e</a:t>
            </a:r>
            <a:r>
              <a:rPr lang="ko-KR" altLang="en-US" dirty="0">
                <a:solidFill>
                  <a:srgbClr val="002060"/>
                </a:solidFill>
              </a:rPr>
              <a:t>북 포럼</a:t>
            </a:r>
            <a:r>
              <a:rPr lang="en-US" altLang="ko-KR" dirty="0">
                <a:solidFill>
                  <a:srgbClr val="002060"/>
                </a:solidFill>
              </a:rPr>
              <a:t>)</a:t>
            </a:r>
            <a:r>
              <a:rPr lang="ko-KR" altLang="en-US" dirty="0">
                <a:solidFill>
                  <a:srgbClr val="002060"/>
                </a:solidFill>
              </a:rPr>
              <a:t>는 </a:t>
            </a:r>
            <a:r>
              <a:rPr lang="en-US" altLang="ko-KR" dirty="0">
                <a:solidFill>
                  <a:srgbClr val="002060"/>
                </a:solidFill>
              </a:rPr>
              <a:t>‘</a:t>
            </a:r>
            <a:r>
              <a:rPr lang="ko-KR" altLang="en-US" dirty="0">
                <a:solidFill>
                  <a:srgbClr val="002060"/>
                </a:solidFill>
              </a:rPr>
              <a:t>문자 저작물이 포함되어 디지털 형태로 출판되고 열람되는 </a:t>
            </a:r>
            <a:r>
              <a:rPr lang="ko-KR" altLang="en-US" dirty="0" err="1">
                <a:solidFill>
                  <a:srgbClr val="002060"/>
                </a:solidFill>
              </a:rPr>
              <a:t>콘텐츠로서</a:t>
            </a:r>
            <a:r>
              <a:rPr lang="ko-KR" altLang="en-US" dirty="0">
                <a:solidFill>
                  <a:srgbClr val="002060"/>
                </a:solidFill>
              </a:rPr>
              <a:t> 하나 이상의 고유한 </a:t>
            </a:r>
            <a:r>
              <a:rPr lang="ko-KR" altLang="en-US" dirty="0" err="1">
                <a:solidFill>
                  <a:srgbClr val="002060"/>
                </a:solidFill>
              </a:rPr>
              <a:t>식별자</a:t>
            </a:r>
            <a:r>
              <a:rPr lang="en-US" altLang="ko-KR" dirty="0">
                <a:solidFill>
                  <a:srgbClr val="002060"/>
                </a:solidFill>
              </a:rPr>
              <a:t>, </a:t>
            </a:r>
            <a:r>
              <a:rPr lang="ko-KR" altLang="en-US" dirty="0">
                <a:solidFill>
                  <a:srgbClr val="002060"/>
                </a:solidFill>
              </a:rPr>
              <a:t>메타데이터</a:t>
            </a:r>
            <a:r>
              <a:rPr lang="en-US" altLang="ko-KR" dirty="0">
                <a:solidFill>
                  <a:srgbClr val="002060"/>
                </a:solidFill>
              </a:rPr>
              <a:t>, </a:t>
            </a:r>
            <a:r>
              <a:rPr lang="ko-KR" altLang="en-US" dirty="0" err="1">
                <a:solidFill>
                  <a:srgbClr val="002060"/>
                </a:solidFill>
              </a:rPr>
              <a:t>콘텐츠</a:t>
            </a:r>
            <a:r>
              <a:rPr lang="ko-KR" altLang="en-US" dirty="0">
                <a:solidFill>
                  <a:srgbClr val="002060"/>
                </a:solidFill>
              </a:rPr>
              <a:t> 부문으로 구성되는 것 또는 그 </a:t>
            </a:r>
            <a:r>
              <a:rPr lang="ko-KR" altLang="en-US" dirty="0" err="1">
                <a:solidFill>
                  <a:srgbClr val="002060"/>
                </a:solidFill>
              </a:rPr>
              <a:t>전자책을</a:t>
            </a:r>
            <a:r>
              <a:rPr lang="ko-KR" altLang="en-US" dirty="0">
                <a:solidFill>
                  <a:srgbClr val="002060"/>
                </a:solidFill>
              </a:rPr>
              <a:t> 읽기 위해 개발된 하드웨어 디바이스 자체</a:t>
            </a:r>
            <a:r>
              <a:rPr lang="en-US" altLang="ko-KR" dirty="0">
                <a:solidFill>
                  <a:srgbClr val="002060"/>
                </a:solidFill>
              </a:rPr>
              <a:t>＇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001" y="3244334"/>
            <a:ext cx="813814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002060"/>
                </a:solidFill>
              </a:rPr>
              <a:t>EBK(</a:t>
            </a:r>
            <a:r>
              <a:rPr lang="ko-KR" altLang="en-US" dirty="0">
                <a:solidFill>
                  <a:srgbClr val="002060"/>
                </a:solidFill>
              </a:rPr>
              <a:t>한국 전자책 컨소시엄</a:t>
            </a:r>
            <a:r>
              <a:rPr lang="en-US" altLang="ko-KR" dirty="0">
                <a:solidFill>
                  <a:srgbClr val="002060"/>
                </a:solidFill>
              </a:rPr>
              <a:t>)</a:t>
            </a:r>
            <a:r>
              <a:rPr lang="ko-KR" altLang="en-US" dirty="0">
                <a:solidFill>
                  <a:srgbClr val="002060"/>
                </a:solidFill>
              </a:rPr>
              <a:t>는 전자책 시장을 크게 </a:t>
            </a:r>
            <a:r>
              <a:rPr lang="en-US" altLang="ko-KR" dirty="0">
                <a:solidFill>
                  <a:srgbClr val="002060"/>
                </a:solidFill>
              </a:rPr>
              <a:t>B2B(</a:t>
            </a:r>
            <a:r>
              <a:rPr lang="ko-KR" altLang="en-US" dirty="0" err="1">
                <a:solidFill>
                  <a:srgbClr val="002060"/>
                </a:solidFill>
              </a:rPr>
              <a:t>기관대</a:t>
            </a:r>
            <a:r>
              <a:rPr lang="ko-KR" altLang="en-US" dirty="0">
                <a:solidFill>
                  <a:srgbClr val="002060"/>
                </a:solidFill>
              </a:rPr>
              <a:t> 기관으로 유통</a:t>
            </a:r>
            <a:r>
              <a:rPr lang="en-US" altLang="ko-KR" dirty="0">
                <a:solidFill>
                  <a:srgbClr val="002060"/>
                </a:solidFill>
              </a:rPr>
              <a:t>) </a:t>
            </a:r>
            <a:r>
              <a:rPr lang="ko-KR" altLang="en-US" dirty="0">
                <a:solidFill>
                  <a:srgbClr val="002060"/>
                </a:solidFill>
              </a:rPr>
              <a:t>시장과</a:t>
            </a:r>
            <a:r>
              <a:rPr lang="en-US" altLang="ko-KR" dirty="0">
                <a:solidFill>
                  <a:srgbClr val="002060"/>
                </a:solidFill>
              </a:rPr>
              <a:t> B2C(</a:t>
            </a:r>
            <a:r>
              <a:rPr lang="ko-KR" altLang="en-US" dirty="0" err="1">
                <a:solidFill>
                  <a:srgbClr val="002060"/>
                </a:solidFill>
              </a:rPr>
              <a:t>기관대</a:t>
            </a:r>
            <a:r>
              <a:rPr lang="ko-KR" altLang="en-US" dirty="0">
                <a:solidFill>
                  <a:srgbClr val="002060"/>
                </a:solidFill>
              </a:rPr>
              <a:t> 소비자</a:t>
            </a:r>
            <a:r>
              <a:rPr lang="en-US" altLang="ko-KR" dirty="0">
                <a:solidFill>
                  <a:srgbClr val="002060"/>
                </a:solidFill>
              </a:rPr>
              <a:t>) </a:t>
            </a:r>
            <a:r>
              <a:rPr lang="ko-KR" altLang="en-US" dirty="0">
                <a:solidFill>
                  <a:srgbClr val="002060"/>
                </a:solidFill>
              </a:rPr>
              <a:t>시장으로 분류하고 있다</a:t>
            </a:r>
            <a:r>
              <a:rPr lang="en-US" altLang="ko-KR" dirty="0">
                <a:solidFill>
                  <a:srgbClr val="002060"/>
                </a:solidFill>
              </a:rPr>
              <a:t>. 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663002" y="4210590"/>
            <a:ext cx="8138145" cy="12003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KEPA(</a:t>
            </a:r>
            <a:r>
              <a:rPr lang="ko-KR" altLang="en-US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한국전자출판협회</a:t>
            </a:r>
            <a:r>
              <a:rPr lang="en-US" altLang="ko-KR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)</a:t>
            </a:r>
            <a:r>
              <a:rPr lang="ko-KR" altLang="en-US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는</a:t>
            </a:r>
            <a:r>
              <a:rPr lang="en-US" altLang="ko-KR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전자책을</a:t>
            </a:r>
            <a:r>
              <a:rPr lang="ko-KR" altLang="en-US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 </a:t>
            </a:r>
            <a:r>
              <a:rPr lang="en-US" altLang="ko-KR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‘</a:t>
            </a:r>
            <a:r>
              <a:rPr lang="ko-KR" altLang="en-US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도서로 간행되었거나 또는 도서로 간행될 수 있는 저작물의 내용이 디지털 데이터로 전자적 기록매체</a:t>
            </a:r>
            <a:r>
              <a:rPr lang="en-US" altLang="ko-KR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, </a:t>
            </a:r>
            <a:r>
              <a:rPr lang="ko-KR" altLang="en-US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저장장치에 수록되고 유</a:t>
            </a:r>
            <a:r>
              <a:rPr lang="en-US" altLang="ko-KR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·</a:t>
            </a:r>
            <a:r>
              <a:rPr lang="ko-KR" altLang="en-US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무선 정보통신망을 경유하여 컴퓨터 또는 휴대단말기 등을 이용해 그 내용을 읽고 보고 들을 수 있는 것</a:t>
            </a:r>
            <a:r>
              <a:rPr lang="en-US" altLang="ko-KR" sz="1800" dirty="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(contents)</a:t>
            </a:r>
            <a:endParaRPr lang="ko-KR" altLang="en-US" sz="1800" dirty="0">
              <a:solidFill>
                <a:srgbClr val="002060"/>
              </a:solidFill>
              <a:latin typeface="맑은 고딕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839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rgbClr val="002060"/>
                </a:solidFill>
                <a:latin typeface="KoPub돋움체 Bold"/>
                <a:ea typeface="KoPub돋움체 Bold"/>
              </a:rPr>
              <a:t>Ⅱ. </a:t>
            </a:r>
            <a:r>
              <a:rPr lang="ko-KR" altLang="en-US" dirty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전자출판의 범위</a:t>
            </a:r>
            <a:endParaRPr lang="en-US" altLang="ko-KR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499992" y="3645024"/>
            <a:ext cx="4644008" cy="504056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/>
              <a:t>전자출판에는 어떤 종류가 있나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61304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23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10033" y="321820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43508" y="356647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전자출판에는 어떤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종류가 있나 </a:t>
            </a:r>
          </a:p>
        </p:txBody>
      </p:sp>
      <p:sp>
        <p:nvSpPr>
          <p:cNvPr id="9" name="직사각형 3"/>
          <p:cNvSpPr>
            <a:spLocks noChangeArrowheads="1"/>
          </p:cNvSpPr>
          <p:nvPr/>
        </p:nvSpPr>
        <p:spPr bwMode="auto">
          <a:xfrm>
            <a:off x="0" y="685456"/>
            <a:ext cx="91440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marL="342900" indent="-342900"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arenR"/>
              <a:defRPr/>
            </a:pPr>
            <a:r>
              <a:rPr lang="ko-KR" altLang="en-US" sz="1800" dirty="0">
                <a:solidFill>
                  <a:srgbClr val="C0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endParaRPr lang="en-US" altLang="ko-KR" sz="1800" dirty="0">
              <a:solidFill>
                <a:srgbClr val="C0000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: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디지털로 처리된 출판 콘텐츠를 컴퓨터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PMP,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전자사전이나 전용단말기에서 볼 수 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 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있게 만든 것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좀 더 세분하면 콘텐츠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S/W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인 전용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Viewer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와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Reader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그리고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  H/W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인 전자책 단말기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(device)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로 나뉨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· </a:t>
            </a:r>
            <a:r>
              <a:rPr lang="ko-KR" altLang="en-US" sz="18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콘텐츠 분야 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주로 출판사가 담당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콘텐츠를 직접 제작하여 유통하거나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유통업체에 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 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콘텐츠를 제공하여 수익의 일정 부분을 </a:t>
            </a:r>
            <a:r>
              <a:rPr lang="ko-KR" altLang="en-US" sz="18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배분받거나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함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</a:t>
            </a:r>
            <a:r>
              <a:rPr lang="ko-KR" altLang="ko-KR" sz="18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·</a:t>
            </a:r>
            <a:r>
              <a:rPr lang="en-US" altLang="ko-KR" sz="18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8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유통분야 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18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콘텐츠를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8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포맷으로 전환하고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개인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(B2C)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이나 기관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(B2B)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등에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  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제공하는 역할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· </a:t>
            </a:r>
            <a:r>
              <a:rPr lang="ko-KR" altLang="en-US" sz="18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단말기 분야 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전용단말기와 범용단말기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32010"/>
              </p:ext>
            </p:extLst>
          </p:nvPr>
        </p:nvGraphicFramePr>
        <p:xfrm>
          <a:off x="755576" y="4707124"/>
          <a:ext cx="7907858" cy="1829056"/>
        </p:xfrm>
        <a:graphic>
          <a:graphicData uri="http://schemas.openxmlformats.org/drawingml/2006/table">
            <a:tbl>
              <a:tblPr/>
              <a:tblGrid>
                <a:gridCol w="192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분야</a:t>
                      </a:r>
                    </a:p>
                  </a:txBody>
                  <a:tcPr marL="64771" marR="64771" marT="17915" marB="179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내  용</a:t>
                      </a:r>
                    </a:p>
                  </a:txBody>
                  <a:tcPr marL="64771" marR="64771" marT="17915" marB="179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콘텐츠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한컴 윤고딕 230" pitchFamily="18" charset="-127"/>
                        <a:ea typeface="한컴 윤고딕 230" pitchFamily="18" charset="-127"/>
                      </a:endParaRPr>
                    </a:p>
                  </a:txBody>
                  <a:tcPr marL="64771" marR="64771" marT="17915" marB="179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전자책의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 내용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주로 출판사가 담당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개인 저자도해당</a:t>
                      </a:r>
                    </a:p>
                  </a:txBody>
                  <a:tcPr marL="64771" marR="64771" marT="17915" marB="179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유통</a:t>
                      </a:r>
                    </a:p>
                  </a:txBody>
                  <a:tcPr marL="64771" marR="64771" marT="17915" marB="179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전용 </a:t>
                      </a: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뷰어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 개발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, </a:t>
                      </a: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콘텐츠의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 제작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/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변환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판매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한컴 윤고딕 230" pitchFamily="18" charset="-127"/>
                        <a:ea typeface="한컴 윤고딕 230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전자책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 </a:t>
                      </a: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유통사나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 온라인 서점이 담당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 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한컴 윤고딕 230" pitchFamily="18" charset="-127"/>
                        <a:ea typeface="한컴 윤고딕 230" pitchFamily="18" charset="-127"/>
                      </a:endParaRPr>
                    </a:p>
                  </a:txBody>
                  <a:tcPr marL="64771" marR="64771" marT="17915" marB="179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단말기</a:t>
                      </a:r>
                    </a:p>
                  </a:txBody>
                  <a:tcPr marL="64771" marR="64771" marT="17915" marB="179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전용 하드웨어 개발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한컴 윤고딕 230" pitchFamily="18" charset="-127"/>
                          <a:ea typeface="한컴 윤고딕 230" pitchFamily="18" charset="-127"/>
                        </a:rPr>
                        <a:t>전자회사가 담당</a:t>
                      </a:r>
                    </a:p>
                  </a:txBody>
                  <a:tcPr marL="64771" marR="64771" marT="17915" marB="179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07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81000" latinLnBrk="0">
          <a:spcBef>
            <a:spcPct val="0"/>
          </a:spcBef>
          <a:defRPr dirty="0" smtClean="0">
            <a:solidFill>
              <a:srgbClr val="000000"/>
            </a:solidFill>
            <a:latin typeface="한컴 윤고딕 230" pitchFamily="18" charset="-127"/>
            <a:ea typeface="한컴 윤고딕 230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26171</TotalTime>
  <Words>2559</Words>
  <Application>Microsoft Office PowerPoint</Application>
  <PresentationFormat>화면 슬라이드 쇼(4:3)</PresentationFormat>
  <Paragraphs>277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7" baseType="lpstr">
      <vt:lpstr>HY견고딕</vt:lpstr>
      <vt:lpstr>HY헤드라인M</vt:lpstr>
      <vt:lpstr>KoPubWorld돋움체 Medium</vt:lpstr>
      <vt:lpstr>KoPub돋움체 Bold</vt:lpstr>
      <vt:lpstr>Yoon 2002_TT</vt:lpstr>
      <vt:lpstr>맑은 고딕</vt:lpstr>
      <vt:lpstr>한컴 윤고딕 230</vt:lpstr>
      <vt:lpstr>Arial</vt:lpstr>
      <vt:lpstr>Office 테마</vt:lpstr>
      <vt:lpstr>EP / 제2장 전자출판의 개념 및 범위</vt:lpstr>
      <vt:lpstr>PowerPoint 프레젠테이션</vt:lpstr>
      <vt:lpstr>Ⅰ. 전자출판의 개념</vt:lpstr>
      <vt:lpstr>PowerPoint 프레젠테이션</vt:lpstr>
      <vt:lpstr>PowerPoint 프레젠테이션</vt:lpstr>
      <vt:lpstr>PowerPoint 프레젠테이션</vt:lpstr>
      <vt:lpstr>PowerPoint 프레젠테이션</vt:lpstr>
      <vt:lpstr>Ⅱ. 전자출판의 범위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Ⅲ. 전자책 성장 배경 및 이유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Tip.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김예성</cp:lastModifiedBy>
  <cp:revision>2332</cp:revision>
  <cp:lastPrinted>2020-09-15T07:18:53Z</cp:lastPrinted>
  <dcterms:created xsi:type="dcterms:W3CDTF">2010-09-25T05:23:44Z</dcterms:created>
  <dcterms:modified xsi:type="dcterms:W3CDTF">2021-10-26T05:14:32Z</dcterms:modified>
</cp:coreProperties>
</file>