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487" r:id="rId2"/>
    <p:sldId id="359" r:id="rId3"/>
    <p:sldId id="276" r:id="rId4"/>
    <p:sldId id="492" r:id="rId5"/>
    <p:sldId id="490" r:id="rId6"/>
    <p:sldId id="505" r:id="rId7"/>
    <p:sldId id="506" r:id="rId8"/>
    <p:sldId id="507" r:id="rId9"/>
    <p:sldId id="496" r:id="rId10"/>
    <p:sldId id="494" r:id="rId11"/>
    <p:sldId id="495" r:id="rId12"/>
    <p:sldId id="497" r:id="rId13"/>
    <p:sldId id="498" r:id="rId14"/>
    <p:sldId id="499" r:id="rId15"/>
    <p:sldId id="500" r:id="rId16"/>
    <p:sldId id="501" r:id="rId17"/>
    <p:sldId id="502" r:id="rId18"/>
    <p:sldId id="508" r:id="rId19"/>
    <p:sldId id="503" r:id="rId20"/>
    <p:sldId id="509" r:id="rId21"/>
    <p:sldId id="510" r:id="rId22"/>
    <p:sldId id="511" r:id="rId23"/>
    <p:sldId id="512" r:id="rId24"/>
    <p:sldId id="513" r:id="rId25"/>
    <p:sldId id="514" r:id="rId26"/>
    <p:sldId id="516" r:id="rId27"/>
    <p:sldId id="517" r:id="rId28"/>
    <p:sldId id="518" r:id="rId29"/>
    <p:sldId id="519" r:id="rId30"/>
    <p:sldId id="466" r:id="rId31"/>
    <p:sldId id="444" r:id="rId32"/>
  </p:sldIdLst>
  <p:sldSz cx="9144000" cy="6858000" type="screen4x3"/>
  <p:notesSz cx="6858000" cy="99456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10B8"/>
    <a:srgbClr val="FFFFE7"/>
    <a:srgbClr val="F7FEB8"/>
    <a:srgbClr val="FAC090"/>
    <a:srgbClr val="D0D8E8"/>
    <a:srgbClr val="FFFFFF"/>
    <a:srgbClr val="F1F6C0"/>
    <a:srgbClr val="F1EF91"/>
    <a:srgbClr val="F5E18B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958" autoAdjust="0"/>
  </p:normalViewPr>
  <p:slideViewPr>
    <p:cSldViewPr>
      <p:cViewPr varScale="1">
        <p:scale>
          <a:sx n="62" d="100"/>
          <a:sy n="62" d="100"/>
        </p:scale>
        <p:origin x="67" y="70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7285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l">
              <a:defRPr sz="1200"/>
            </a:lvl1pPr>
          </a:lstStyle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7285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KoPubWorld돋움체 Medium" panose="00000600000000000000" pitchFamily="2" charset="-127"/>
                <a:ea typeface="KoPubWorld돋움체 Medium" panose="00000600000000000000" pitchFamily="2" charset="-127"/>
              </a:rPr>
              <a:pPr/>
              <a:t>2021-10-26</a:t>
            </a:fld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446678"/>
            <a:ext cx="2971800" cy="497285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4" y="9446678"/>
            <a:ext cx="2971800" cy="497285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KoPubWorld돋움체 Medium" panose="00000600000000000000" pitchFamily="2" charset="-127"/>
                <a:ea typeface="KoPubWorld돋움체 Medium" panose="00000600000000000000" pitchFamily="2" charset="-127"/>
              </a:rPr>
              <a:pPr/>
              <a:t>‹#›</a:t>
            </a:fld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95203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7285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l">
              <a:defRPr sz="1200">
                <a:latin typeface="KoPubWorld돋움체 Medium" panose="00000600000000000000" pitchFamily="2" charset="-127"/>
                <a:ea typeface="KoPubWorld돋움체 Medium" panose="00000600000000000000" pitchFamily="2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7285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r">
              <a:defRPr sz="1200">
                <a:latin typeface="KoPubWorld돋움체 Medium" panose="00000600000000000000" pitchFamily="2" charset="-127"/>
                <a:ea typeface="KoPubWorld돋움체 Medium" panose="00000600000000000000" pitchFamily="2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2021-10-26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1" tIns="45875" rIns="91751" bIns="45875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724203"/>
            <a:ext cx="5486400" cy="4475559"/>
          </a:xfrm>
          <a:prstGeom prst="rect">
            <a:avLst/>
          </a:prstGeom>
        </p:spPr>
        <p:txBody>
          <a:bodyPr vert="horz" lIns="91751" tIns="45875" rIns="91751" bIns="45875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6678"/>
            <a:ext cx="2971800" cy="497285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l">
              <a:defRPr sz="1200">
                <a:latin typeface="KoPubWorld돋움체 Medium" panose="00000600000000000000" pitchFamily="2" charset="-127"/>
                <a:ea typeface="KoPubWorld돋움체 Medium" panose="00000600000000000000" pitchFamily="2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4" y="9446678"/>
            <a:ext cx="2971800" cy="497285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r">
              <a:defRPr sz="1200">
                <a:latin typeface="KoPubWorld돋움체 Medium" panose="00000600000000000000" pitchFamily="2" charset="-127"/>
                <a:ea typeface="KoPubWorld돋움체 Medium" panose="00000600000000000000" pitchFamily="2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135467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KoPubWorld돋움체 Medium" panose="00000600000000000000" pitchFamily="2" charset="-127"/>
        <a:ea typeface="KoPubWorld돋움체 Medium" panose="00000600000000000000" pitchFamily="2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KoPubWorld돋움체 Medium" panose="00000600000000000000" pitchFamily="2" charset="-127"/>
        <a:ea typeface="KoPubWorld돋움체 Medium" panose="00000600000000000000" pitchFamily="2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KoPubWorld돋움체 Medium" panose="00000600000000000000" pitchFamily="2" charset="-127"/>
        <a:ea typeface="KoPubWorld돋움체 Medium" panose="00000600000000000000" pitchFamily="2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KoPubWorld돋움체 Medium" panose="00000600000000000000" pitchFamily="2" charset="-127"/>
        <a:ea typeface="KoPubWorld돋움체 Medium" panose="00000600000000000000" pitchFamily="2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KoPubWorld돋움체 Medium" panose="00000600000000000000" pitchFamily="2" charset="-127"/>
        <a:ea typeface="KoPubWorld돋움체 Medium" panose="00000600000000000000" pitchFamily="2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 userDrawn="1"/>
        </p:nvSpPr>
        <p:spPr>
          <a:xfrm>
            <a:off x="395536" y="1772816"/>
            <a:ext cx="9289032" cy="2376264"/>
          </a:xfrm>
          <a:prstGeom prst="round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cxnSp>
        <p:nvCxnSpPr>
          <p:cNvPr id="9" name="직선 연결선 8"/>
          <p:cNvCxnSpPr/>
          <p:nvPr userDrawn="1"/>
        </p:nvCxnSpPr>
        <p:spPr>
          <a:xfrm rot="5400000">
            <a:off x="1739876" y="2973140"/>
            <a:ext cx="1199752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12192" y="-12540"/>
            <a:ext cx="9139428" cy="1028700"/>
          </a:xfrm>
          <a:prstGeom prst="rect">
            <a:avLst/>
          </a:prstGeom>
          <a:noFill/>
        </p:spPr>
      </p:pic>
      <p:sp>
        <p:nvSpPr>
          <p:cNvPr id="6" name="제목 5"/>
          <p:cNvSpPr>
            <a:spLocks noGrp="1"/>
          </p:cNvSpPr>
          <p:nvPr>
            <p:ph type="title" hasCustomPrompt="1"/>
          </p:nvPr>
        </p:nvSpPr>
        <p:spPr>
          <a:xfrm>
            <a:off x="3419872" y="2469656"/>
            <a:ext cx="5400600" cy="551680"/>
          </a:xfrm>
          <a:prstGeom prst="rect">
            <a:avLst/>
          </a:prstGeom>
        </p:spPr>
        <p:txBody>
          <a:bodyPr anchor="ctr"/>
          <a:lstStyle>
            <a:lvl1pPr algn="r">
              <a:defRPr sz="3200">
                <a:latin typeface="HY견고딕" pitchFamily="18" charset="-127"/>
                <a:ea typeface="HY견고딕" pitchFamily="18" charset="-127"/>
              </a:defRPr>
            </a:lvl1pPr>
          </a:lstStyle>
          <a:p>
            <a:r>
              <a:rPr lang="ko-KR" altLang="en-US" sz="3200" dirty="0">
                <a:latin typeface="HY견고딕" pitchFamily="18" charset="-127"/>
                <a:ea typeface="HY견고딕" pitchFamily="18" charset="-127"/>
              </a:rPr>
              <a:t>프레젠테이션 메인 제목</a:t>
            </a:r>
          </a:p>
        </p:txBody>
      </p:sp>
      <p:sp>
        <p:nvSpPr>
          <p:cNvPr id="11" name="텍스트 개체 틀 10"/>
          <p:cNvSpPr>
            <a:spLocks noGrp="1"/>
          </p:cNvSpPr>
          <p:nvPr>
            <p:ph type="body" sz="quarter" idx="10" hasCustomPrompt="1"/>
          </p:nvPr>
        </p:nvSpPr>
        <p:spPr>
          <a:xfrm>
            <a:off x="3419873" y="3140646"/>
            <a:ext cx="5400599" cy="216346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800">
                <a:latin typeface="KoPubWorld돋움체 Medium" panose="00000600000000000000" pitchFamily="2" charset="-127"/>
                <a:ea typeface="KoPubWorld돋움체 Medium" panose="00000600000000000000" pitchFamily="2" charset="-127"/>
              </a:defRPr>
            </a:lvl1pPr>
          </a:lstStyle>
          <a:p>
            <a:pPr lvl="0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프레젠테이션 소제목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755576" y="1772816"/>
            <a:ext cx="9721080" cy="3744416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1187549" y="2276872"/>
            <a:ext cx="5400675" cy="338499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/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893672" y="1073643"/>
            <a:ext cx="3347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4427984" y="2852936"/>
            <a:ext cx="4716016" cy="504056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HY견고딕"/>
                <a:ea typeface="HY견고딕"/>
                <a:cs typeface="+mj-cs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4427984" y="3429000"/>
            <a:ext cx="4716016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84264" y="683695"/>
            <a:ext cx="896153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5064012" y="176448"/>
            <a:ext cx="4032300" cy="476250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defRPr>
            </a:lvl1pPr>
          </a:lstStyle>
          <a:p>
            <a:pPr lvl="0"/>
            <a:r>
              <a:rPr lang="ko-KR" altLang="en-US"/>
              <a:t>프레젠테이션 소제목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 userDrawn="1">
            <p:ph type="sldNum" sz="quarter" idx="4"/>
          </p:nvPr>
        </p:nvSpPr>
        <p:spPr>
          <a:xfrm>
            <a:off x="6804248" y="6579350"/>
            <a:ext cx="2311400" cy="278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FFFFFF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pic>
        <p:nvPicPr>
          <p:cNvPr id="6" name="그림 5" descr="기대하라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26504" y="6299512"/>
            <a:ext cx="1017104" cy="294267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-48768" y="6614779"/>
            <a:ext cx="14205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>
                <a:solidFill>
                  <a:schemeClr val="bg1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llje.tistory.com/entry/%EB%98%90-%EB%8B%A4%EB%A5%B8-%EC%86%8C%EC%85%9C%EC%BB%A4%EB%AE%A4%EB%8B%88%EC%BC%80%EC%9D%B4%EC%85%98-%EB%B0%A9%EB%B2%95-%EC%86%8C%EC%85%9C%ED%8E%80%EB%94%A9Social-Fundi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parkisu007&amp;logNo=221519850706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eil.com/news_view/?id_art=312403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edaily.co.kr/news/read?newsId=01243126615834784&amp;mediaCodeNo=257&amp;OutLnkChk=Y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domin.com/news/articleView.html?idxno=59629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mocja@inu.ac.kr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jisiks.com/10011590914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domin.com/news/articleView.html?idxno=59629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2411760" y="2687111"/>
            <a:ext cx="6552728" cy="551680"/>
          </a:xfrm>
        </p:spPr>
        <p:txBody>
          <a:bodyPr/>
          <a:lstStyle/>
          <a:p>
            <a:pPr algn="ctr"/>
            <a:r>
              <a:rPr lang="en-US" altLang="ko-KR" sz="2800" b="1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EP </a:t>
            </a:r>
            <a:r>
              <a:rPr lang="en-US" altLang="ko-KR" sz="2400" b="1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/ </a:t>
            </a:r>
            <a:r>
              <a:rPr lang="ko-KR" altLang="en-US" sz="2400" b="1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제</a:t>
            </a:r>
            <a:r>
              <a:rPr lang="en-US" altLang="ko-KR" sz="2400" b="1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1</a:t>
            </a:r>
            <a:r>
              <a:rPr lang="ko-KR" altLang="en-US" sz="2400" b="1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장 출판 패러다임의 진화 </a:t>
            </a:r>
            <a:endParaRPr lang="ko-KR" altLang="en-US" sz="1800" b="1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7" name="텍스트 개체 틀 6"/>
          <p:cNvSpPr>
            <a:spLocks noGrp="1"/>
          </p:cNvSpPr>
          <p:nvPr>
            <p:ph type="body" sz="quarter" idx="10"/>
          </p:nvPr>
        </p:nvSpPr>
        <p:spPr>
          <a:xfrm>
            <a:off x="3131840" y="3428678"/>
            <a:ext cx="5796136" cy="216346"/>
          </a:xfrm>
        </p:spPr>
        <p:txBody>
          <a:bodyPr/>
          <a:lstStyle/>
          <a:p>
            <a:pPr algn="l"/>
            <a:r>
              <a:rPr lang="ko-KR" altLang="en-US" sz="1600" dirty="0">
                <a:solidFill>
                  <a:srgbClr val="002060"/>
                </a:solidFill>
              </a:rPr>
              <a:t>문헌정보학과 교수 </a:t>
            </a:r>
            <a:r>
              <a:rPr lang="ko-KR" altLang="en-US" sz="1600" dirty="0" err="1">
                <a:solidFill>
                  <a:srgbClr val="002060"/>
                </a:solidFill>
              </a:rPr>
              <a:t>이문학</a:t>
            </a:r>
            <a:r>
              <a:rPr lang="en-US" altLang="ko-KR" sz="1600" dirty="0">
                <a:solidFill>
                  <a:srgbClr val="002060"/>
                </a:solidFill>
              </a:rPr>
              <a:t>(</a:t>
            </a:r>
            <a:r>
              <a:rPr lang="ko-KR" altLang="en-US" sz="1600">
                <a:solidFill>
                  <a:srgbClr val="002060"/>
                </a:solidFill>
              </a:rPr>
              <a:t>李文學</a:t>
            </a:r>
            <a:r>
              <a:rPr lang="en-US" altLang="ko-KR" sz="1600" dirty="0">
                <a:solidFill>
                  <a:srgbClr val="002060"/>
                </a:solidFill>
              </a:rPr>
              <a:t>/mocja@inu.ac.kr) </a:t>
            </a:r>
            <a:endParaRPr lang="ko-KR" altLang="en-US" sz="1600" dirty="0">
              <a:solidFill>
                <a:srgbClr val="002060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6289566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9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pic>
        <p:nvPicPr>
          <p:cNvPr id="5122" name="Picture 2" descr="또 다른 소셜커뮤니케이션 방법, 소셜펀딩(Social Funding)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92896"/>
            <a:ext cx="1566850" cy="940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3" y="4181400"/>
            <a:ext cx="1763688" cy="2396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98141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53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184731" y="325998"/>
            <a:ext cx="3564114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54" name="Rectangle 85"/>
          <p:cNvSpPr>
            <a:spLocks noChangeArrowheads="1"/>
          </p:cNvSpPr>
          <p:nvPr/>
        </p:nvSpPr>
        <p:spPr bwMode="auto">
          <a:xfrm>
            <a:off x="205793" y="340687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인쇄 출판의 가치는 영원</a:t>
            </a:r>
          </a:p>
        </p:txBody>
      </p:sp>
      <p:sp>
        <p:nvSpPr>
          <p:cNvPr id="9" name="직사각형 3"/>
          <p:cNvSpPr>
            <a:spLocks noChangeArrowheads="1"/>
          </p:cNvSpPr>
          <p:nvPr/>
        </p:nvSpPr>
        <p:spPr bwMode="auto">
          <a:xfrm>
            <a:off x="0" y="1459466"/>
            <a:ext cx="9144000" cy="36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ko-KR" sz="1600" dirty="0">
                <a:solidFill>
                  <a:srgbClr val="0810B8"/>
                </a:solidFill>
                <a:latin typeface="KoPub돋움체 Bold"/>
                <a:ea typeface="KoPub돋움체 Bold"/>
              </a:rPr>
              <a:t>⊙ </a:t>
            </a:r>
            <a:r>
              <a:rPr lang="ko-KR" altLang="en-US" sz="1600" b="1" dirty="0">
                <a:solidFill>
                  <a:srgbClr val="0810B8"/>
                </a:solidFill>
              </a:rPr>
              <a:t>책</a:t>
            </a:r>
            <a:r>
              <a:rPr lang="en-US" altLang="ko-KR" sz="1600" b="1" dirty="0">
                <a:solidFill>
                  <a:srgbClr val="0810B8"/>
                </a:solidFill>
              </a:rPr>
              <a:t>(</a:t>
            </a:r>
            <a:r>
              <a:rPr lang="ko-KR" altLang="en-US" sz="1600" b="1" dirty="0">
                <a:solidFill>
                  <a:srgbClr val="0810B8"/>
                </a:solidFill>
              </a:rPr>
              <a:t>冊</a:t>
            </a:r>
            <a:r>
              <a:rPr lang="en-US" altLang="ko-KR" sz="1600" b="1" dirty="0">
                <a:solidFill>
                  <a:srgbClr val="0810B8"/>
                </a:solidFill>
              </a:rPr>
              <a:t>)</a:t>
            </a:r>
            <a:endParaRPr lang="ko-KR" altLang="en-US" sz="1600" dirty="0">
              <a:solidFill>
                <a:srgbClr val="0810B8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ko-KR" altLang="en-US" sz="16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인류 역사상 가장 오래된 매체</a:t>
            </a:r>
            <a:r>
              <a:rPr lang="en-US" altLang="ko-KR" sz="16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sz="16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기원전 </a:t>
            </a:r>
            <a:r>
              <a:rPr lang="en-US" altLang="ko-KR" sz="16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3000~4000</a:t>
            </a:r>
            <a:r>
              <a:rPr lang="ko-KR" altLang="en-US" sz="16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년 전에 거북의 등</a:t>
            </a:r>
            <a:r>
              <a:rPr lang="en-US" altLang="ko-KR" sz="16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(</a:t>
            </a:r>
            <a:r>
              <a:rPr lang="ko-KR" altLang="en-US" sz="16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갑골문자</a:t>
            </a:r>
            <a:r>
              <a:rPr lang="en-US" altLang="ko-KR" sz="16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), </a:t>
            </a:r>
            <a:r>
              <a:rPr lang="ko-KR" altLang="en-US" sz="1600" dirty="0" err="1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진흙판</a:t>
            </a:r>
            <a:r>
              <a:rPr lang="en-US" altLang="ko-KR" sz="16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(</a:t>
            </a:r>
            <a:r>
              <a:rPr lang="ko-KR" altLang="en-US" sz="16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설형문자</a:t>
            </a:r>
            <a:r>
              <a:rPr lang="en-US" altLang="ko-KR" sz="16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), </a:t>
            </a:r>
            <a:r>
              <a:rPr lang="ko-KR" altLang="en-US" sz="16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로마시대 이집트의 알렉산드리아 도서관에는 파피루스로 만든 책 </a:t>
            </a:r>
            <a:r>
              <a:rPr lang="en-US" altLang="ko-KR" sz="16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70</a:t>
            </a:r>
            <a:r>
              <a:rPr lang="ko-KR" altLang="en-US" sz="16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만 권이 소장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r>
              <a:rPr lang="en-US" altLang="ko-KR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-  </a:t>
            </a:r>
            <a:r>
              <a:rPr lang="ko-KR" altLang="en-US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중세까지 冊은 소수 지배계층만의 전유물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ko-KR" altLang="en-US" sz="16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중세 말</a:t>
            </a:r>
            <a:r>
              <a:rPr lang="en-US" altLang="ko-KR" sz="16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sz="1600" dirty="0" err="1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구텐베르크가</a:t>
            </a:r>
            <a:r>
              <a:rPr lang="ko-KR" altLang="en-US" sz="16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개발한 활판인쇄술은 책 문화에 커다란 변화를 불러옴 매스 프로덕션</a:t>
            </a:r>
            <a:r>
              <a:rPr lang="en-US" altLang="ko-KR" sz="16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-</a:t>
            </a:r>
            <a:r>
              <a:rPr lang="ko-KR" altLang="en-US" sz="16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대량생산</a:t>
            </a:r>
            <a:endParaRPr lang="en-US" altLang="ko-KR" sz="16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ko-KR" altLang="en-US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기계화된 책의 생산방식은 지식과 민주주의의 확산</a:t>
            </a:r>
            <a:r>
              <a:rPr lang="en-US" altLang="ko-KR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과학기술의 발전 촉진하여 오늘날과 같은 문명사회 형성에 기여 </a:t>
            </a:r>
            <a:r>
              <a:rPr lang="en-US" altLang="ko-KR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- </a:t>
            </a:r>
            <a:r>
              <a:rPr lang="ko-KR" altLang="en-US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인류는 역사 이래 최고의 번영을 구가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en-US" altLang="ko-KR" sz="16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20</a:t>
            </a:r>
            <a:r>
              <a:rPr lang="ko-KR" altLang="en-US" sz="16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세기 말까지 책의 생산과 유통 소비 방법은 종이에 인쇄되는 아날로그 방식 지속</a:t>
            </a:r>
            <a:r>
              <a:rPr lang="en-US" altLang="ko-KR" sz="16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</a:t>
            </a:r>
            <a:endParaRPr lang="ko-KR" altLang="en-US" sz="16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32326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53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149227" y="348503"/>
            <a:ext cx="3564114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54" name="Rectangle 85"/>
          <p:cNvSpPr>
            <a:spLocks noChangeArrowheads="1"/>
          </p:cNvSpPr>
          <p:nvPr/>
        </p:nvSpPr>
        <p:spPr bwMode="auto">
          <a:xfrm>
            <a:off x="92365" y="360106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인쇄 출판의 가치는 영원</a:t>
            </a:r>
          </a:p>
        </p:txBody>
      </p:sp>
      <p:grpSp>
        <p:nvGrpSpPr>
          <p:cNvPr id="15" name="그룹 7"/>
          <p:cNvGrpSpPr>
            <a:grpSpLocks/>
          </p:cNvGrpSpPr>
          <p:nvPr/>
        </p:nvGrpSpPr>
        <p:grpSpPr bwMode="auto">
          <a:xfrm>
            <a:off x="0" y="3049652"/>
            <a:ext cx="9036496" cy="1976896"/>
            <a:chOff x="1474908" y="4437570"/>
            <a:chExt cx="7412856" cy="1900990"/>
          </a:xfrm>
        </p:grpSpPr>
        <p:sp>
          <p:nvSpPr>
            <p:cNvPr id="16" name="직사각형 3"/>
            <p:cNvSpPr>
              <a:spLocks noChangeArrowheads="1"/>
            </p:cNvSpPr>
            <p:nvPr/>
          </p:nvSpPr>
          <p:spPr bwMode="auto">
            <a:xfrm>
              <a:off x="1474908" y="4917956"/>
              <a:ext cx="7412856" cy="1420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latinLnBrk="1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1pPr>
              <a:lvl2pPr marL="742950" indent="-285750" latinLnBrk="1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2pPr>
              <a:lvl3pPr marL="1143000" indent="-228600" latinLnBrk="1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3pPr>
              <a:lvl4pPr marL="1600200" indent="-228600" latinLnBrk="1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4pPr>
              <a:lvl5pPr marL="2057400" indent="-228600" latinLnBrk="1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기원전 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288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년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, 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프톨레마이오스 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1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세 설립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, ‘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지구상 모든 민족들의 책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’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을 수집하여 보관할 것을 지시 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– 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당시 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70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만 두루마리 자료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(</a:t>
              </a:r>
              <a:r>
                <a:rPr lang="ko-KR" altLang="en-US" sz="1800" dirty="0" err="1">
                  <a:latin typeface="한컴 윤고딕 230" pitchFamily="18" charset="-127"/>
                  <a:ea typeface="한컴 윤고딕 230" pitchFamily="18" charset="-127"/>
                </a:rPr>
                <a:t>권자본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)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 소장 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– 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도서관은 단순히 책을 보관하는 역할뿐만 아니라 지속적으로 학문을 연구하는 곳 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– 3C 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경 로마군대에 의해 불탐 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– 2002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년 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10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월 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16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일 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1700</a:t>
              </a:r>
              <a:r>
                <a:rPr lang="ko-KR" altLang="en-US" sz="1800" dirty="0" err="1">
                  <a:latin typeface="한컴 윤고딕 230" pitchFamily="18" charset="-127"/>
                  <a:ea typeface="한컴 윤고딕 230" pitchFamily="18" charset="-127"/>
                </a:rPr>
                <a:t>여년만에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 </a:t>
              </a:r>
              <a:r>
                <a:rPr lang="ko-KR" altLang="en-US" sz="1800" dirty="0" err="1">
                  <a:latin typeface="한컴 윤고딕 230" pitchFamily="18" charset="-127"/>
                  <a:ea typeface="한컴 윤고딕 230" pitchFamily="18" charset="-127"/>
                </a:rPr>
                <a:t>재개관</a:t>
              </a:r>
              <a:endParaRPr lang="ko-KR" altLang="en-US" sz="1800" dirty="0">
                <a:latin typeface="한컴 윤고딕 230" pitchFamily="18" charset="-127"/>
                <a:ea typeface="한컴 윤고딕 230" pitchFamily="18" charset="-127"/>
              </a:endParaRPr>
            </a:p>
          </p:txBody>
        </p:sp>
        <p:grpSp>
          <p:nvGrpSpPr>
            <p:cNvPr id="17" name="그룹 18"/>
            <p:cNvGrpSpPr>
              <a:grpSpLocks/>
            </p:cNvGrpSpPr>
            <p:nvPr/>
          </p:nvGrpSpPr>
          <p:grpSpPr bwMode="auto">
            <a:xfrm>
              <a:off x="1474908" y="4437570"/>
              <a:ext cx="2399153" cy="503270"/>
              <a:chOff x="1811162" y="1940583"/>
              <a:chExt cx="2399153" cy="503270"/>
            </a:xfrm>
          </p:grpSpPr>
          <p:sp>
            <p:nvSpPr>
              <p:cNvPr id="18" name="아래쪽 화살표 설명선 17"/>
              <p:cNvSpPr/>
              <p:nvPr/>
            </p:nvSpPr>
            <p:spPr>
              <a:xfrm>
                <a:off x="1834979" y="1940584"/>
                <a:ext cx="2375336" cy="503269"/>
              </a:xfrm>
              <a:prstGeom prst="downArrowCallou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/>
              </a:p>
            </p:txBody>
          </p:sp>
          <p:sp>
            <p:nvSpPr>
              <p:cNvPr id="19" name="TextBox 21"/>
              <p:cNvSpPr txBox="1">
                <a:spLocks noChangeArrowheads="1"/>
              </p:cNvSpPr>
              <p:nvPr/>
            </p:nvSpPr>
            <p:spPr bwMode="auto">
              <a:xfrm>
                <a:off x="1811162" y="1940583"/>
                <a:ext cx="237626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latinLnBrk="1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1pPr>
                <a:lvl2pPr marL="742950" indent="-285750" latinLnBrk="1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2pPr>
                <a:lvl3pPr marL="1143000" indent="-228600" latinLnBrk="1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3pPr>
                <a:lvl4pPr marL="1600200" indent="-228600" latinLnBrk="1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4pPr>
                <a:lvl5pPr marL="2057400" indent="-228600" latinLnBrk="1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lang="ko-KR" altLang="en-US" sz="1800" dirty="0">
                    <a:solidFill>
                      <a:schemeClr val="bg1"/>
                    </a:solidFill>
                    <a:latin typeface="맑은 고딕" pitchFamily="50" charset="-127"/>
                    <a:ea typeface="굴림" pitchFamily="50" charset="-127"/>
                  </a:rPr>
                  <a:t>알렉산드리아도서관</a:t>
                </a:r>
                <a:r>
                  <a:rPr lang="en-US" altLang="ko-KR" sz="1800" dirty="0">
                    <a:solidFill>
                      <a:schemeClr val="bg1"/>
                    </a:solidFill>
                    <a:latin typeface="맑은 고딕" pitchFamily="50" charset="-127"/>
                    <a:ea typeface="굴림" pitchFamily="50" charset="-127"/>
                  </a:rPr>
                  <a:t> </a:t>
                </a:r>
                <a:r>
                  <a:rPr lang="ko-KR" altLang="en-US" sz="1800" dirty="0">
                    <a:solidFill>
                      <a:schemeClr val="bg1"/>
                    </a:solidFill>
                    <a:latin typeface="맑은 고딕" pitchFamily="50" charset="-127"/>
                    <a:ea typeface="굴림" pitchFamily="50" charset="-127"/>
                  </a:rPr>
                  <a:t> </a:t>
                </a:r>
              </a:p>
            </p:txBody>
          </p:sp>
        </p:grpSp>
      </p:grpSp>
      <p:sp>
        <p:nvSpPr>
          <p:cNvPr id="26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-1" y="914195"/>
            <a:ext cx="9144001" cy="1206224"/>
            <a:chOff x="640104" y="1628800"/>
            <a:chExt cx="8129243" cy="1206224"/>
          </a:xfrm>
        </p:grpSpPr>
        <p:sp>
          <p:nvSpPr>
            <p:cNvPr id="13" name="아래쪽 화살표 설명선 12"/>
            <p:cNvSpPr/>
            <p:nvPr/>
          </p:nvSpPr>
          <p:spPr bwMode="auto">
            <a:xfrm>
              <a:off x="848467" y="1628800"/>
              <a:ext cx="1138514" cy="536693"/>
            </a:xfrm>
            <a:prstGeom prst="downArrowCallou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o-KR" altLang="en-US" dirty="0"/>
                <a:t>중세</a:t>
              </a:r>
            </a:p>
          </p:txBody>
        </p:sp>
        <p:sp>
          <p:nvSpPr>
            <p:cNvPr id="28" name="직사각형 22"/>
            <p:cNvSpPr>
              <a:spLocks noChangeArrowheads="1"/>
            </p:cNvSpPr>
            <p:nvPr/>
          </p:nvSpPr>
          <p:spPr bwMode="auto">
            <a:xfrm>
              <a:off x="640104" y="2165493"/>
              <a:ext cx="8129243" cy="669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latinLnBrk="1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1pPr>
              <a:lvl2pPr marL="742950" indent="-285750" latinLnBrk="1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2pPr>
              <a:lvl3pPr marL="1143000" indent="-228600" latinLnBrk="1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3pPr>
              <a:lvl4pPr marL="1600200" indent="-228600" latinLnBrk="1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4pPr>
              <a:lvl5pPr marL="2057400" indent="-228600" latinLnBrk="1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유럽 역사에서 게르만 민족의 대이동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(5C 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경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)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부터 동로마 제국의 멸망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(15C 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중엽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) 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시대까지의 시기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, 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한국사에서 중세는 고려시대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7791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20" name="직사각형 3"/>
          <p:cNvSpPr>
            <a:spLocks noChangeArrowheads="1"/>
          </p:cNvSpPr>
          <p:nvPr/>
        </p:nvSpPr>
        <p:spPr bwMode="auto">
          <a:xfrm>
            <a:off x="0" y="1226195"/>
            <a:ext cx="91440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marL="285750" indent="-285750">
              <a:buFontTx/>
              <a:buChar char="-"/>
            </a:pP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21C</a:t>
            </a: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 들어 책의 생산과 유통</a:t>
            </a: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소비방식의 급격한 디지털화</a:t>
            </a: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출판환경은 급격한 </a:t>
            </a:r>
            <a:endParaRPr lang="en-US" altLang="ko-KR" sz="1600" dirty="0">
              <a:latin typeface="한컴 윤고딕 230" pitchFamily="18" charset="-127"/>
              <a:ea typeface="한컴 윤고딕 230" pitchFamily="18" charset="-127"/>
            </a:endParaRPr>
          </a:p>
          <a:p>
            <a:pPr>
              <a:buNone/>
            </a:pP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    </a:t>
            </a: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변화를 경험하게 됨</a:t>
            </a:r>
            <a:endParaRPr lang="en-US" altLang="ko-KR" sz="1600" dirty="0">
              <a:latin typeface="한컴 윤고딕 230" pitchFamily="18" charset="-127"/>
              <a:ea typeface="한컴 윤고딕 230" pitchFamily="18" charset="-127"/>
            </a:endParaRPr>
          </a:p>
          <a:p>
            <a:pPr marL="285750" indent="-285750">
              <a:buFontTx/>
              <a:buChar char="-"/>
            </a:pPr>
            <a:r>
              <a:rPr lang="ko-KR" altLang="en-US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전자출판의 발전은 </a:t>
            </a:r>
            <a:r>
              <a:rPr lang="en-US" altLang="ko-KR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CD-ROM </a:t>
            </a:r>
            <a:r>
              <a:rPr lang="ko-KR" altLang="en-US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단계를 거쳐 인터넷 전자출판</a:t>
            </a:r>
            <a:r>
              <a:rPr lang="en-US" altLang="ko-KR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(</a:t>
            </a:r>
            <a:r>
              <a:rPr lang="ko-KR" altLang="en-US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파일형태의 전자출판</a:t>
            </a:r>
            <a:r>
              <a:rPr lang="en-US" altLang="ko-KR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), </a:t>
            </a:r>
            <a:r>
              <a:rPr lang="ko-KR" altLang="en-US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특히 </a:t>
            </a:r>
            <a:r>
              <a:rPr lang="en-US" altLang="ko-KR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e-Book</a:t>
            </a:r>
            <a:r>
              <a:rPr lang="ko-KR" altLang="en-US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의 단계로 </a:t>
            </a:r>
            <a:r>
              <a:rPr lang="ko-KR" altLang="en-US" sz="1600" dirty="0" err="1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접어듬</a:t>
            </a:r>
            <a:endParaRPr lang="en-US" altLang="ko-KR" sz="1600" dirty="0">
              <a:solidFill>
                <a:srgbClr val="0070C0"/>
              </a:solidFill>
              <a:latin typeface="한컴 윤고딕 230" pitchFamily="18" charset="-127"/>
              <a:ea typeface="한컴 윤고딕 230" pitchFamily="18" charset="-127"/>
            </a:endParaRPr>
          </a:p>
          <a:p>
            <a:pPr marL="285750" indent="-285750">
              <a:buFontTx/>
              <a:buChar char="-"/>
            </a:pP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e-Book</a:t>
            </a: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이 먼저 나오는 ‘역</a:t>
            </a: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(</a:t>
            </a: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逆</a:t>
            </a: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) </a:t>
            </a: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출판’ 경향의 일반화와</a:t>
            </a: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 e-Book</a:t>
            </a: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으로만 출판되는</a:t>
            </a: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(Only eBook) </a:t>
            </a: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경향이 나타남</a:t>
            </a:r>
          </a:p>
          <a:p>
            <a:pPr>
              <a:buFont typeface="Arial" pitchFamily="34" charset="0"/>
              <a:buNone/>
            </a:pPr>
            <a:r>
              <a:rPr lang="en-US" altLang="ko-KR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- </a:t>
            </a:r>
            <a:r>
              <a:rPr lang="ko-KR" altLang="en-US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출판 </a:t>
            </a:r>
            <a:r>
              <a:rPr lang="ko-KR" altLang="en-US" sz="1600" dirty="0" err="1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콘텐츠의</a:t>
            </a:r>
            <a:r>
              <a:rPr lang="ko-KR" altLang="en-US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 부가가치를 극대화하는</a:t>
            </a:r>
            <a:r>
              <a:rPr lang="en-US" altLang="ko-KR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(OSMU) </a:t>
            </a:r>
            <a:r>
              <a:rPr lang="ko-KR" altLang="en-US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경향</a:t>
            </a:r>
          </a:p>
          <a:p>
            <a:pPr>
              <a:buFont typeface="Arial" pitchFamily="34" charset="0"/>
              <a:buNone/>
            </a:pP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- </a:t>
            </a: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출판사의 자체 </a:t>
            </a: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DB </a:t>
            </a: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구축 </a:t>
            </a: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- </a:t>
            </a: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이용자에게 양질의 정보를 유료로 제공</a:t>
            </a:r>
          </a:p>
          <a:p>
            <a:pPr>
              <a:buFont typeface="Arial" pitchFamily="34" charset="0"/>
              <a:buNone/>
            </a:pPr>
            <a:r>
              <a:rPr lang="en-US" altLang="ko-KR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- </a:t>
            </a:r>
            <a:r>
              <a:rPr lang="ko-KR" altLang="en-US" sz="1600" dirty="0" err="1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포털사이트</a:t>
            </a:r>
            <a:r>
              <a:rPr lang="ko-KR" altLang="en-US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 등에 </a:t>
            </a:r>
            <a:r>
              <a:rPr lang="ko-KR" altLang="en-US" sz="1600" dirty="0" err="1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콘텐츠를</a:t>
            </a:r>
            <a:r>
              <a:rPr lang="ko-KR" altLang="en-US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 제공하여 부가수익을 창출하는 방식 일반화</a:t>
            </a:r>
          </a:p>
          <a:p>
            <a:pPr>
              <a:buFont typeface="Arial" pitchFamily="34" charset="0"/>
              <a:buNone/>
            </a:pP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- </a:t>
            </a: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애플리케이션</a:t>
            </a: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인터넷 기업과 출판사 간의 전략적 제휴 증가</a:t>
            </a:r>
          </a:p>
          <a:p>
            <a:pPr>
              <a:buFont typeface="Arial" pitchFamily="34" charset="0"/>
              <a:buNone/>
            </a:pPr>
            <a:r>
              <a:rPr lang="en-US" altLang="ko-KR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- </a:t>
            </a:r>
            <a:r>
              <a:rPr lang="ko-KR" altLang="en-US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서구 출판기업들의 경우 기획단계에서 전 세계를 염두에 두는 능력 발휘</a:t>
            </a:r>
          </a:p>
          <a:p>
            <a:pPr marL="285750" indent="-285750">
              <a:buFontTx/>
              <a:buChar char="-"/>
            </a:pP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여러 나라의 출판사들이 함께 기획해 동시에 자국어로 출간하는 공동</a:t>
            </a: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출판 증가 </a:t>
            </a:r>
            <a:endParaRPr lang="en-US" altLang="ko-KR" sz="1600" dirty="0">
              <a:latin typeface="한컴 윤고딕 230" pitchFamily="18" charset="-127"/>
              <a:ea typeface="한컴 윤고딕 230" pitchFamily="18" charset="-127"/>
            </a:endParaRPr>
          </a:p>
          <a:p>
            <a:pPr>
              <a:buNone/>
            </a:pP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   </a:t>
            </a: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추세</a:t>
            </a:r>
          </a:p>
        </p:txBody>
      </p:sp>
      <p:sp>
        <p:nvSpPr>
          <p:cNvPr id="21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206186" y="320734"/>
            <a:ext cx="3564114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22" name="Rectangle 85"/>
          <p:cNvSpPr>
            <a:spLocks noChangeArrowheads="1"/>
          </p:cNvSpPr>
          <p:nvPr/>
        </p:nvSpPr>
        <p:spPr bwMode="auto">
          <a:xfrm>
            <a:off x="271125" y="372544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인쇄 출판의 가치는 영원</a:t>
            </a:r>
          </a:p>
        </p:txBody>
      </p:sp>
      <p:sp>
        <p:nvSpPr>
          <p:cNvPr id="23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31458" y="701353"/>
            <a:ext cx="468269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ko-KR" dirty="0">
                <a:solidFill>
                  <a:srgbClr val="0810B8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⊙ </a:t>
            </a:r>
            <a:r>
              <a:rPr lang="ko-KR" altLang="en-US" dirty="0">
                <a:solidFill>
                  <a:srgbClr val="0810B8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디지털 </a:t>
            </a:r>
            <a:r>
              <a:rPr lang="ko-KR" altLang="en-US" dirty="0" err="1">
                <a:solidFill>
                  <a:srgbClr val="0810B8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컨버전스</a:t>
            </a:r>
            <a:r>
              <a:rPr lang="ko-KR" altLang="en-US" dirty="0">
                <a:solidFill>
                  <a:srgbClr val="0810B8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패러다임과 출판양식의 변화</a:t>
            </a:r>
          </a:p>
        </p:txBody>
      </p:sp>
    </p:spTree>
    <p:extLst>
      <p:ext uri="{BB962C8B-B14F-4D97-AF65-F5344CB8AC3E}">
        <p14:creationId xmlns:p14="http://schemas.microsoft.com/office/powerpoint/2010/main" val="3691464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067753"/>
              </p:ext>
            </p:extLst>
          </p:nvPr>
        </p:nvGraphicFramePr>
        <p:xfrm>
          <a:off x="184730" y="1153673"/>
          <a:ext cx="8779757" cy="5378802"/>
        </p:xfrm>
        <a:graphic>
          <a:graphicData uri="http://schemas.openxmlformats.org/drawingml/2006/table">
            <a:tbl>
              <a:tblPr/>
              <a:tblGrid>
                <a:gridCol w="2329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3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866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26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구 분</a:t>
                      </a:r>
                      <a:endParaRPr lang="ko-KR" altLang="en-US" sz="1600" baseline="0" dirty="0">
                        <a:solidFill>
                          <a:srgbClr val="000000"/>
                        </a:solidFill>
                        <a:effectLst/>
                        <a:latin typeface="한컴 윤고딕 230" panose="02020603020101020101" pitchFamily="18" charset="-127"/>
                        <a:ea typeface="한컴 윤고딕 230" panose="02020603020101020101" pitchFamily="18" charset="-127"/>
                      </a:endParaRP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전통출판</a:t>
                      </a:r>
                      <a:endParaRPr lang="ko-KR" altLang="en-US" sz="1600" baseline="0" dirty="0">
                        <a:solidFill>
                          <a:srgbClr val="000000"/>
                        </a:solidFill>
                        <a:effectLst/>
                        <a:latin typeface="한컴 윤고딕 230" panose="02020603020101020101" pitchFamily="18" charset="-127"/>
                        <a:ea typeface="한컴 윤고딕 230" panose="02020603020101020101" pitchFamily="18" charset="-127"/>
                      </a:endParaRP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정보시대출판</a:t>
                      </a:r>
                      <a:endParaRPr lang="ko-KR" altLang="en-US" sz="1600" baseline="0" dirty="0">
                        <a:solidFill>
                          <a:srgbClr val="000000"/>
                        </a:solidFill>
                        <a:effectLst/>
                        <a:latin typeface="한컴 윤고딕 230" panose="02020603020101020101" pitchFamily="18" charset="-127"/>
                        <a:ea typeface="한컴 윤고딕 230" panose="02020603020101020101" pitchFamily="18" charset="-127"/>
                      </a:endParaRP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19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작업의 특성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판형</a:t>
                      </a:r>
                      <a:r>
                        <a:rPr lang="en-US" altLang="ko-KR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(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format) </a:t>
                      </a: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중심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 dirty="0" err="1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콘텐츠</a:t>
                      </a: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 중심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19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정보제공 형태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책</a:t>
                      </a:r>
                      <a:r>
                        <a:rPr lang="en-US" altLang="ko-KR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, </a:t>
                      </a: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잡지 등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아이디어와 정보 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19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테크놀로지 적용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제한된 기술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인쇄와 전자미디어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19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정보처리 기술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기계적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영상중심의 기술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19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메시지의 상징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문자언어</a:t>
                      </a:r>
                      <a:r>
                        <a:rPr lang="en-US" altLang="ko-KR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, </a:t>
                      </a: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숫자</a:t>
                      </a:r>
                      <a:r>
                        <a:rPr lang="en-US" altLang="ko-KR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, </a:t>
                      </a:r>
                      <a:r>
                        <a:rPr lang="ko-KR" altLang="en-US" sz="1400" baseline="0" dirty="0" err="1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스틸이미지</a:t>
                      </a:r>
                      <a:endParaRPr lang="ko-KR" altLang="en-US" sz="1400" baseline="0" dirty="0">
                        <a:solidFill>
                          <a:srgbClr val="000000"/>
                        </a:solidFill>
                        <a:effectLst/>
                        <a:latin typeface="한컴 윤고딕 230" panose="02020603020101020101" pitchFamily="18" charset="-127"/>
                        <a:ea typeface="한컴 윤고딕 230" panose="02020603020101020101" pitchFamily="18" charset="-127"/>
                      </a:endParaRP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(+)</a:t>
                      </a: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동영상</a:t>
                      </a:r>
                      <a:r>
                        <a:rPr lang="en-US" altLang="ko-KR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, </a:t>
                      </a: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목소리</a:t>
                      </a:r>
                      <a:r>
                        <a:rPr lang="en-US" altLang="ko-KR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, </a:t>
                      </a: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사운드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19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수용자관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독자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독자 </a:t>
                      </a:r>
                      <a:r>
                        <a:rPr lang="en-US" altLang="ko-KR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- </a:t>
                      </a: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시청자 </a:t>
                      </a:r>
                      <a:r>
                        <a:rPr lang="en-US" altLang="ko-KR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- </a:t>
                      </a: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이용자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419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시장지향성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생산중심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시장중심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419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소통의 흐름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일방향성</a:t>
                      </a:r>
                      <a:r>
                        <a:rPr lang="en-US" altLang="ko-KR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, </a:t>
                      </a: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일대다수</a:t>
                      </a:r>
                      <a:r>
                        <a:rPr lang="en-US" altLang="ko-KR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, </a:t>
                      </a:r>
                      <a:r>
                        <a:rPr lang="ko-KR" altLang="en-US" sz="1400" baseline="0" dirty="0" err="1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비접속</a:t>
                      </a:r>
                      <a:endParaRPr lang="ko-KR" altLang="en-US" sz="1400" baseline="0" dirty="0">
                        <a:solidFill>
                          <a:srgbClr val="000000"/>
                        </a:solidFill>
                        <a:effectLst/>
                        <a:latin typeface="한컴 윤고딕 230" panose="02020603020101020101" pitchFamily="18" charset="-127"/>
                        <a:ea typeface="한컴 윤고딕 230" panose="02020603020101020101" pitchFamily="18" charset="-127"/>
                      </a:endParaRP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쌍방향성</a:t>
                      </a:r>
                      <a:r>
                        <a:rPr lang="en-US" altLang="ko-KR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, </a:t>
                      </a: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네트워크</a:t>
                      </a:r>
                      <a:r>
                        <a:rPr lang="en-US" altLang="ko-KR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, </a:t>
                      </a: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접속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419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정보유통 방법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사실적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(+) </a:t>
                      </a: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전자적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419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정보유통 주기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 dirty="0" err="1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목록별</a:t>
                      </a:r>
                      <a:r>
                        <a:rPr lang="en-US" altLang="ko-KR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, </a:t>
                      </a: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기간별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(+) </a:t>
                      </a: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개설한 </a:t>
                      </a:r>
                      <a:r>
                        <a:rPr lang="ko-KR" altLang="en-US" sz="1400" baseline="0" dirty="0" err="1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채널별</a:t>
                      </a:r>
                      <a:endParaRPr lang="ko-KR" altLang="en-US" sz="1400" baseline="0" dirty="0">
                        <a:solidFill>
                          <a:srgbClr val="000000"/>
                        </a:solidFill>
                        <a:effectLst/>
                        <a:latin typeface="한컴 윤고딕 230" panose="02020603020101020101" pitchFamily="18" charset="-127"/>
                        <a:ea typeface="한컴 윤고딕 230" panose="02020603020101020101" pitchFamily="18" charset="-127"/>
                      </a:endParaRP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419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매니지먼트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포맷 특성화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aseline="0" dirty="0">
                          <a:solidFill>
                            <a:srgbClr val="000000"/>
                          </a:solidFill>
                          <a:effectLst/>
                          <a:latin typeface="한컴 윤고딕 230" panose="02020603020101020101" pitchFamily="18" charset="-127"/>
                          <a:ea typeface="한컴 윤고딕 230" panose="02020603020101020101" pitchFamily="18" charset="-127"/>
                        </a:rPr>
                        <a:t>통합적 접근</a:t>
                      </a:r>
                    </a:p>
                  </a:txBody>
                  <a:tcPr marL="90754" marR="90754" marT="45383" marB="453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0" name="직사각형 6"/>
          <p:cNvSpPr>
            <a:spLocks noChangeArrowheads="1"/>
          </p:cNvSpPr>
          <p:nvPr/>
        </p:nvSpPr>
        <p:spPr bwMode="auto">
          <a:xfrm>
            <a:off x="-179512" y="784341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08000" latinLnBrk="1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맑은 고딕" pitchFamily="50" charset="-127"/>
                <a:ea typeface="굴림" pitchFamily="50" charset="-127"/>
              </a:rPr>
              <a:t>&lt;</a:t>
            </a:r>
            <a:r>
              <a:rPr lang="ko-KR" altLang="en-US" sz="1800" dirty="0">
                <a:latin typeface="맑은 고딕" pitchFamily="50" charset="-127"/>
                <a:ea typeface="굴림" pitchFamily="50" charset="-127"/>
              </a:rPr>
              <a:t>표</a:t>
            </a:r>
            <a:r>
              <a:rPr lang="en-US" altLang="ko-KR" sz="1800" dirty="0">
                <a:latin typeface="맑은 고딕" pitchFamily="50" charset="-127"/>
                <a:ea typeface="굴림" pitchFamily="50" charset="-127"/>
              </a:rPr>
              <a:t>&gt; </a:t>
            </a:r>
            <a:r>
              <a:rPr lang="ko-KR" altLang="en-US" sz="1800" dirty="0">
                <a:latin typeface="맑은 고딕" pitchFamily="50" charset="-127"/>
                <a:ea typeface="굴림" pitchFamily="50" charset="-127"/>
              </a:rPr>
              <a:t>출판양식의 변화 </a:t>
            </a:r>
            <a:r>
              <a:rPr lang="en-US" altLang="ko-KR" sz="1800" dirty="0">
                <a:latin typeface="맑은 고딕" pitchFamily="50" charset="-127"/>
                <a:ea typeface="굴림" pitchFamily="50" charset="-127"/>
              </a:rPr>
              <a:t>: </a:t>
            </a:r>
            <a:r>
              <a:rPr lang="ko-KR" altLang="en-US" sz="1800" dirty="0">
                <a:latin typeface="맑은 고딕" pitchFamily="50" charset="-127"/>
                <a:ea typeface="굴림" pitchFamily="50" charset="-127"/>
              </a:rPr>
              <a:t>전통출판과 정보시대</a:t>
            </a:r>
            <a:r>
              <a:rPr lang="en-US" altLang="ko-KR" sz="1800" dirty="0">
                <a:latin typeface="맑은 고딕" pitchFamily="50" charset="-127"/>
                <a:ea typeface="굴림" pitchFamily="50" charset="-127"/>
              </a:rPr>
              <a:t>(</a:t>
            </a:r>
            <a:r>
              <a:rPr lang="ko-KR" altLang="en-US" sz="1800" dirty="0">
                <a:latin typeface="맑은 고딕" pitchFamily="50" charset="-127"/>
                <a:ea typeface="굴림" pitchFamily="50" charset="-127"/>
              </a:rPr>
              <a:t>전차</a:t>
            </a:r>
            <a:r>
              <a:rPr lang="en-US" altLang="ko-KR" sz="1800" dirty="0">
                <a:latin typeface="맑은 고딕" pitchFamily="50" charset="-127"/>
                <a:ea typeface="굴림" pitchFamily="50" charset="-127"/>
              </a:rPr>
              <a:t>)</a:t>
            </a:r>
            <a:r>
              <a:rPr lang="ko-KR" altLang="en-US" sz="1800" dirty="0">
                <a:latin typeface="맑은 고딕" pitchFamily="50" charset="-127"/>
                <a:ea typeface="굴림" pitchFamily="50" charset="-127"/>
              </a:rPr>
              <a:t>출판</a:t>
            </a:r>
          </a:p>
        </p:txBody>
      </p:sp>
      <p:sp>
        <p:nvSpPr>
          <p:cNvPr id="11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184731" y="294864"/>
            <a:ext cx="3564114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12" name="Rectangle 85"/>
          <p:cNvSpPr>
            <a:spLocks noChangeArrowheads="1"/>
          </p:cNvSpPr>
          <p:nvPr/>
        </p:nvSpPr>
        <p:spPr bwMode="auto">
          <a:xfrm>
            <a:off x="174052" y="304090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인쇄 출판의 가치는 영원</a:t>
            </a:r>
          </a:p>
        </p:txBody>
      </p:sp>
      <p:sp>
        <p:nvSpPr>
          <p:cNvPr id="13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69335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11" name="직사각형 7"/>
          <p:cNvSpPr>
            <a:spLocks noChangeArrowheads="1"/>
          </p:cNvSpPr>
          <p:nvPr/>
        </p:nvSpPr>
        <p:spPr bwMode="auto">
          <a:xfrm>
            <a:off x="107504" y="1340768"/>
            <a:ext cx="6979557" cy="487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9750" indent="-285750" latinLnBrk="1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marL="254000" indent="0" latinLnBrk="0">
              <a:lnSpc>
                <a:spcPct val="160000"/>
              </a:lnSpc>
              <a:spcBef>
                <a:spcPct val="0"/>
              </a:spcBef>
              <a:buNone/>
            </a:pPr>
            <a:r>
              <a:rPr lang="ko-KR" altLang="en-US" sz="1800" dirty="0">
                <a:solidFill>
                  <a:srgbClr val="0810B8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⊙ 인류사에서 가장 중요한 사건</a:t>
            </a:r>
            <a:r>
              <a:rPr lang="en-US" altLang="ko-KR" sz="1800" dirty="0">
                <a:solidFill>
                  <a:srgbClr val="0810B8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, </a:t>
            </a:r>
            <a:r>
              <a:rPr lang="ko-KR" altLang="en-US" sz="1800" dirty="0">
                <a:solidFill>
                  <a:srgbClr val="0810B8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인쇄술</a:t>
            </a:r>
            <a:r>
              <a:rPr lang="en-US" altLang="ko-KR" sz="1800" dirty="0">
                <a:solidFill>
                  <a:srgbClr val="0810B8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(</a:t>
            </a:r>
            <a:r>
              <a:rPr lang="ko-KR" altLang="en-US" sz="1800" dirty="0">
                <a:solidFill>
                  <a:srgbClr val="0810B8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印刷術</a:t>
            </a:r>
            <a:r>
              <a:rPr lang="en-US" altLang="ko-KR" sz="1800" dirty="0">
                <a:solidFill>
                  <a:srgbClr val="0810B8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)</a:t>
            </a:r>
            <a:endParaRPr lang="ko-KR" altLang="en-US" sz="1800" dirty="0">
              <a:solidFill>
                <a:srgbClr val="0810B8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13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359814" y="908719"/>
            <a:ext cx="3564114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15" name="Rectangle 85"/>
          <p:cNvSpPr>
            <a:spLocks noChangeArrowheads="1"/>
          </p:cNvSpPr>
          <p:nvPr/>
        </p:nvSpPr>
        <p:spPr bwMode="auto">
          <a:xfrm>
            <a:off x="338457" y="934625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인쇄 출판의 가치는 영원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1812" y="1916832"/>
            <a:ext cx="8212636" cy="369331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 latinLnBrk="0">
              <a:spcBef>
                <a:spcPct val="0"/>
              </a:spcBef>
              <a:buFontTx/>
              <a:buChar char="-"/>
            </a:pPr>
            <a:r>
              <a:rPr lang="en-US" altLang="ko-KR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1997</a:t>
            </a: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년</a:t>
            </a:r>
            <a:r>
              <a:rPr lang="en-US" altLang="ko-KR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,</a:t>
            </a: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 美 시사주간지 </a:t>
            </a:r>
            <a:r>
              <a:rPr lang="en-US" altLang="ko-KR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&lt;</a:t>
            </a: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라이프</a:t>
            </a:r>
            <a:r>
              <a:rPr lang="en-US" altLang="ko-KR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&gt;,</a:t>
            </a: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 지난 </a:t>
            </a:r>
            <a:r>
              <a:rPr lang="en-US" altLang="ko-KR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1</a:t>
            </a: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천 년 동안 인류사에서 가장 중요한 사건 중 첫 번째로 </a:t>
            </a:r>
            <a:r>
              <a:rPr lang="ko-KR" altLang="en-US" dirty="0" err="1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구텐베르크</a:t>
            </a:r>
            <a:r>
              <a:rPr lang="en-US" altLang="ko-KR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(1397~1460)</a:t>
            </a: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가 금속활자를 발명해 성경을 찍어 낸 것을 꼽음 </a:t>
            </a:r>
            <a:endParaRPr lang="en-US" altLang="ko-KR" dirty="0">
              <a:solidFill>
                <a:srgbClr val="000000"/>
              </a:solidFill>
              <a:latin typeface="한컴 윤고딕 230" pitchFamily="18" charset="-127"/>
              <a:ea typeface="한컴 윤고딕 230" pitchFamily="18" charset="-127"/>
            </a:endParaRPr>
          </a:p>
          <a:p>
            <a:pPr marL="285750" indent="-285750" latinLnBrk="0">
              <a:spcBef>
                <a:spcPct val="0"/>
              </a:spcBef>
              <a:buFontTx/>
              <a:buChar char="-"/>
            </a:pPr>
            <a:r>
              <a:rPr lang="ko-KR" altLang="en-US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문자</a:t>
            </a:r>
            <a:r>
              <a:rPr lang="en-US" altLang="ko-KR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종이</a:t>
            </a:r>
            <a:r>
              <a:rPr lang="en-US" altLang="ko-KR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인쇄술 중에서 책을 통한 지식의 대중화에 가장 중요한 역할을 한 것은 </a:t>
            </a:r>
            <a:endParaRPr lang="en-US" altLang="ko-KR" dirty="0">
              <a:solidFill>
                <a:srgbClr val="0070C0"/>
              </a:solidFill>
              <a:latin typeface="한컴 윤고딕 230" pitchFamily="18" charset="-127"/>
              <a:ea typeface="한컴 윤고딕 230" pitchFamily="18" charset="-127"/>
            </a:endParaRPr>
          </a:p>
          <a:p>
            <a:pPr latinLnBrk="0">
              <a:spcBef>
                <a:spcPct val="0"/>
              </a:spcBef>
            </a:pPr>
            <a:r>
              <a:rPr lang="en-US" altLang="ko-KR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    </a:t>
            </a:r>
            <a:r>
              <a:rPr lang="ko-KR" altLang="en-US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인쇄술</a:t>
            </a:r>
            <a:endParaRPr lang="en-US" altLang="ko-KR" dirty="0">
              <a:solidFill>
                <a:srgbClr val="0070C0"/>
              </a:solidFill>
              <a:latin typeface="한컴 윤고딕 230" pitchFamily="18" charset="-127"/>
              <a:ea typeface="한컴 윤고딕 230" pitchFamily="18" charset="-127"/>
            </a:endParaRPr>
          </a:p>
          <a:p>
            <a:pPr marL="285750" indent="-285750" latinLnBrk="0">
              <a:spcBef>
                <a:spcPct val="0"/>
              </a:spcBef>
              <a:buFontTx/>
              <a:buChar char="-"/>
            </a:pPr>
            <a:r>
              <a:rPr lang="ko-KR" altLang="en-US" dirty="0" err="1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구텐베르크</a:t>
            </a: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 성경 발간 이후 </a:t>
            </a:r>
            <a:r>
              <a:rPr lang="en-US" altLang="ko-KR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40</a:t>
            </a: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년 만에 유럽 </a:t>
            </a:r>
            <a:r>
              <a:rPr lang="en-US" altLang="ko-KR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110</a:t>
            </a: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개 도시에 인쇄소가 설치됐고</a:t>
            </a:r>
            <a:r>
              <a:rPr lang="en-US" altLang="ko-KR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그 뒤 </a:t>
            </a:r>
            <a:r>
              <a:rPr lang="en-US" altLang="ko-KR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10</a:t>
            </a: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년 만에 활자인쇄술로 발간된 서적 </a:t>
            </a:r>
            <a:r>
              <a:rPr lang="en-US" altLang="ko-KR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800</a:t>
            </a: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만 권 도달 </a:t>
            </a:r>
            <a:r>
              <a:rPr lang="en-US" altLang="ko-KR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- </a:t>
            </a: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전세계에 지식정보혁명을 가져옴</a:t>
            </a:r>
            <a:endParaRPr lang="en-US" altLang="ko-KR" dirty="0">
              <a:solidFill>
                <a:srgbClr val="000000"/>
              </a:solidFill>
              <a:latin typeface="한컴 윤고딕 230" pitchFamily="18" charset="-127"/>
              <a:ea typeface="한컴 윤고딕 230" pitchFamily="18" charset="-127"/>
            </a:endParaRPr>
          </a:p>
          <a:p>
            <a:pPr marL="285750" indent="-285750" latinLnBrk="0">
              <a:spcBef>
                <a:spcPct val="0"/>
              </a:spcBef>
              <a:buFontTx/>
              <a:buChar char="-"/>
            </a:pPr>
            <a:r>
              <a:rPr lang="ko-KR" altLang="en-US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르네상스의 불길을 더욱 거세게 했고</a:t>
            </a:r>
            <a:r>
              <a:rPr lang="en-US" altLang="ko-KR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종교개혁 가능하게 한 원동력</a:t>
            </a:r>
            <a:endParaRPr lang="en-US" altLang="ko-KR" dirty="0">
              <a:solidFill>
                <a:srgbClr val="0070C0"/>
              </a:solidFill>
              <a:latin typeface="한컴 윤고딕 230" pitchFamily="18" charset="-127"/>
              <a:ea typeface="한컴 윤고딕 230" pitchFamily="18" charset="-127"/>
            </a:endParaRPr>
          </a:p>
          <a:p>
            <a:pPr algn="just" latinLnBrk="0">
              <a:spcBef>
                <a:spcPct val="0"/>
              </a:spcBef>
              <a:buNone/>
            </a:pPr>
            <a:r>
              <a:rPr lang="en-US" altLang="ko-KR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- “</a:t>
            </a: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인쇄술은 복음 전파를 위해 신이 내린 최대의 선물”</a:t>
            </a:r>
            <a:r>
              <a:rPr lang="en-US" altLang="ko-KR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&lt;</a:t>
            </a: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루터</a:t>
            </a:r>
            <a:r>
              <a:rPr lang="en-US" altLang="ko-KR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&gt;</a:t>
            </a:r>
          </a:p>
          <a:p>
            <a:pPr marL="285750" indent="-285750" algn="just" latinLnBrk="0">
              <a:spcBef>
                <a:spcPct val="0"/>
              </a:spcBef>
              <a:buFontTx/>
              <a:buChar char="-"/>
            </a:pPr>
            <a:r>
              <a:rPr lang="ko-KR" altLang="en-US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인쇄물은 정신적</a:t>
            </a:r>
            <a:r>
              <a:rPr lang="en-US" altLang="ko-KR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·</a:t>
            </a:r>
            <a:r>
              <a:rPr lang="ko-KR" altLang="en-US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정치적 투쟁의 도구</a:t>
            </a:r>
            <a:r>
              <a:rPr lang="en-US" altLang="ko-KR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선전</a:t>
            </a:r>
            <a:r>
              <a:rPr lang="en-US" altLang="ko-KR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·</a:t>
            </a:r>
            <a:r>
              <a:rPr lang="ko-KR" altLang="en-US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선동과 교화 수단</a:t>
            </a:r>
            <a:endParaRPr lang="en-US" altLang="ko-KR" dirty="0">
              <a:solidFill>
                <a:srgbClr val="0070C0"/>
              </a:solidFill>
              <a:latin typeface="한컴 윤고딕 230" pitchFamily="18" charset="-127"/>
              <a:ea typeface="한컴 윤고딕 230" pitchFamily="18" charset="-127"/>
            </a:endParaRPr>
          </a:p>
          <a:p>
            <a:pPr marL="285750" indent="-285750" algn="just" latinLnBrk="0">
              <a:spcBef>
                <a:spcPct val="0"/>
              </a:spcBef>
              <a:buFontTx/>
              <a:buChar char="-"/>
            </a:pP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대중들은 지식이라는 권력을 지배층과 공유하게 됨 </a:t>
            </a:r>
            <a:r>
              <a:rPr lang="en-US" altLang="ko-KR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- </a:t>
            </a: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대중의 힘은 점점 커짐 </a:t>
            </a:r>
            <a:endParaRPr lang="en-US" altLang="ko-KR" dirty="0">
              <a:solidFill>
                <a:srgbClr val="000000"/>
              </a:solidFill>
              <a:latin typeface="한컴 윤고딕 230" pitchFamily="18" charset="-127"/>
              <a:ea typeface="한컴 윤고딕 230" pitchFamily="18" charset="-127"/>
            </a:endParaRPr>
          </a:p>
          <a:p>
            <a:pPr algn="just" latinLnBrk="0">
              <a:spcBef>
                <a:spcPct val="0"/>
              </a:spcBef>
            </a:pP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    </a:t>
            </a:r>
            <a:r>
              <a:rPr lang="en-US" altLang="ko-KR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- </a:t>
            </a: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시민혁명 </a:t>
            </a:r>
            <a:r>
              <a:rPr lang="en-US" altLang="ko-KR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- </a:t>
            </a: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근</a:t>
            </a:r>
            <a:r>
              <a:rPr lang="en-US" altLang="ko-KR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현대로 나아가는 초석</a:t>
            </a:r>
            <a:r>
              <a:rPr lang="en-US" altLang="ko-KR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(</a:t>
            </a: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礎石</a:t>
            </a:r>
            <a:r>
              <a:rPr lang="en-US" altLang="ko-KR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64030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10" name="직사각형 7"/>
          <p:cNvSpPr>
            <a:spLocks noChangeArrowheads="1"/>
          </p:cNvSpPr>
          <p:nvPr/>
        </p:nvSpPr>
        <p:spPr bwMode="auto">
          <a:xfrm>
            <a:off x="557808" y="1340768"/>
            <a:ext cx="5511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latinLnBrk="1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marL="0" indent="0" latinLnBrk="0">
              <a:spcBef>
                <a:spcPct val="0"/>
              </a:spcBef>
              <a:buNone/>
            </a:pPr>
            <a:r>
              <a:rPr lang="ko-KR" altLang="en-US" sz="1800" dirty="0">
                <a:solidFill>
                  <a:srgbClr val="0810B8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⊙ 성장률 정체에 놓이게 되는 출판 산업</a:t>
            </a:r>
          </a:p>
        </p:txBody>
      </p:sp>
      <p:sp>
        <p:nvSpPr>
          <p:cNvPr id="13" name="직사각형 9"/>
          <p:cNvSpPr>
            <a:spLocks noChangeArrowheads="1"/>
          </p:cNvSpPr>
          <p:nvPr/>
        </p:nvSpPr>
        <p:spPr bwMode="auto">
          <a:xfrm>
            <a:off x="251520" y="1796623"/>
            <a:ext cx="792088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>
            <a:spAutoFit/>
          </a:bodyPr>
          <a:lstStyle>
            <a:lvl1pPr marL="381000" latinLnBrk="1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marL="666750" indent="-285750" algn="just" latinLnBrk="0">
              <a:spcBef>
                <a:spcPct val="0"/>
              </a:spcBef>
              <a:buFontTx/>
              <a:buChar char="-"/>
            </a:pP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20C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초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·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중반까지 출판산업은 무한한 성장력이 확실히 보장되는 영역이었음 </a:t>
            </a:r>
            <a:endParaRPr lang="en-US" altLang="ko-KR" sz="1800" dirty="0">
              <a:latin typeface="한컴 윤고딕 230" pitchFamily="18" charset="-127"/>
              <a:ea typeface="한컴 윤고딕 230" pitchFamily="18" charset="-127"/>
            </a:endParaRPr>
          </a:p>
          <a:p>
            <a:pPr marL="666750" indent="-285750" algn="just" latinLnBrk="0">
              <a:spcBef>
                <a:spcPct val="0"/>
              </a:spcBef>
              <a:buFontTx/>
              <a:buChar char="-"/>
            </a:pP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대중교육의 보급으로 책의 소비가 늘어났고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여가 시간이 늘어나자 책 읽을 시간도 증대</a:t>
            </a:r>
          </a:p>
        </p:txBody>
      </p:sp>
      <p:sp>
        <p:nvSpPr>
          <p:cNvPr id="14" name="아래쪽 화살표 설명선 13"/>
          <p:cNvSpPr/>
          <p:nvPr/>
        </p:nvSpPr>
        <p:spPr>
          <a:xfrm>
            <a:off x="755576" y="3135560"/>
            <a:ext cx="3503612" cy="725488"/>
          </a:xfrm>
          <a:prstGeom prst="downArrowCallou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dirty="0"/>
              <a:t>라디오 등장 </a:t>
            </a:r>
            <a:r>
              <a:rPr lang="en-US" altLang="ko-KR" dirty="0"/>
              <a:t>: </a:t>
            </a:r>
            <a:r>
              <a:rPr lang="ko-KR" altLang="en-US" dirty="0" err="1"/>
              <a:t>보이스</a:t>
            </a:r>
            <a:r>
              <a:rPr lang="ko-KR" altLang="en-US" dirty="0"/>
              <a:t> 시대 열림</a:t>
            </a:r>
          </a:p>
        </p:txBody>
      </p:sp>
      <p:sp>
        <p:nvSpPr>
          <p:cNvPr id="15" name="직사각형 16"/>
          <p:cNvSpPr>
            <a:spLocks noChangeArrowheads="1"/>
          </p:cNvSpPr>
          <p:nvPr/>
        </p:nvSpPr>
        <p:spPr bwMode="auto">
          <a:xfrm>
            <a:off x="771028" y="3817938"/>
            <a:ext cx="783342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․ 1901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년 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: </a:t>
            </a:r>
            <a:r>
              <a:rPr lang="ko-KR" altLang="en-US" sz="1800" dirty="0" err="1">
                <a:latin typeface="한컴 윤고딕 230" pitchFamily="18" charset="-127"/>
                <a:ea typeface="한컴 윤고딕 230" pitchFamily="18" charset="-127"/>
              </a:rPr>
              <a:t>페세덴이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 최초의 목소리 방송을 </a:t>
            </a:r>
            <a:r>
              <a:rPr lang="ko-KR" altLang="en-US" sz="1800" dirty="0" err="1">
                <a:latin typeface="한컴 윤고딕 230" pitchFamily="18" charset="-127"/>
                <a:ea typeface="한컴 윤고딕 230" pitchFamily="18" charset="-127"/>
              </a:rPr>
              <a:t>피츠버그에서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 실험 전송</a:t>
            </a:r>
          </a:p>
          <a:p>
            <a:pPr latinLnBrk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․ 1906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년 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: </a:t>
            </a:r>
            <a:r>
              <a:rPr lang="ko-KR" altLang="en-US" sz="1800" dirty="0" err="1">
                <a:latin typeface="한컴 윤고딕 230" pitchFamily="18" charset="-127"/>
                <a:ea typeface="한컴 윤고딕 230" pitchFamily="18" charset="-127"/>
              </a:rPr>
              <a:t>페세덴이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 크리스마스 메시지와 함께 음악 두 곡과 시 한 편을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 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방송에 </a:t>
            </a:r>
            <a:endParaRPr lang="en-US" altLang="ko-KR" sz="1800" dirty="0">
              <a:latin typeface="한컴 윤고딕 230" pitchFamily="18" charset="-127"/>
              <a:ea typeface="한컴 윤고딕 230" pitchFamily="18" charset="-127"/>
            </a:endParaRPr>
          </a:p>
          <a:p>
            <a:pPr latinLnBrk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  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내보내는 실험에 성공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최초의 라디오 방송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세계 방송사에 한 획을 그음</a:t>
            </a:r>
          </a:p>
          <a:p>
            <a:pPr latinLnBrk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․ 1922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년 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: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미국의 방송국 수 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500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개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영국 최초의 라디오 방송 개시</a:t>
            </a:r>
          </a:p>
          <a:p>
            <a:pPr latinLnBrk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․ 1925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년 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: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아시아에서는 최초로 일본이 라디오 방송을 개시</a:t>
            </a:r>
          </a:p>
          <a:p>
            <a:pPr latinLnBrk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․ 1927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년 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: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경성방송국 개국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(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세계 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15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번째 라디오방송국 개국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)</a:t>
            </a:r>
          </a:p>
        </p:txBody>
      </p:sp>
      <p:sp>
        <p:nvSpPr>
          <p:cNvPr id="18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9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359814" y="908719"/>
            <a:ext cx="3564114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20" name="Rectangle 85"/>
          <p:cNvSpPr>
            <a:spLocks noChangeArrowheads="1"/>
          </p:cNvSpPr>
          <p:nvPr/>
        </p:nvSpPr>
        <p:spPr bwMode="auto">
          <a:xfrm>
            <a:off x="338457" y="934625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인쇄 출판의 가치는 영원</a:t>
            </a:r>
          </a:p>
        </p:txBody>
      </p:sp>
    </p:spTree>
    <p:extLst>
      <p:ext uri="{BB962C8B-B14F-4D97-AF65-F5344CB8AC3E}">
        <p14:creationId xmlns:p14="http://schemas.microsoft.com/office/powerpoint/2010/main" val="12817350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12" name="아래쪽 화살표 설명선 11"/>
          <p:cNvSpPr/>
          <p:nvPr/>
        </p:nvSpPr>
        <p:spPr>
          <a:xfrm>
            <a:off x="723850" y="1556792"/>
            <a:ext cx="3359150" cy="725487"/>
          </a:xfrm>
          <a:prstGeom prst="downArrowCallou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b="1" dirty="0"/>
              <a:t>TV </a:t>
            </a:r>
            <a:r>
              <a:rPr lang="ko-KR" altLang="en-US" b="1" dirty="0"/>
              <a:t>등장 </a:t>
            </a:r>
            <a:r>
              <a:rPr lang="en-US" altLang="ko-KR" b="1" dirty="0"/>
              <a:t>: </a:t>
            </a:r>
            <a:r>
              <a:rPr lang="ko-KR" altLang="en-US" b="1" dirty="0"/>
              <a:t>뉴미디어 시대 개막</a:t>
            </a:r>
            <a:endParaRPr lang="ko-KR" altLang="en-US" dirty="0"/>
          </a:p>
        </p:txBody>
      </p:sp>
      <p:sp>
        <p:nvSpPr>
          <p:cNvPr id="16" name="직사각형 16"/>
          <p:cNvSpPr>
            <a:spLocks noChangeArrowheads="1"/>
          </p:cNvSpPr>
          <p:nvPr/>
        </p:nvSpPr>
        <p:spPr bwMode="auto">
          <a:xfrm>
            <a:off x="627012" y="2204492"/>
            <a:ext cx="7545388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․ 1900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년 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8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월 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25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일 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: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파리에서 열린 국제 전기기술자 총회에서 </a:t>
            </a:r>
            <a:endParaRPr lang="en-US" altLang="ko-KR" sz="1800" dirty="0">
              <a:latin typeface="한컴 윤고딕 230" pitchFamily="18" charset="-127"/>
              <a:ea typeface="한컴 윤고딕 230" pitchFamily="18" charset="-127"/>
            </a:endParaRPr>
          </a:p>
          <a:p>
            <a:pPr latinLnBrk="0"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  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텔레비전이라는 용어가 처음 등장</a:t>
            </a:r>
          </a:p>
          <a:p>
            <a:pPr latinLnBrk="0"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․ 1928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년 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5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월 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: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미국의 </a:t>
            </a:r>
            <a:r>
              <a:rPr lang="ko-KR" altLang="en-US" sz="1800" dirty="0" err="1">
                <a:latin typeface="한컴 윤고딕 230" pitchFamily="18" charset="-127"/>
                <a:ea typeface="한컴 윤고딕 230" pitchFamily="18" charset="-127"/>
              </a:rPr>
              <a:t>슈넥타디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 방송국 개국 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-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최초의 방송 실시</a:t>
            </a:r>
          </a:p>
          <a:p>
            <a:pPr latinLnBrk="0"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․ 1935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년 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: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독일에서 정규방송 시작</a:t>
            </a:r>
          </a:p>
          <a:p>
            <a:pPr latinLnBrk="0"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․ 1936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년 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: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독일에서 베를린올림픽 동시 방영 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-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보도미디어로 등장</a:t>
            </a:r>
          </a:p>
          <a:p>
            <a:pPr latinLnBrk="0"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․ 1945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년 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: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종전 후 본격적인 텔레비전 시대 개막</a:t>
            </a:r>
          </a:p>
        </p:txBody>
      </p:sp>
      <p:sp>
        <p:nvSpPr>
          <p:cNvPr id="17" name="아래쪽 화살표 설명선 16"/>
          <p:cNvSpPr/>
          <p:nvPr/>
        </p:nvSpPr>
        <p:spPr>
          <a:xfrm>
            <a:off x="723850" y="4437112"/>
            <a:ext cx="3359150" cy="725487"/>
          </a:xfrm>
          <a:prstGeom prst="downArrowCallou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ko-KR" altLang="en-US" b="1" dirty="0"/>
              <a:t>컬러 </a:t>
            </a:r>
            <a:r>
              <a:rPr lang="en-US" altLang="ko-KR" b="1" dirty="0"/>
              <a:t>TV </a:t>
            </a:r>
            <a:r>
              <a:rPr lang="ko-KR" altLang="en-US" b="1" dirty="0"/>
              <a:t>등장</a:t>
            </a:r>
            <a:endParaRPr lang="ko-KR" altLang="en-US" dirty="0"/>
          </a:p>
        </p:txBody>
      </p:sp>
      <p:sp>
        <p:nvSpPr>
          <p:cNvPr id="18" name="직사각형 2"/>
          <p:cNvSpPr>
            <a:spLocks noChangeArrowheads="1"/>
          </p:cNvSpPr>
          <p:nvPr/>
        </p:nvSpPr>
        <p:spPr bwMode="auto">
          <a:xfrm>
            <a:off x="246012" y="5118149"/>
            <a:ext cx="7437438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1000" latinLnBrk="1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algn="just" latinLnBrk="0">
              <a:spcBef>
                <a:spcPct val="0"/>
              </a:spcBef>
              <a:buFontTx/>
              <a:buNone/>
            </a:pPr>
            <a:r>
              <a:rPr lang="en-US" altLang="ko-KR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․ 1928</a:t>
            </a:r>
            <a:r>
              <a:rPr lang="ko-KR" altLang="en-US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년 </a:t>
            </a:r>
            <a:r>
              <a:rPr lang="en-US" altLang="ko-KR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: </a:t>
            </a:r>
            <a:r>
              <a:rPr lang="ko-KR" altLang="en-US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영국의 </a:t>
            </a:r>
            <a:r>
              <a:rPr lang="ko-KR" altLang="en-US" sz="1800" dirty="0" err="1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베어드가</a:t>
            </a:r>
            <a:r>
              <a:rPr lang="ko-KR" altLang="en-US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en-US" altLang="ko-KR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3</a:t>
            </a:r>
            <a:r>
              <a:rPr lang="ko-KR" altLang="en-US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원색을 분리하여 송신하는 실험 성공</a:t>
            </a:r>
          </a:p>
          <a:p>
            <a:pPr algn="just" latinLnBrk="0">
              <a:spcBef>
                <a:spcPct val="0"/>
              </a:spcBef>
              <a:buFontTx/>
              <a:buNone/>
            </a:pPr>
            <a:r>
              <a:rPr lang="en-US" altLang="ko-KR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․ 1954</a:t>
            </a:r>
            <a:r>
              <a:rPr lang="ko-KR" altLang="en-US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년 </a:t>
            </a:r>
            <a:r>
              <a:rPr lang="en-US" altLang="ko-KR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: </a:t>
            </a:r>
            <a:r>
              <a:rPr lang="ko-KR" altLang="en-US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미국에서 본격적인 방송 시작 </a:t>
            </a:r>
          </a:p>
          <a:p>
            <a:pPr algn="just" latinLnBrk="0">
              <a:spcBef>
                <a:spcPct val="0"/>
              </a:spcBef>
              <a:buFontTx/>
              <a:buNone/>
            </a:pPr>
            <a:r>
              <a:rPr lang="en-US" altLang="ko-KR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․ 1964</a:t>
            </a:r>
            <a:r>
              <a:rPr lang="ko-KR" altLang="en-US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년 </a:t>
            </a:r>
            <a:r>
              <a:rPr lang="en-US" altLang="ko-KR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: </a:t>
            </a:r>
            <a:r>
              <a:rPr lang="ko-KR" altLang="en-US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일본 동경올림픽을 최초로 통신위성을 이용해 중계방송</a:t>
            </a:r>
          </a:p>
          <a:p>
            <a:pPr algn="just" latinLnBrk="0">
              <a:spcBef>
                <a:spcPct val="0"/>
              </a:spcBef>
              <a:buFontTx/>
              <a:buNone/>
            </a:pPr>
            <a:r>
              <a:rPr lang="en-US" altLang="ko-KR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․ 1967</a:t>
            </a:r>
            <a:r>
              <a:rPr lang="ko-KR" altLang="en-US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년 </a:t>
            </a:r>
            <a:r>
              <a:rPr lang="en-US" altLang="ko-KR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: </a:t>
            </a:r>
            <a:r>
              <a:rPr lang="ko-KR" altLang="en-US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영국</a:t>
            </a:r>
            <a:r>
              <a:rPr lang="en-US" altLang="ko-KR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프랑스</a:t>
            </a:r>
            <a:r>
              <a:rPr lang="en-US" altLang="ko-KR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서독에서 컬러 </a:t>
            </a:r>
            <a:r>
              <a:rPr lang="en-US" altLang="ko-KR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TV </a:t>
            </a:r>
            <a:r>
              <a:rPr lang="ko-KR" altLang="en-US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방송 시작</a:t>
            </a:r>
          </a:p>
          <a:p>
            <a:pPr algn="just" latinLnBrk="0">
              <a:spcBef>
                <a:spcPct val="0"/>
              </a:spcBef>
              <a:buFontTx/>
              <a:buNone/>
            </a:pPr>
            <a:r>
              <a:rPr lang="en-US" altLang="ko-KR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․ 1980</a:t>
            </a:r>
            <a:r>
              <a:rPr lang="ko-KR" altLang="en-US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년 </a:t>
            </a:r>
            <a:r>
              <a:rPr lang="en-US" altLang="ko-KR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: </a:t>
            </a:r>
            <a:r>
              <a:rPr lang="ko-KR" altLang="en-US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우리나라 컬러 </a:t>
            </a:r>
            <a:r>
              <a:rPr lang="en-US" altLang="ko-KR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TV </a:t>
            </a:r>
            <a:r>
              <a:rPr lang="ko-KR" altLang="en-US" sz="1800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방송 시작</a:t>
            </a:r>
          </a:p>
        </p:txBody>
      </p:sp>
      <p:sp>
        <p:nvSpPr>
          <p:cNvPr id="19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359814" y="908719"/>
            <a:ext cx="3564114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20" name="Rectangle 85"/>
          <p:cNvSpPr>
            <a:spLocks noChangeArrowheads="1"/>
          </p:cNvSpPr>
          <p:nvPr/>
        </p:nvSpPr>
        <p:spPr bwMode="auto">
          <a:xfrm>
            <a:off x="338457" y="934625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인쇄 출판의 가치는 영원</a:t>
            </a:r>
          </a:p>
        </p:txBody>
      </p:sp>
    </p:spTree>
    <p:extLst>
      <p:ext uri="{BB962C8B-B14F-4D97-AF65-F5344CB8AC3E}">
        <p14:creationId xmlns:p14="http://schemas.microsoft.com/office/powerpoint/2010/main" val="285782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23" name="직사각형 3"/>
          <p:cNvSpPr>
            <a:spLocks noChangeArrowheads="1"/>
          </p:cNvSpPr>
          <p:nvPr/>
        </p:nvSpPr>
        <p:spPr bwMode="auto">
          <a:xfrm>
            <a:off x="0" y="990205"/>
            <a:ext cx="909823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marL="285750" indent="-285750" latinLnBrk="0">
              <a:spcBef>
                <a:spcPct val="0"/>
              </a:spcBef>
              <a:buFontTx/>
              <a:buChar char="-"/>
              <a:defRPr/>
            </a:pP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출판 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Draft :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활판인쇄술 이전의 시대 </a:t>
            </a:r>
            <a:endParaRPr lang="en-US" altLang="ko-KR" sz="18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marL="285750" indent="-285750" latinLnBrk="0">
              <a:spcBef>
                <a:spcPct val="0"/>
              </a:spcBef>
              <a:buFontTx/>
              <a:buChar char="-"/>
              <a:defRPr/>
            </a:pP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출판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1.0 :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활판인쇄술 이후의 시대 </a:t>
            </a:r>
            <a:endParaRPr lang="en-US" altLang="ko-KR" sz="18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marL="285750" indent="-285750" latinLnBrk="0">
              <a:spcBef>
                <a:spcPct val="0"/>
              </a:spcBef>
              <a:buFontTx/>
              <a:buChar char="-"/>
              <a:defRPr/>
            </a:pP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출판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2.0 :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전자출판 시대</a:t>
            </a:r>
            <a:endParaRPr lang="en-US" altLang="ko-KR" sz="18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marL="285750" indent="-285750" latinLnBrk="0">
              <a:spcBef>
                <a:spcPct val="0"/>
              </a:spcBef>
              <a:buFontTx/>
              <a:buChar char="-"/>
              <a:defRPr/>
            </a:pP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출판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3.0 : ?</a:t>
            </a:r>
            <a:endParaRPr lang="ko-KR" altLang="en-US" sz="18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</p:txBody>
      </p:sp>
      <p:sp>
        <p:nvSpPr>
          <p:cNvPr id="25" name="아래쪽 화살표 설명선 24"/>
          <p:cNvSpPr/>
          <p:nvPr/>
        </p:nvSpPr>
        <p:spPr>
          <a:xfrm>
            <a:off x="392929" y="2472665"/>
            <a:ext cx="1698625" cy="576262"/>
          </a:xfrm>
          <a:prstGeom prst="downArrowCallou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ko-KR" altLang="en-US" b="1" dirty="0"/>
              <a:t>자본주의 버전</a:t>
            </a:r>
            <a:endParaRPr lang="ko-KR" altLang="en-US" dirty="0"/>
          </a:p>
        </p:txBody>
      </p:sp>
      <p:sp>
        <p:nvSpPr>
          <p:cNvPr id="26" name="직사각형 25"/>
          <p:cNvSpPr/>
          <p:nvPr/>
        </p:nvSpPr>
        <p:spPr>
          <a:xfrm>
            <a:off x="0" y="3048927"/>
            <a:ext cx="9098232" cy="1200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  <a:defRPr/>
            </a:pPr>
            <a:r>
              <a:rPr lang="ko-KR" altLang="en-US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자본주의 </a:t>
            </a:r>
            <a:r>
              <a: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1.0 : 20</a:t>
            </a:r>
            <a:r>
              <a:rPr lang="ko-KR" altLang="en-US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세기 초</a:t>
            </a:r>
            <a:r>
              <a: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자유방임의 고전적 자본주의 시대</a:t>
            </a:r>
            <a:endParaRPr lang="en-US" altLang="ko-KR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marL="285750" indent="-285750">
              <a:buFontTx/>
              <a:buChar char="-"/>
              <a:defRPr/>
            </a:pPr>
            <a:r>
              <a:rPr lang="ko-KR" altLang="en-US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자본주의 </a:t>
            </a:r>
            <a:r>
              <a: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2.0 : 1930</a:t>
            </a:r>
            <a:r>
              <a:rPr lang="ko-KR" altLang="en-US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년대</a:t>
            </a:r>
            <a:r>
              <a: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대공황 이후 케인즈가 내세운 수정자본주의</a:t>
            </a:r>
            <a:endParaRPr lang="en-US" altLang="ko-KR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marL="285750" indent="-285750">
              <a:buFontTx/>
              <a:buChar char="-"/>
              <a:defRPr/>
            </a:pPr>
            <a:r>
              <a:rPr lang="ko-KR" altLang="en-US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자본주의 </a:t>
            </a:r>
            <a:r>
              <a: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3.0 : 1970</a:t>
            </a:r>
            <a:r>
              <a:rPr lang="ko-KR" altLang="en-US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년대</a:t>
            </a:r>
            <a:r>
              <a: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자유시장자본주의</a:t>
            </a:r>
            <a:r>
              <a: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dirty="0" err="1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신자유주의</a:t>
            </a:r>
            <a:endParaRPr lang="en-US" altLang="ko-KR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>
              <a:defRPr/>
            </a:pPr>
            <a:r>
              <a: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-  </a:t>
            </a:r>
            <a:r>
              <a:rPr lang="ko-KR" altLang="en-US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자본주의 </a:t>
            </a:r>
            <a:r>
              <a: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4.0 : 2010</a:t>
            </a:r>
            <a:r>
              <a:rPr lang="ko-KR" altLang="en-US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년대</a:t>
            </a:r>
            <a:r>
              <a: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신 자본주의</a:t>
            </a:r>
            <a:r>
              <a: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나눔과 배려</a:t>
            </a:r>
            <a:r>
              <a: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사회적 책임을 추구</a:t>
            </a:r>
            <a:endParaRPr lang="en-US" altLang="ko-KR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</p:txBody>
      </p:sp>
      <p:sp>
        <p:nvSpPr>
          <p:cNvPr id="27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8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184731" y="267523"/>
            <a:ext cx="3564114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29" name="Rectangle 85"/>
          <p:cNvSpPr>
            <a:spLocks noChangeArrowheads="1"/>
          </p:cNvSpPr>
          <p:nvPr/>
        </p:nvSpPr>
        <p:spPr bwMode="auto">
          <a:xfrm>
            <a:off x="205793" y="347072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출판</a:t>
            </a:r>
            <a:r>
              <a:rPr lang="en-US" altLang="ko-KR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2.0, </a:t>
            </a:r>
            <a:r>
              <a:rPr lang="ko-KR" altLang="en-US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전자출판의 시대</a:t>
            </a:r>
          </a:p>
        </p:txBody>
      </p:sp>
      <p:sp>
        <p:nvSpPr>
          <p:cNvPr id="30" name="아래쪽 화살표 설명선 29"/>
          <p:cNvSpPr/>
          <p:nvPr/>
        </p:nvSpPr>
        <p:spPr>
          <a:xfrm>
            <a:off x="410988" y="4725144"/>
            <a:ext cx="1698625" cy="576262"/>
          </a:xfrm>
          <a:prstGeom prst="downArrowCallou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ko-KR" altLang="en-US" b="1" dirty="0"/>
              <a:t>웹 버전</a:t>
            </a:r>
            <a:endParaRPr lang="ko-KR" altLang="en-US" dirty="0"/>
          </a:p>
        </p:txBody>
      </p:sp>
      <p:sp>
        <p:nvSpPr>
          <p:cNvPr id="31" name="직사각형 30"/>
          <p:cNvSpPr/>
          <p:nvPr/>
        </p:nvSpPr>
        <p:spPr>
          <a:xfrm>
            <a:off x="35496" y="5312519"/>
            <a:ext cx="90627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  <a:defRPr/>
            </a:pPr>
            <a:r>
              <a:rPr lang="ko-KR" altLang="en-US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도서관 </a:t>
            </a:r>
            <a:r>
              <a: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1.0 : </a:t>
            </a:r>
            <a:r>
              <a:rPr lang="ko-KR" altLang="en-US" dirty="0" err="1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단방향</a:t>
            </a:r>
            <a:r>
              <a: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일방적 서비스</a:t>
            </a:r>
            <a:r>
              <a: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</a:t>
            </a:r>
          </a:p>
          <a:p>
            <a:pPr marL="285750" indent="-285750">
              <a:buFontTx/>
              <a:buChar char="-"/>
              <a:defRPr/>
            </a:pPr>
            <a:r>
              <a:rPr lang="ko-KR" altLang="en-US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도서관 </a:t>
            </a:r>
            <a:r>
              <a: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2.0 : </a:t>
            </a:r>
            <a:r>
              <a:rPr lang="ko-KR" altLang="en-US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양방향</a:t>
            </a:r>
            <a:r>
              <a: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대중적 서비스</a:t>
            </a:r>
            <a:endParaRPr lang="en-US" altLang="ko-KR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marL="285750" indent="-285750">
              <a:buFontTx/>
              <a:buChar char="-"/>
              <a:defRPr/>
            </a:pPr>
            <a:r>
              <a:rPr lang="ko-KR" altLang="en-US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도서관 </a:t>
            </a:r>
            <a:r>
              <a: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3.0 : </a:t>
            </a:r>
            <a:r>
              <a:rPr lang="ko-KR" altLang="en-US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개인화</a:t>
            </a:r>
            <a:r>
              <a: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맞춤형 서비스</a:t>
            </a:r>
            <a:endParaRPr lang="en-US" altLang="ko-KR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860946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27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8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53639" y="376086"/>
            <a:ext cx="3564114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29" name="Rectangle 85"/>
          <p:cNvSpPr>
            <a:spLocks noChangeArrowheads="1"/>
          </p:cNvSpPr>
          <p:nvPr/>
        </p:nvSpPr>
        <p:spPr bwMode="auto">
          <a:xfrm>
            <a:off x="232136" y="416405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출판</a:t>
            </a:r>
            <a:r>
              <a:rPr lang="en-US" altLang="ko-KR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2.0, </a:t>
            </a:r>
            <a:r>
              <a:rPr lang="ko-KR" altLang="en-US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전자출판의 시대</a:t>
            </a:r>
          </a:p>
        </p:txBody>
      </p:sp>
      <p:sp>
        <p:nvSpPr>
          <p:cNvPr id="14" name="아래쪽 화살표 설명선 13"/>
          <p:cNvSpPr/>
          <p:nvPr/>
        </p:nvSpPr>
        <p:spPr>
          <a:xfrm>
            <a:off x="78470" y="775023"/>
            <a:ext cx="3359150" cy="725487"/>
          </a:xfrm>
          <a:prstGeom prst="downArrowCallou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ko-KR" altLang="en-US" b="1" dirty="0"/>
              <a:t>핸드폰</a:t>
            </a:r>
            <a:r>
              <a:rPr lang="en-US" altLang="ko-KR" b="1" dirty="0"/>
              <a:t>(</a:t>
            </a:r>
            <a:r>
              <a:rPr lang="ko-KR" altLang="en-US" b="1" dirty="0" err="1"/>
              <a:t>스마트폰</a:t>
            </a:r>
            <a:r>
              <a:rPr lang="en-US" altLang="ko-KR" b="1" dirty="0"/>
              <a:t>) </a:t>
            </a:r>
            <a:r>
              <a:rPr lang="ko-KR" altLang="en-US" b="1" dirty="0"/>
              <a:t>등장</a:t>
            </a:r>
            <a:endParaRPr lang="ko-KR" altLang="en-US" dirty="0"/>
          </a:p>
        </p:txBody>
      </p:sp>
      <p:sp>
        <p:nvSpPr>
          <p:cNvPr id="15" name="직사각형 16"/>
          <p:cNvSpPr>
            <a:spLocks noChangeArrowheads="1"/>
          </p:cNvSpPr>
          <p:nvPr/>
        </p:nvSpPr>
        <p:spPr bwMode="auto">
          <a:xfrm>
            <a:off x="26922" y="1668562"/>
            <a:ext cx="75453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 -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韓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,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 핸드폰 보급률 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100%(</a:t>
            </a:r>
            <a:r>
              <a:rPr lang="ko-KR" altLang="en-US" sz="1800" dirty="0" err="1">
                <a:latin typeface="한컴 윤고딕 230" pitchFamily="18" charset="-127"/>
                <a:ea typeface="한컴 윤고딕 230" pitchFamily="18" charset="-127"/>
              </a:rPr>
              <a:t>스마트폰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 보급률 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80%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육박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)</a:t>
            </a:r>
          </a:p>
        </p:txBody>
      </p:sp>
      <p:sp>
        <p:nvSpPr>
          <p:cNvPr id="16" name="직사각형 2"/>
          <p:cNvSpPr>
            <a:spLocks noChangeArrowheads="1"/>
          </p:cNvSpPr>
          <p:nvPr/>
        </p:nvSpPr>
        <p:spPr bwMode="auto">
          <a:xfrm>
            <a:off x="78470" y="3125278"/>
            <a:ext cx="7704856" cy="3726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ko-KR" altLang="en-US" sz="2000" dirty="0">
                <a:latin typeface="한컴 윤고딕 230" pitchFamily="18" charset="-127"/>
                <a:ea typeface="한컴 윤고딕 230" pitchFamily="18" charset="-127"/>
              </a:rPr>
              <a:t>텔레비전</a:t>
            </a:r>
            <a:r>
              <a:rPr lang="en-US" altLang="ko-KR" sz="2000" dirty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2000" dirty="0">
                <a:latin typeface="한컴 윤고딕 230" pitchFamily="18" charset="-127"/>
                <a:ea typeface="한컴 윤고딕 230" pitchFamily="18" charset="-127"/>
              </a:rPr>
              <a:t>인터넷</a:t>
            </a:r>
            <a:r>
              <a:rPr lang="en-US" altLang="ko-KR" sz="2000" dirty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2000" dirty="0">
                <a:latin typeface="한컴 윤고딕 230" pitchFamily="18" charset="-127"/>
                <a:ea typeface="한컴 윤고딕 230" pitchFamily="18" charset="-127"/>
              </a:rPr>
              <a:t>휴대폰의 급격한 보급       선정적이고 자극적인 시청각 매체에 사람들의 관심이 쏠리기 시작</a:t>
            </a:r>
            <a:r>
              <a:rPr lang="en-US" altLang="ko-KR" sz="2000" dirty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2000" dirty="0">
                <a:latin typeface="한컴 윤고딕 230" pitchFamily="18" charset="-127"/>
                <a:ea typeface="한컴 윤고딕 230" pitchFamily="18" charset="-127"/>
              </a:rPr>
              <a:t>반면</a:t>
            </a:r>
            <a:r>
              <a:rPr lang="en-US" altLang="ko-KR" sz="2000" dirty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2000" dirty="0">
                <a:latin typeface="한컴 윤고딕 230" pitchFamily="18" charset="-127"/>
                <a:ea typeface="한컴 윤고딕 230" pitchFamily="18" charset="-127"/>
              </a:rPr>
              <a:t>정적이고 집중력이 필요하며</a:t>
            </a:r>
            <a:r>
              <a:rPr lang="en-US" altLang="ko-KR" sz="2000" dirty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2000" dirty="0">
                <a:latin typeface="한컴 윤고딕 230" pitchFamily="18" charset="-127"/>
                <a:ea typeface="한컴 윤고딕 230" pitchFamily="18" charset="-127"/>
              </a:rPr>
              <a:t>다소 재미가 떨어지는 책을 읽는 사람들 점차 줄어들기 시작 </a:t>
            </a:r>
            <a:r>
              <a:rPr lang="en-US" altLang="ko-KR" sz="2000" dirty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2000" dirty="0" err="1">
                <a:latin typeface="한컴 윤고딕 230" pitchFamily="18" charset="-127"/>
                <a:ea typeface="한컴 윤고딕 230" pitchFamily="18" charset="-127"/>
              </a:rPr>
              <a:t>포노</a:t>
            </a:r>
            <a:r>
              <a:rPr lang="ko-KR" altLang="en-US" sz="2000" dirty="0">
                <a:latin typeface="한컴 윤고딕 230" pitchFamily="18" charset="-127"/>
                <a:ea typeface="한컴 윤고딕 230" pitchFamily="18" charset="-127"/>
              </a:rPr>
              <a:t> 사피에서</a:t>
            </a:r>
            <a:r>
              <a:rPr lang="en-US" altLang="ko-KR" sz="2000" dirty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2000" dirty="0">
                <a:latin typeface="한컴 윤고딕 230" pitchFamily="18" charset="-127"/>
                <a:ea typeface="한컴 윤고딕 230" pitchFamily="18" charset="-127"/>
              </a:rPr>
              <a:t>호모 </a:t>
            </a:r>
            <a:r>
              <a:rPr lang="ko-KR" altLang="en-US" sz="2000" dirty="0" err="1">
                <a:latin typeface="한컴 윤고딕 230" pitchFamily="18" charset="-127"/>
                <a:ea typeface="한컴 윤고딕 230" pitchFamily="18" charset="-127"/>
              </a:rPr>
              <a:t>모빌리쿠스</a:t>
            </a:r>
            <a:endParaRPr lang="en-US" altLang="ko-KR" sz="2000" dirty="0">
              <a:latin typeface="한컴 윤고딕 230" pitchFamily="18" charset="-127"/>
              <a:ea typeface="한컴 윤고딕 230" pitchFamily="18" charset="-127"/>
            </a:endParaRPr>
          </a:p>
          <a:p>
            <a:pPr latinLnBrk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ko-KR" altLang="en-US" sz="2000" dirty="0" err="1">
                <a:latin typeface="한컴 윤고딕 230" pitchFamily="18" charset="-127"/>
                <a:ea typeface="한컴 윤고딕 230" pitchFamily="18" charset="-127"/>
              </a:rPr>
              <a:t>필요한건</a:t>
            </a:r>
            <a:r>
              <a:rPr lang="ko-KR" altLang="en-US" sz="2000" dirty="0">
                <a:latin typeface="한컴 윤고딕 230" pitchFamily="18" charset="-127"/>
                <a:ea typeface="한컴 윤고딕 230" pitchFamily="18" charset="-127"/>
              </a:rPr>
              <a:t> 호모 </a:t>
            </a:r>
            <a:r>
              <a:rPr lang="ko-KR" altLang="en-US" sz="2000" dirty="0" err="1">
                <a:latin typeface="한컴 윤고딕 230" pitchFamily="18" charset="-127"/>
                <a:ea typeface="한컴 윤고딕 230" pitchFamily="18" charset="-127"/>
              </a:rPr>
              <a:t>노리지안</a:t>
            </a:r>
            <a:r>
              <a:rPr lang="en-US" altLang="ko-KR" sz="2000" dirty="0">
                <a:latin typeface="한컴 윤고딕 230" pitchFamily="18" charset="-127"/>
                <a:ea typeface="한컴 윤고딕 230" pitchFamily="18" charset="-127"/>
              </a:rPr>
              <a:t>-</a:t>
            </a:r>
            <a:r>
              <a:rPr lang="ko-KR" altLang="en-US" sz="2000" dirty="0" err="1">
                <a:latin typeface="한컴 윤고딕 230" pitchFamily="18" charset="-127"/>
                <a:ea typeface="한컴 윤고딕 230" pitchFamily="18" charset="-127"/>
              </a:rPr>
              <a:t>책을통해</a:t>
            </a:r>
            <a:r>
              <a:rPr lang="ko-KR" altLang="en-US" sz="2000" dirty="0">
                <a:latin typeface="한컴 윤고딕 230" pitchFamily="18" charset="-127"/>
                <a:ea typeface="한컴 윤고딕 230" pitchFamily="18" charset="-127"/>
              </a:rPr>
              <a:t> 완성                    </a:t>
            </a:r>
            <a:endParaRPr lang="en-US" altLang="ko-KR" sz="2000" dirty="0">
              <a:latin typeface="한컴 윤고딕 230" pitchFamily="18" charset="-127"/>
              <a:ea typeface="한컴 윤고딕 230" pitchFamily="18" charset="-127"/>
            </a:endParaRPr>
          </a:p>
          <a:p>
            <a:pPr latinLnBrk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ko-KR" sz="2000" b="1" dirty="0">
                <a:latin typeface="한컴 윤고딕 230" pitchFamily="18" charset="-127"/>
                <a:ea typeface="한컴 윤고딕 230" pitchFamily="18" charset="-127"/>
              </a:rPr>
              <a:t>        </a:t>
            </a:r>
          </a:p>
          <a:p>
            <a:pPr algn="ctr" latinLnBrk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ko-KR" altLang="en-US" sz="2000" b="1" dirty="0">
                <a:latin typeface="한컴 윤고딕 230" pitchFamily="18" charset="-127"/>
                <a:ea typeface="한컴 윤고딕 230" pitchFamily="18" charset="-127"/>
              </a:rPr>
              <a:t>출판산업 매출액 </a:t>
            </a:r>
            <a:r>
              <a:rPr lang="en-US" altLang="ko-KR" sz="2000" b="1" dirty="0">
                <a:latin typeface="한컴 윤고딕 230" pitchFamily="18" charset="-127"/>
                <a:ea typeface="한컴 윤고딕 230" pitchFamily="18" charset="-127"/>
              </a:rPr>
              <a:t>10</a:t>
            </a:r>
            <a:r>
              <a:rPr lang="ko-KR" altLang="en-US" sz="2000" b="1" dirty="0">
                <a:latin typeface="한컴 윤고딕 230" pitchFamily="18" charset="-127"/>
                <a:ea typeface="한컴 윤고딕 230" pitchFamily="18" charset="-127"/>
              </a:rPr>
              <a:t>년 가까이 제로</a:t>
            </a:r>
            <a:r>
              <a:rPr lang="en-US" altLang="ko-KR" sz="2000" b="1" dirty="0">
                <a:latin typeface="한컴 윤고딕 230" pitchFamily="18" charset="-127"/>
                <a:ea typeface="한컴 윤고딕 230" pitchFamily="18" charset="-127"/>
              </a:rPr>
              <a:t>(0%) </a:t>
            </a:r>
            <a:r>
              <a:rPr lang="ko-KR" altLang="en-US" sz="2000" b="1" dirty="0">
                <a:latin typeface="한컴 윤고딕 230" pitchFamily="18" charset="-127"/>
                <a:ea typeface="한컴 윤고딕 230" pitchFamily="18" charset="-127"/>
              </a:rPr>
              <a:t>성장</a:t>
            </a:r>
            <a:endParaRPr lang="en-US" altLang="ko-KR" sz="2000" b="1" dirty="0">
              <a:latin typeface="한컴 윤고딕 230" pitchFamily="18" charset="-127"/>
              <a:ea typeface="한컴 윤고딕 230" pitchFamily="18" charset="-127"/>
            </a:endParaRPr>
          </a:p>
          <a:p>
            <a:pPr algn="ctr" latinLnBrk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ko-KR" altLang="en-US" sz="2000" b="1" dirty="0">
                <a:latin typeface="한컴 윤고딕 230" pitchFamily="18" charset="-127"/>
                <a:ea typeface="한컴 윤고딕 230" pitchFamily="18" charset="-127"/>
              </a:rPr>
              <a:t>미국</a:t>
            </a:r>
            <a:r>
              <a:rPr lang="en-US" altLang="ko-KR" sz="2000" b="1" dirty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2000" b="1" dirty="0">
                <a:latin typeface="한컴 윤고딕 230" pitchFamily="18" charset="-127"/>
                <a:ea typeface="한컴 윤고딕 230" pitchFamily="18" charset="-127"/>
              </a:rPr>
              <a:t>일본 등 선진국도 같은 추세 </a:t>
            </a:r>
            <a:endParaRPr lang="ko-KR" altLang="en-US" sz="2000" dirty="0"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2" name="오른쪽 화살표 1"/>
          <p:cNvSpPr/>
          <p:nvPr/>
        </p:nvSpPr>
        <p:spPr>
          <a:xfrm>
            <a:off x="4950042" y="3284984"/>
            <a:ext cx="1800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아래쪽 화살표 2"/>
          <p:cNvSpPr/>
          <p:nvPr/>
        </p:nvSpPr>
        <p:spPr>
          <a:xfrm>
            <a:off x="3318830" y="5369551"/>
            <a:ext cx="1224136" cy="288032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아래쪽 화살표 설명선 6"/>
          <p:cNvSpPr/>
          <p:nvPr/>
        </p:nvSpPr>
        <p:spPr>
          <a:xfrm>
            <a:off x="476672" y="2308569"/>
            <a:ext cx="1277888" cy="72008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결국</a:t>
            </a:r>
          </a:p>
        </p:txBody>
      </p:sp>
    </p:spTree>
    <p:extLst>
      <p:ext uri="{BB962C8B-B14F-4D97-AF65-F5344CB8AC3E}">
        <p14:creationId xmlns:p14="http://schemas.microsoft.com/office/powerpoint/2010/main" val="2906401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11" name="직사각형 3"/>
          <p:cNvSpPr>
            <a:spLocks noChangeArrowheads="1"/>
          </p:cNvSpPr>
          <p:nvPr/>
        </p:nvSpPr>
        <p:spPr bwMode="auto">
          <a:xfrm>
            <a:off x="323528" y="1411950"/>
            <a:ext cx="4424363" cy="504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latinLnBrk="1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marL="0" indent="0" latinLnBrk="0">
              <a:lnSpc>
                <a:spcPct val="150000"/>
              </a:lnSpc>
              <a:spcBef>
                <a:spcPct val="0"/>
              </a:spcBef>
              <a:buNone/>
            </a:pPr>
            <a:r>
              <a:rPr lang="ko-KR" altLang="en-US" sz="1800" dirty="0">
                <a:solidFill>
                  <a:srgbClr val="0810B8"/>
                </a:solidFill>
                <a:latin typeface="KoPub돋움체 Bold"/>
                <a:ea typeface="KoPub돋움체 Bold"/>
              </a:rPr>
              <a:t>⊙ </a:t>
            </a:r>
            <a:r>
              <a:rPr lang="ko-KR" altLang="en-US" sz="1800" dirty="0">
                <a:solidFill>
                  <a:srgbClr val="0810B8"/>
                </a:solidFill>
                <a:latin typeface="한컴 윤고딕 230" pitchFamily="18" charset="-127"/>
                <a:ea typeface="한컴 윤고딕 230" pitchFamily="18" charset="-127"/>
              </a:rPr>
              <a:t>출판 테크놀로지를 둘러싼 葛藤</a:t>
            </a:r>
            <a:r>
              <a:rPr lang="en-US" altLang="ko-KR" sz="1800" dirty="0">
                <a:solidFill>
                  <a:srgbClr val="0810B8"/>
                </a:solidFill>
                <a:latin typeface="한컴 윤고딕 230" pitchFamily="18" charset="-127"/>
                <a:ea typeface="한컴 윤고딕 230" pitchFamily="18" charset="-127"/>
              </a:rPr>
              <a:t>(</a:t>
            </a:r>
            <a:r>
              <a:rPr lang="ko-KR" altLang="en-US" sz="1800" dirty="0">
                <a:solidFill>
                  <a:srgbClr val="0810B8"/>
                </a:solidFill>
                <a:latin typeface="한컴 윤고딕 230" pitchFamily="18" charset="-127"/>
                <a:ea typeface="한컴 윤고딕 230" pitchFamily="18" charset="-127"/>
              </a:rPr>
              <a:t>갈등</a:t>
            </a:r>
            <a:r>
              <a:rPr lang="en-US" altLang="ko-KR" sz="1800" dirty="0">
                <a:solidFill>
                  <a:srgbClr val="0810B8"/>
                </a:solidFill>
                <a:latin typeface="한컴 윤고딕 230" pitchFamily="18" charset="-127"/>
                <a:ea typeface="한컴 윤고딕 230" pitchFamily="18" charset="-127"/>
              </a:rPr>
              <a:t>)</a:t>
            </a:r>
            <a:endParaRPr lang="ko-KR" altLang="en-US" sz="1800" dirty="0">
              <a:solidFill>
                <a:srgbClr val="0810B8"/>
              </a:solidFill>
              <a:latin typeface="한컴 윤고딕 230" pitchFamily="18" charset="-127"/>
              <a:ea typeface="한컴 윤고딕 230" pitchFamily="18" charset="-127"/>
            </a:endParaRPr>
          </a:p>
        </p:txBody>
      </p:sp>
      <p:grpSp>
        <p:nvGrpSpPr>
          <p:cNvPr id="12" name="그룹 10"/>
          <p:cNvGrpSpPr>
            <a:grpSpLocks/>
          </p:cNvGrpSpPr>
          <p:nvPr/>
        </p:nvGrpSpPr>
        <p:grpSpPr bwMode="auto">
          <a:xfrm>
            <a:off x="664319" y="1989138"/>
            <a:ext cx="5203825" cy="2200275"/>
            <a:chOff x="2031842" y="1988840"/>
            <a:chExt cx="5204454" cy="2200310"/>
          </a:xfrm>
        </p:grpSpPr>
        <p:grpSp>
          <p:nvGrpSpPr>
            <p:cNvPr id="13" name="그룹 7"/>
            <p:cNvGrpSpPr>
              <a:grpSpLocks/>
            </p:cNvGrpSpPr>
            <p:nvPr/>
          </p:nvGrpSpPr>
          <p:grpSpPr bwMode="auto">
            <a:xfrm>
              <a:off x="2050523" y="1988840"/>
              <a:ext cx="5185773" cy="957590"/>
              <a:chOff x="2050523" y="1988840"/>
              <a:chExt cx="5185773" cy="957590"/>
            </a:xfrm>
          </p:grpSpPr>
          <p:sp>
            <p:nvSpPr>
              <p:cNvPr id="20" name="직사각형 19"/>
              <p:cNvSpPr/>
              <p:nvPr/>
            </p:nvSpPr>
            <p:spPr>
              <a:xfrm>
                <a:off x="2050523" y="1988840"/>
                <a:ext cx="1441996" cy="50324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ko-KR" altLang="en-US" dirty="0">
                    <a:solidFill>
                      <a:schemeClr val="tx1"/>
                    </a:solidFill>
                  </a:rPr>
                  <a:t>필경 시대</a:t>
                </a:r>
              </a:p>
            </p:txBody>
          </p:sp>
          <p:sp>
            <p:nvSpPr>
              <p:cNvPr id="21" name="직사각형 20"/>
              <p:cNvSpPr/>
              <p:nvPr/>
            </p:nvSpPr>
            <p:spPr>
              <a:xfrm>
                <a:off x="4505466" y="1988840"/>
                <a:ext cx="2730830" cy="50324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ko-KR" dirty="0">
                    <a:solidFill>
                      <a:schemeClr val="tx1"/>
                    </a:solidFill>
                  </a:rPr>
                  <a:t>15C  </a:t>
                </a:r>
                <a:r>
                  <a:rPr lang="ko-KR" altLang="en-US" dirty="0">
                    <a:solidFill>
                      <a:schemeClr val="tx1"/>
                    </a:solidFill>
                  </a:rPr>
                  <a:t>활판인쇄술 등장</a:t>
                </a:r>
              </a:p>
            </p:txBody>
          </p:sp>
          <p:sp>
            <p:nvSpPr>
              <p:cNvPr id="22" name="TextBox 3"/>
              <p:cNvSpPr txBox="1">
                <a:spLocks noChangeArrowheads="1"/>
              </p:cNvSpPr>
              <p:nvPr/>
            </p:nvSpPr>
            <p:spPr bwMode="auto">
              <a:xfrm>
                <a:off x="3707904" y="2060848"/>
                <a:ext cx="64807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latinLnBrk="1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1pPr>
                <a:lvl2pPr marL="742950" indent="-285750" latinLnBrk="1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2pPr>
                <a:lvl3pPr marL="1143000" indent="-228600" latinLnBrk="1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3pPr>
                <a:lvl4pPr marL="1600200" indent="-228600" latinLnBrk="1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4pPr>
                <a:lvl5pPr marL="2057400" indent="-228600" latinLnBrk="1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lang="en-US" altLang="ko-KR" sz="1800" dirty="0">
                    <a:solidFill>
                      <a:srgbClr val="FF0000"/>
                    </a:solidFill>
                    <a:latin typeface="맑은 고딕" pitchFamily="50" charset="-127"/>
                    <a:ea typeface="굴림" pitchFamily="50" charset="-127"/>
                  </a:rPr>
                  <a:t>VS.</a:t>
                </a:r>
                <a:endParaRPr lang="ko-KR" altLang="en-US" sz="1800" dirty="0">
                  <a:solidFill>
                    <a:srgbClr val="FF0000"/>
                  </a:solidFill>
                  <a:latin typeface="맑은 고딕" pitchFamily="50" charset="-127"/>
                  <a:ea typeface="굴림" pitchFamily="50" charset="-127"/>
                </a:endParaRPr>
              </a:p>
            </p:txBody>
          </p:sp>
          <p:sp>
            <p:nvSpPr>
              <p:cNvPr id="27" name="TextBox 18"/>
              <p:cNvSpPr txBox="1">
                <a:spLocks noChangeArrowheads="1"/>
              </p:cNvSpPr>
              <p:nvPr/>
            </p:nvSpPr>
            <p:spPr bwMode="auto">
              <a:xfrm>
                <a:off x="5546842" y="2546320"/>
                <a:ext cx="681341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latinLnBrk="1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1pPr>
                <a:lvl2pPr marL="742950" indent="-285750" latinLnBrk="1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2pPr>
                <a:lvl3pPr marL="1143000" indent="-228600" latinLnBrk="1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3pPr>
                <a:lvl4pPr marL="1600200" indent="-228600" latinLnBrk="1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4pPr>
                <a:lvl5pPr marL="2057400" indent="-228600" latinLnBrk="1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lang="ko-KR" altLang="en-US" sz="2000" dirty="0">
                    <a:solidFill>
                      <a:srgbClr val="FF0000"/>
                    </a:solidFill>
                    <a:latin typeface="맑은 고딕" pitchFamily="50" charset="-127"/>
                    <a:ea typeface="굴림" pitchFamily="50" charset="-127"/>
                  </a:rPr>
                  <a:t>勝</a:t>
                </a:r>
                <a:r>
                  <a:rPr lang="en-US" altLang="ko-KR" sz="2000" dirty="0">
                    <a:solidFill>
                      <a:srgbClr val="FF0000"/>
                    </a:solidFill>
                    <a:latin typeface="맑은 고딕" pitchFamily="50" charset="-127"/>
                    <a:ea typeface="굴림" pitchFamily="50" charset="-127"/>
                  </a:rPr>
                  <a:t>!!</a:t>
                </a:r>
                <a:endParaRPr lang="ko-KR" altLang="en-US" sz="2000" dirty="0">
                  <a:solidFill>
                    <a:srgbClr val="FF0000"/>
                  </a:solidFill>
                  <a:latin typeface="맑은 고딕" pitchFamily="50" charset="-127"/>
                  <a:ea typeface="굴림" pitchFamily="50" charset="-127"/>
                </a:endParaRPr>
              </a:p>
            </p:txBody>
          </p:sp>
        </p:grpSp>
        <p:grpSp>
          <p:nvGrpSpPr>
            <p:cNvPr id="14" name="그룹 9"/>
            <p:cNvGrpSpPr>
              <a:grpSpLocks/>
            </p:cNvGrpSpPr>
            <p:nvPr/>
          </p:nvGrpSpPr>
          <p:grpSpPr bwMode="auto">
            <a:xfrm>
              <a:off x="2031842" y="3212976"/>
              <a:ext cx="5204454" cy="976174"/>
              <a:chOff x="2031842" y="3212976"/>
              <a:chExt cx="5204454" cy="976174"/>
            </a:xfrm>
          </p:grpSpPr>
          <p:grpSp>
            <p:nvGrpSpPr>
              <p:cNvPr id="15" name="그룹 6"/>
              <p:cNvGrpSpPr>
                <a:grpSpLocks/>
              </p:cNvGrpSpPr>
              <p:nvPr/>
            </p:nvGrpSpPr>
            <p:grpSpPr bwMode="auto">
              <a:xfrm>
                <a:off x="2031842" y="3212976"/>
                <a:ext cx="2390659" cy="504056"/>
                <a:chOff x="2031842" y="3506378"/>
                <a:chExt cx="2390659" cy="504056"/>
              </a:xfrm>
            </p:grpSpPr>
            <p:sp>
              <p:nvSpPr>
                <p:cNvPr id="18" name="직사각형 17"/>
                <p:cNvSpPr/>
                <p:nvPr/>
              </p:nvSpPr>
              <p:spPr>
                <a:xfrm>
                  <a:off x="2031842" y="3506223"/>
                  <a:ext cx="1676603" cy="504833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ko-KR" altLang="en-US" dirty="0">
                      <a:solidFill>
                        <a:schemeClr val="tx1"/>
                      </a:solidFill>
                    </a:rPr>
                    <a:t>종이 출판</a:t>
                  </a:r>
                </a:p>
              </p:txBody>
            </p:sp>
            <p:sp>
              <p:nvSpPr>
                <p:cNvPr id="19" name="TextBox 21"/>
                <p:cNvSpPr txBox="1">
                  <a:spLocks noChangeArrowheads="1"/>
                </p:cNvSpPr>
                <p:nvPr/>
              </p:nvSpPr>
              <p:spPr bwMode="auto">
                <a:xfrm>
                  <a:off x="3774429" y="3603002"/>
                  <a:ext cx="648072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latinLnBrk="1">
                    <a:spcBef>
                      <a:spcPct val="20000"/>
                    </a:spcBef>
                    <a:buFont typeface="Arial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Noto Sans Korean Medium"/>
                      <a:ea typeface="Noto Sans Korean Medium"/>
                      <a:cs typeface="Noto Sans Korean Medium"/>
                    </a:defRPr>
                  </a:lvl1pPr>
                  <a:lvl2pPr marL="742950" indent="-285750" latinLnBrk="1">
                    <a:spcBef>
                      <a:spcPct val="20000"/>
                    </a:spcBef>
                    <a:buFont typeface="Arial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Noto Sans Korean Medium"/>
                      <a:ea typeface="Noto Sans Korean Medium"/>
                      <a:cs typeface="Noto Sans Korean Medium"/>
                    </a:defRPr>
                  </a:lvl2pPr>
                  <a:lvl3pPr marL="1143000" indent="-228600" latinLnBrk="1">
                    <a:spcBef>
                      <a:spcPct val="20000"/>
                    </a:spcBef>
                    <a:buFont typeface="Arial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Noto Sans Korean Medium"/>
                      <a:ea typeface="Noto Sans Korean Medium"/>
                      <a:cs typeface="Noto Sans Korean Medium"/>
                    </a:defRPr>
                  </a:lvl3pPr>
                  <a:lvl4pPr marL="1600200" indent="-228600" latinLnBrk="1">
                    <a:spcBef>
                      <a:spcPct val="20000"/>
                    </a:spcBef>
                    <a:buFont typeface="Arial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Noto Sans Korean Medium"/>
                      <a:ea typeface="Noto Sans Korean Medium"/>
                      <a:cs typeface="Noto Sans Korean Medium"/>
                    </a:defRPr>
                  </a:lvl4pPr>
                  <a:lvl5pPr marL="2057400" indent="-228600" latinLnBrk="1">
                    <a:spcBef>
                      <a:spcPct val="20000"/>
                    </a:spcBef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Noto Sans Korean Medium"/>
                      <a:ea typeface="Noto Sans Korean Medium"/>
                      <a:cs typeface="Noto Sans Korean Medium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Noto Sans Korean Medium"/>
                      <a:ea typeface="Noto Sans Korean Medium"/>
                      <a:cs typeface="Noto Sans Korean Medium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Noto Sans Korean Medium"/>
                      <a:ea typeface="Noto Sans Korean Medium"/>
                      <a:cs typeface="Noto Sans Korean Medium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Noto Sans Korean Medium"/>
                      <a:ea typeface="Noto Sans Korean Medium"/>
                      <a:cs typeface="Noto Sans Korean Medium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Noto Sans Korean Medium"/>
                      <a:ea typeface="Noto Sans Korean Medium"/>
                      <a:cs typeface="Noto Sans Korean Medium"/>
                    </a:defRPr>
                  </a:lvl9pPr>
                </a:lstStyle>
                <a:p>
                  <a:pPr latinLnBrk="0">
                    <a:spcBef>
                      <a:spcPct val="0"/>
                    </a:spcBef>
                    <a:buFontTx/>
                    <a:buNone/>
                  </a:pPr>
                  <a:r>
                    <a:rPr lang="en-US" altLang="ko-KR" sz="1800" dirty="0">
                      <a:solidFill>
                        <a:srgbClr val="FF0000"/>
                      </a:solidFill>
                      <a:latin typeface="맑은 고딕" pitchFamily="50" charset="-127"/>
                      <a:ea typeface="굴림" pitchFamily="50" charset="-127"/>
                    </a:rPr>
                    <a:t>VS.</a:t>
                  </a:r>
                  <a:endParaRPr lang="ko-KR" altLang="en-US" sz="1800" dirty="0">
                    <a:solidFill>
                      <a:srgbClr val="FF0000"/>
                    </a:solidFill>
                    <a:latin typeface="맑은 고딕" pitchFamily="50" charset="-127"/>
                    <a:ea typeface="굴림" pitchFamily="50" charset="-127"/>
                  </a:endParaRPr>
                </a:p>
              </p:txBody>
            </p:sp>
          </p:grpSp>
          <p:sp>
            <p:nvSpPr>
              <p:cNvPr id="16" name="직사각형 15"/>
              <p:cNvSpPr/>
              <p:nvPr/>
            </p:nvSpPr>
            <p:spPr>
              <a:xfrm>
                <a:off x="4505466" y="3212821"/>
                <a:ext cx="2730830" cy="504833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ko-KR" altLang="en-US" dirty="0">
                    <a:solidFill>
                      <a:schemeClr val="tx1"/>
                    </a:solidFill>
                  </a:rPr>
                  <a:t>전자 출판</a:t>
                </a:r>
              </a:p>
            </p:txBody>
          </p:sp>
          <p:sp>
            <p:nvSpPr>
              <p:cNvPr id="17" name="TextBox 23"/>
              <p:cNvSpPr txBox="1">
                <a:spLocks noChangeArrowheads="1"/>
              </p:cNvSpPr>
              <p:nvPr/>
            </p:nvSpPr>
            <p:spPr bwMode="auto">
              <a:xfrm>
                <a:off x="5004048" y="3789040"/>
                <a:ext cx="176185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latinLnBrk="1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1pPr>
                <a:lvl2pPr marL="742950" indent="-285750" latinLnBrk="1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2pPr>
                <a:lvl3pPr marL="1143000" indent="-228600" latinLnBrk="1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3pPr>
                <a:lvl4pPr marL="1600200" indent="-228600" latinLnBrk="1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4pPr>
                <a:lvl5pPr marL="2057400" indent="-228600" latinLnBrk="1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lang="ko-KR" altLang="en-US" sz="2000" b="1">
                    <a:solidFill>
                      <a:srgbClr val="FF0000"/>
                    </a:solidFill>
                    <a:latin typeface="맑은 고딕" pitchFamily="50" charset="-127"/>
                    <a:ea typeface="굴림" pitchFamily="50" charset="-127"/>
                  </a:rPr>
                  <a:t>누가 이길까</a:t>
                </a:r>
                <a:r>
                  <a:rPr lang="en-US" altLang="ko-KR" sz="2000" b="1">
                    <a:solidFill>
                      <a:srgbClr val="FF0000"/>
                    </a:solidFill>
                    <a:latin typeface="맑은 고딕" pitchFamily="50" charset="-127"/>
                    <a:ea typeface="굴림" pitchFamily="50" charset="-127"/>
                  </a:rPr>
                  <a:t>?</a:t>
                </a:r>
                <a:endParaRPr lang="ko-KR" altLang="en-US" sz="2000" b="1">
                  <a:solidFill>
                    <a:srgbClr val="FF0000"/>
                  </a:solidFill>
                  <a:latin typeface="맑은 고딕" pitchFamily="50" charset="-127"/>
                  <a:ea typeface="굴림" pitchFamily="50" charset="-127"/>
                </a:endParaRPr>
              </a:p>
            </p:txBody>
          </p:sp>
        </p:grpSp>
      </p:grpSp>
      <p:sp>
        <p:nvSpPr>
          <p:cNvPr id="28" name="아래쪽 화살표 설명선 27"/>
          <p:cNvSpPr/>
          <p:nvPr/>
        </p:nvSpPr>
        <p:spPr>
          <a:xfrm>
            <a:off x="682997" y="4484017"/>
            <a:ext cx="1271588" cy="574675"/>
          </a:xfrm>
          <a:prstGeom prst="downArrowCallou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b="1" dirty="0"/>
              <a:t>Luddite</a:t>
            </a:r>
            <a:endParaRPr lang="ko-KR" altLang="en-US" dirty="0"/>
          </a:p>
        </p:txBody>
      </p:sp>
      <p:sp>
        <p:nvSpPr>
          <p:cNvPr id="29" name="직사각형 28"/>
          <p:cNvSpPr>
            <a:spLocks noChangeArrowheads="1"/>
          </p:cNvSpPr>
          <p:nvPr/>
        </p:nvSpPr>
        <p:spPr bwMode="auto">
          <a:xfrm>
            <a:off x="611560" y="5025355"/>
            <a:ext cx="7543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- 1760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시작 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~ 1830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년까지 일었던 사회운동 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/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기계파괴운동</a:t>
            </a:r>
            <a:endParaRPr lang="en-US" altLang="ko-KR" sz="1800" dirty="0">
              <a:latin typeface="한컴 윤고딕 230" pitchFamily="18" charset="-127"/>
              <a:ea typeface="한컴 윤고딕 230" pitchFamily="18" charset="-127"/>
            </a:endParaRPr>
          </a:p>
          <a:p>
            <a:pPr marL="285750" indent="-285750" latinLnBrk="0">
              <a:spcBef>
                <a:spcPct val="0"/>
              </a:spcBef>
              <a:buFontTx/>
              <a:buChar char="-"/>
            </a:pP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가내수공업의 숙련노동자들이 기계의 도입으로 일자리를 잃게 되자 공장에 </a:t>
            </a:r>
            <a:endParaRPr lang="en-US" altLang="ko-KR" sz="1800" dirty="0">
              <a:latin typeface="한컴 윤고딕 230" pitchFamily="18" charset="-127"/>
              <a:ea typeface="한컴 윤고딕 230" pitchFamily="18" charset="-127"/>
            </a:endParaRPr>
          </a:p>
          <a:p>
            <a:pPr latinLnBrk="0">
              <a:spcBef>
                <a:spcPct val="0"/>
              </a:spcBef>
              <a:buNone/>
            </a:pP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   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불을 지르고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기계를 파괴했던 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…</a:t>
            </a:r>
          </a:p>
        </p:txBody>
      </p:sp>
      <p:sp>
        <p:nvSpPr>
          <p:cNvPr id="30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1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359814" y="908719"/>
            <a:ext cx="3564114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32" name="Rectangle 85"/>
          <p:cNvSpPr>
            <a:spLocks noChangeArrowheads="1"/>
          </p:cNvSpPr>
          <p:nvPr/>
        </p:nvSpPr>
        <p:spPr bwMode="auto">
          <a:xfrm>
            <a:off x="338457" y="934625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출판</a:t>
            </a:r>
            <a:r>
              <a:rPr lang="en-US" altLang="ko-KR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2.0, </a:t>
            </a:r>
            <a:r>
              <a:rPr lang="ko-KR" altLang="en-US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전자출판의 시대</a:t>
            </a:r>
          </a:p>
        </p:txBody>
      </p:sp>
    </p:spTree>
    <p:extLst>
      <p:ext uri="{BB962C8B-B14F-4D97-AF65-F5344CB8AC3E}">
        <p14:creationId xmlns:p14="http://schemas.microsoft.com/office/powerpoint/2010/main" val="524455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1"/>
          </p:nvPr>
        </p:nvSpPr>
        <p:spPr>
          <a:xfrm>
            <a:off x="1187549" y="2276872"/>
            <a:ext cx="6912843" cy="2592288"/>
          </a:xfrm>
        </p:spPr>
        <p:txBody>
          <a:bodyPr/>
          <a:lstStyle/>
          <a:p>
            <a:pPr marL="514350" indent="-514350">
              <a:buAutoNum type="romanUcPeriod"/>
            </a:pPr>
            <a:r>
              <a:rPr lang="en-US" altLang="ko-KR" sz="22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Prologue</a:t>
            </a:r>
          </a:p>
          <a:p>
            <a:pPr marL="514350" indent="-514350">
              <a:buAutoNum type="romanUcPeriod"/>
            </a:pPr>
            <a:r>
              <a:rPr lang="ko-KR" altLang="en-US" sz="22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출판</a:t>
            </a:r>
            <a:r>
              <a:rPr lang="en-US" altLang="ko-KR" sz="22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</a:t>
            </a:r>
            <a:r>
              <a:rPr lang="ko-KR" altLang="en-US" sz="22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패러다임의 진화</a:t>
            </a:r>
            <a:r>
              <a:rPr lang="en-US" altLang="ko-KR" sz="22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(</a:t>
            </a:r>
            <a:r>
              <a:rPr lang="ko-KR" altLang="en-US" sz="22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제</a:t>
            </a:r>
            <a:r>
              <a:rPr lang="en-US" altLang="ko-KR" sz="22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1</a:t>
            </a:r>
            <a:r>
              <a:rPr lang="ko-KR" altLang="en-US" sz="22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장</a:t>
            </a:r>
            <a:r>
              <a:rPr lang="en-US" altLang="ko-KR" sz="22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2200" dirty="0">
                <a:solidFill>
                  <a:schemeClr val="bg2">
                    <a:lumMod val="50000"/>
                  </a:schemeClr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Tip.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0" y="6289566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7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11" name="직사각형 3"/>
          <p:cNvSpPr>
            <a:spLocks noChangeArrowheads="1"/>
          </p:cNvSpPr>
          <p:nvPr/>
        </p:nvSpPr>
        <p:spPr bwMode="auto">
          <a:xfrm>
            <a:off x="110175" y="728467"/>
            <a:ext cx="5544616" cy="466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latinLnBrk="1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marL="0" indent="0" latinLnBrk="0">
              <a:lnSpc>
                <a:spcPct val="150000"/>
              </a:lnSpc>
              <a:spcBef>
                <a:spcPct val="0"/>
              </a:spcBef>
              <a:buNone/>
            </a:pPr>
            <a:r>
              <a:rPr lang="ko-KR" altLang="en-US" sz="1800" dirty="0">
                <a:solidFill>
                  <a:srgbClr val="0810B8"/>
                </a:solidFill>
                <a:latin typeface="KoPub돋움체 Bold"/>
                <a:ea typeface="KoPub돋움체 Bold"/>
              </a:rPr>
              <a:t>⊙ </a:t>
            </a:r>
            <a:r>
              <a:rPr lang="ko-KR" altLang="en-US" sz="1800" dirty="0">
                <a:solidFill>
                  <a:srgbClr val="0810B8"/>
                </a:solidFill>
                <a:latin typeface="한컴 윤고딕 230" pitchFamily="18" charset="-127"/>
                <a:ea typeface="한컴 윤고딕 230" pitchFamily="18" charset="-127"/>
              </a:rPr>
              <a:t>디지털</a:t>
            </a:r>
            <a:r>
              <a:rPr lang="en-US" altLang="ko-KR" sz="1800" dirty="0">
                <a:solidFill>
                  <a:srgbClr val="0810B8"/>
                </a:solidFill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ko-KR" altLang="en-US" sz="1800" dirty="0">
                <a:solidFill>
                  <a:srgbClr val="0810B8"/>
                </a:solidFill>
                <a:latin typeface="한컴 윤고딕 230" pitchFamily="18" charset="-127"/>
                <a:ea typeface="한컴 윤고딕 230" pitchFamily="18" charset="-127"/>
              </a:rPr>
              <a:t>시대</a:t>
            </a:r>
            <a:r>
              <a:rPr lang="en-US" altLang="ko-KR" sz="1800" dirty="0">
                <a:solidFill>
                  <a:srgbClr val="0810B8"/>
                </a:solidFill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1800" dirty="0">
                <a:solidFill>
                  <a:srgbClr val="0810B8"/>
                </a:solidFill>
                <a:latin typeface="한컴 윤고딕 230" pitchFamily="18" charset="-127"/>
                <a:ea typeface="한컴 윤고딕 230" pitchFamily="18" charset="-127"/>
              </a:rPr>
              <a:t>출판 산업의 새로운 가치 발견</a:t>
            </a:r>
          </a:p>
        </p:txBody>
      </p:sp>
      <p:sp>
        <p:nvSpPr>
          <p:cNvPr id="30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1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332913" y="446189"/>
            <a:ext cx="3564114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32" name="Rectangle 85"/>
          <p:cNvSpPr>
            <a:spLocks noChangeArrowheads="1"/>
          </p:cNvSpPr>
          <p:nvPr/>
        </p:nvSpPr>
        <p:spPr bwMode="auto">
          <a:xfrm>
            <a:off x="488865" y="472093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출판</a:t>
            </a:r>
            <a:r>
              <a:rPr lang="en-US" altLang="ko-KR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2.0, </a:t>
            </a:r>
            <a:r>
              <a:rPr lang="ko-KR" altLang="en-US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전자출판의 시대</a:t>
            </a:r>
          </a:p>
        </p:txBody>
      </p:sp>
      <p:grpSp>
        <p:nvGrpSpPr>
          <p:cNvPr id="25" name="그룹 7"/>
          <p:cNvGrpSpPr>
            <a:grpSpLocks/>
          </p:cNvGrpSpPr>
          <p:nvPr/>
        </p:nvGrpSpPr>
        <p:grpSpPr bwMode="auto">
          <a:xfrm>
            <a:off x="156192" y="5044030"/>
            <a:ext cx="8987808" cy="1180535"/>
            <a:chOff x="1691680" y="4766944"/>
            <a:chExt cx="7543800" cy="1180741"/>
          </a:xfrm>
        </p:grpSpPr>
        <p:sp>
          <p:nvSpPr>
            <p:cNvPr id="26" name="아래쪽 화살표 설명선 25"/>
            <p:cNvSpPr/>
            <p:nvPr/>
          </p:nvSpPr>
          <p:spPr>
            <a:xfrm>
              <a:off x="1691680" y="4766944"/>
              <a:ext cx="1271588" cy="574775"/>
            </a:xfrm>
            <a:prstGeom prst="downArrowCallou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ko-KR" altLang="en-US" b="1" dirty="0">
                  <a:solidFill>
                    <a:schemeClr val="tx1"/>
                  </a:solidFill>
                </a:rPr>
                <a:t>창조산업</a:t>
              </a:r>
              <a:r>
                <a:rPr lang="en-US" altLang="ko-KR" b="1" dirty="0">
                  <a:solidFill>
                    <a:schemeClr val="tx1"/>
                  </a:solidFill>
                </a:rPr>
                <a:t> </a:t>
              </a:r>
              <a:endParaRPr lang="ko-KR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직사각형 28"/>
            <p:cNvSpPr>
              <a:spLocks noChangeArrowheads="1"/>
            </p:cNvSpPr>
            <p:nvPr/>
          </p:nvSpPr>
          <p:spPr bwMode="auto">
            <a:xfrm>
              <a:off x="1691680" y="5301354"/>
              <a:ext cx="75438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latinLnBrk="1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1pPr>
              <a:lvl2pPr marL="742950" indent="-285750" latinLnBrk="1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2pPr>
              <a:lvl3pPr marL="1143000" indent="-228600" latinLnBrk="1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3pPr>
              <a:lvl4pPr marL="1600200" indent="-228600" latinLnBrk="1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4pPr>
              <a:lvl5pPr marL="2057400" indent="-228600" latinLnBrk="1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lang="en-US" altLang="ko-KR" sz="1800" dirty="0">
                  <a:latin typeface="Arial" charset="0"/>
                  <a:ea typeface="한컴 윤고딕 230" pitchFamily="18" charset="-127"/>
                </a:rPr>
                <a:t>‘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창조성</a:t>
              </a:r>
              <a:r>
                <a:rPr lang="en-US" altLang="ko-KR" sz="1800" dirty="0">
                  <a:latin typeface="Arial" charset="0"/>
                  <a:ea typeface="한컴 윤고딕 230" pitchFamily="18" charset="-127"/>
                </a:rPr>
                <a:t>’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과 </a:t>
              </a:r>
              <a:r>
                <a:rPr lang="en-US" altLang="ko-KR" sz="1800" dirty="0">
                  <a:latin typeface="Arial" charset="0"/>
                  <a:ea typeface="한컴 윤고딕 230" pitchFamily="18" charset="-127"/>
                </a:rPr>
                <a:t>‘</a:t>
              </a:r>
              <a:r>
                <a:rPr lang="ko-KR" altLang="en-US" sz="1800" dirty="0" err="1">
                  <a:latin typeface="한컴 윤고딕 230" pitchFamily="18" charset="-127"/>
                  <a:ea typeface="한컴 윤고딕 230" pitchFamily="18" charset="-127"/>
                </a:rPr>
                <a:t>지적자산</a:t>
              </a:r>
              <a:r>
                <a:rPr lang="en-US" altLang="ko-KR" sz="1800" dirty="0">
                  <a:latin typeface="Arial" charset="0"/>
                  <a:ea typeface="한컴 윤고딕 230" pitchFamily="18" charset="-127"/>
                </a:rPr>
                <a:t>’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에 기반을 둔 전통예술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, 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축제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, 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책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(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출판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), 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그림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, 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공연예술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, 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음악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, 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영화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, 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방송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, 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애니메이션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, 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비디오 게임 등</a:t>
              </a:r>
              <a:endParaRPr lang="en-US" altLang="ko-KR" sz="1800" dirty="0">
                <a:latin typeface="한컴 윤고딕 230" pitchFamily="18" charset="-127"/>
                <a:ea typeface="한컴 윤고딕 230" pitchFamily="18" charset="-127"/>
              </a:endParaRPr>
            </a:p>
          </p:txBody>
        </p:sp>
      </p:grpSp>
      <p:grpSp>
        <p:nvGrpSpPr>
          <p:cNvPr id="34" name="그룹 9"/>
          <p:cNvGrpSpPr>
            <a:grpSpLocks/>
          </p:cNvGrpSpPr>
          <p:nvPr/>
        </p:nvGrpSpPr>
        <p:grpSpPr bwMode="auto">
          <a:xfrm>
            <a:off x="80409" y="1314371"/>
            <a:ext cx="9108504" cy="3416300"/>
            <a:chOff x="1311062" y="1302377"/>
            <a:chExt cx="7796714" cy="3415499"/>
          </a:xfrm>
        </p:grpSpPr>
        <p:sp>
          <p:nvSpPr>
            <p:cNvPr id="35" name="TextBox 34"/>
            <p:cNvSpPr txBox="1"/>
            <p:nvPr/>
          </p:nvSpPr>
          <p:spPr>
            <a:xfrm>
              <a:off x="1311062" y="1302377"/>
              <a:ext cx="7796714" cy="34154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Tx/>
                <a:buChar char="-"/>
                <a:defRPr/>
              </a:pPr>
              <a:r>
                <a:rPr lang="ko-KR" altLang="en-US" dirty="0">
                  <a:ea typeface="굴림" pitchFamily="50" charset="-127"/>
                </a:rPr>
                <a:t>세계는 이미 창조경제 시대에 진입 </a:t>
              </a:r>
              <a:r>
                <a:rPr lang="en-US" altLang="ko-KR" dirty="0">
                  <a:ea typeface="굴림" pitchFamily="50" charset="-127"/>
                </a:rPr>
                <a:t>– </a:t>
              </a:r>
              <a:r>
                <a:rPr lang="ko-KR" altLang="en-US" dirty="0">
                  <a:ea typeface="굴림" pitchFamily="50" charset="-127"/>
                </a:rPr>
                <a:t>창조경제의 핵심으로서 창조산업이 부각되고 있음</a:t>
              </a:r>
              <a:r>
                <a:rPr lang="en-US" altLang="ko-KR" dirty="0">
                  <a:ea typeface="굴림" pitchFamily="50" charset="-127"/>
                </a:rPr>
                <a:t>.</a:t>
              </a:r>
              <a:r>
                <a:rPr lang="ko-KR" altLang="en-US" dirty="0">
                  <a:ea typeface="굴림" pitchFamily="50" charset="-127"/>
                </a:rPr>
                <a:t> </a:t>
              </a:r>
              <a:r>
                <a:rPr lang="en-US" altLang="ko-KR" dirty="0">
                  <a:ea typeface="굴림" pitchFamily="50" charset="-127"/>
                </a:rPr>
                <a:t>&lt;UNCTAD, 2008&gt;</a:t>
              </a:r>
            </a:p>
            <a:p>
              <a:pPr marL="285750" indent="-285750">
                <a:buFontTx/>
                <a:buChar char="-"/>
                <a:defRPr/>
              </a:pPr>
              <a:r>
                <a:rPr lang="ko-KR" altLang="en-US" dirty="0">
                  <a:ea typeface="굴림" pitchFamily="50" charset="-127"/>
                </a:rPr>
                <a:t>웹</a:t>
              </a:r>
              <a:r>
                <a:rPr lang="en-US" altLang="ko-KR" dirty="0">
                  <a:ea typeface="굴림" pitchFamily="50" charset="-127"/>
                </a:rPr>
                <a:t>2.0</a:t>
              </a:r>
              <a:r>
                <a:rPr lang="ko-KR" altLang="en-US" dirty="0">
                  <a:ea typeface="굴림" pitchFamily="50" charset="-127"/>
                </a:rPr>
                <a:t>기반 서비스</a:t>
              </a:r>
              <a:r>
                <a:rPr lang="en-US" altLang="ko-KR" dirty="0">
                  <a:ea typeface="굴림" pitchFamily="50" charset="-127"/>
                </a:rPr>
                <a:t>, </a:t>
              </a:r>
              <a:r>
                <a:rPr lang="ko-KR" altLang="en-US" dirty="0" err="1">
                  <a:ea typeface="굴림" pitchFamily="50" charset="-127"/>
                </a:rPr>
                <a:t>와이브로</a:t>
              </a:r>
              <a:r>
                <a:rPr lang="en-US" altLang="ko-KR" dirty="0">
                  <a:ea typeface="굴림" pitchFamily="50" charset="-127"/>
                </a:rPr>
                <a:t>, </a:t>
              </a:r>
              <a:r>
                <a:rPr lang="ko-KR" altLang="en-US" dirty="0" err="1">
                  <a:ea typeface="굴림" pitchFamily="50" charset="-127"/>
                </a:rPr>
                <a:t>스마트폰</a:t>
              </a:r>
              <a:r>
                <a:rPr lang="ko-KR" altLang="en-US" dirty="0">
                  <a:ea typeface="굴림" pitchFamily="50" charset="-127"/>
                </a:rPr>
                <a:t> 등 활성화되고 있음</a:t>
              </a:r>
              <a:r>
                <a:rPr lang="en-US" altLang="ko-KR" dirty="0">
                  <a:ea typeface="굴림" pitchFamily="50" charset="-127"/>
                </a:rPr>
                <a:t>.</a:t>
              </a:r>
            </a:p>
            <a:p>
              <a:pPr marL="285750" indent="-285750">
                <a:buFontTx/>
                <a:buChar char="-"/>
                <a:defRPr/>
              </a:pPr>
              <a:r>
                <a:rPr lang="en-US" altLang="ko-KR" dirty="0">
                  <a:ea typeface="굴림" pitchFamily="50" charset="-127"/>
                </a:rPr>
                <a:t>1</a:t>
              </a:r>
              <a:r>
                <a:rPr lang="ko-KR" altLang="en-US" dirty="0">
                  <a:ea typeface="굴림" pitchFamily="50" charset="-127"/>
                </a:rPr>
                <a:t>인 미디어</a:t>
              </a:r>
              <a:r>
                <a:rPr lang="en-US" altLang="ko-KR" dirty="0">
                  <a:ea typeface="굴림" pitchFamily="50" charset="-127"/>
                </a:rPr>
                <a:t>, UCC, SNS </a:t>
              </a:r>
              <a:r>
                <a:rPr lang="ko-KR" altLang="en-US" dirty="0">
                  <a:ea typeface="굴림" pitchFamily="50" charset="-127"/>
                </a:rPr>
                <a:t>등 개인의 창조적 활동 증가</a:t>
              </a:r>
              <a:endParaRPr lang="en-US" altLang="ko-KR" dirty="0">
                <a:ea typeface="굴림" pitchFamily="50" charset="-127"/>
              </a:endParaRPr>
            </a:p>
            <a:p>
              <a:pPr marL="285750" indent="-285750">
                <a:buFontTx/>
                <a:buChar char="-"/>
                <a:defRPr/>
              </a:pPr>
              <a:r>
                <a:rPr lang="ko-KR" altLang="en-US" dirty="0">
                  <a:ea typeface="굴림" pitchFamily="50" charset="-127"/>
                </a:rPr>
                <a:t>능동적 </a:t>
              </a:r>
              <a:r>
                <a:rPr lang="ko-KR" altLang="en-US" dirty="0" err="1">
                  <a:ea typeface="굴림" pitchFamily="50" charset="-127"/>
                </a:rPr>
                <a:t>프로슈머의</a:t>
              </a:r>
              <a:r>
                <a:rPr lang="ko-KR" altLang="en-US" dirty="0">
                  <a:ea typeface="굴림" pitchFamily="50" charset="-127"/>
                </a:rPr>
                <a:t> 확산 경향 확산</a:t>
              </a:r>
              <a:endParaRPr lang="en-US" altLang="ko-KR" dirty="0">
                <a:ea typeface="굴림" pitchFamily="50" charset="-127"/>
              </a:endParaRPr>
            </a:p>
            <a:p>
              <a:pPr marL="285750" indent="-285750">
                <a:buFontTx/>
                <a:buChar char="-"/>
                <a:defRPr/>
              </a:pPr>
              <a:r>
                <a:rPr lang="en-US" altLang="ko-KR" dirty="0">
                  <a:ea typeface="굴림" pitchFamily="50" charset="-127"/>
                </a:rPr>
                <a:t>Lean-forward Media </a:t>
              </a:r>
              <a:r>
                <a:rPr lang="ko-KR" altLang="en-US" dirty="0">
                  <a:ea typeface="굴림" pitchFamily="50" charset="-127"/>
                </a:rPr>
                <a:t>시대</a:t>
              </a:r>
              <a:r>
                <a:rPr lang="en-US" altLang="ko-KR" dirty="0">
                  <a:ea typeface="굴림" pitchFamily="50" charset="-127"/>
                </a:rPr>
                <a:t> : </a:t>
              </a:r>
              <a:r>
                <a:rPr lang="ko-KR" altLang="en-US" dirty="0">
                  <a:ea typeface="굴림" pitchFamily="50" charset="-127"/>
                </a:rPr>
                <a:t>시청자들이 콘텐츠를 골라보는</a:t>
              </a:r>
              <a:r>
                <a:rPr lang="en-US" altLang="ko-KR" dirty="0">
                  <a:ea typeface="굴림" pitchFamily="50" charset="-127"/>
                </a:rPr>
                <a:t>… 9</a:t>
              </a:r>
              <a:r>
                <a:rPr lang="ko-KR" altLang="en-US" dirty="0">
                  <a:ea typeface="굴림" pitchFamily="50" charset="-127"/>
                </a:rPr>
                <a:t>시 뉴스</a:t>
              </a:r>
              <a:r>
                <a:rPr lang="en-US" altLang="ko-KR" dirty="0">
                  <a:ea typeface="굴림" pitchFamily="50" charset="-127"/>
                </a:rPr>
                <a:t>x</a:t>
              </a:r>
            </a:p>
            <a:p>
              <a:pPr marL="285750" indent="-285750">
                <a:buFontTx/>
                <a:buChar char="-"/>
                <a:defRPr/>
              </a:pPr>
              <a:r>
                <a:rPr lang="en-US" altLang="ko-KR" dirty="0" err="1">
                  <a:ea typeface="굴림" pitchFamily="50" charset="-127"/>
                </a:rPr>
                <a:t>Steemit</a:t>
              </a:r>
              <a:r>
                <a:rPr lang="en-US" altLang="ko-KR" dirty="0">
                  <a:ea typeface="굴림" pitchFamily="50" charset="-127"/>
                </a:rPr>
                <a:t> </a:t>
              </a:r>
              <a:r>
                <a:rPr lang="ko-KR" altLang="en-US" dirty="0">
                  <a:ea typeface="굴림" pitchFamily="50" charset="-127"/>
                </a:rPr>
                <a:t>서비스</a:t>
              </a:r>
              <a:r>
                <a:rPr lang="en-US" altLang="ko-KR" dirty="0">
                  <a:ea typeface="굴림" pitchFamily="50" charset="-127"/>
                </a:rPr>
                <a:t> : Block Chain </a:t>
              </a:r>
              <a:r>
                <a:rPr lang="ko-KR" altLang="en-US" dirty="0">
                  <a:ea typeface="굴림" pitchFamily="50" charset="-127"/>
                </a:rPr>
                <a:t>기반의 소셜 미디어</a:t>
              </a:r>
              <a:r>
                <a:rPr lang="en-US" altLang="ko-KR" dirty="0">
                  <a:ea typeface="굴림" pitchFamily="50" charset="-127"/>
                </a:rPr>
                <a:t> – </a:t>
              </a:r>
              <a:r>
                <a:rPr lang="ko-KR" altLang="en-US" dirty="0">
                  <a:ea typeface="굴림" pitchFamily="50" charset="-127"/>
                </a:rPr>
                <a:t>수익분배</a:t>
              </a:r>
              <a:endParaRPr lang="en-US" altLang="ko-KR" dirty="0">
                <a:ea typeface="굴림" pitchFamily="50" charset="-127"/>
              </a:endParaRPr>
            </a:p>
            <a:p>
              <a:pPr marL="285750" indent="-285750">
                <a:buFontTx/>
                <a:buChar char="-"/>
                <a:defRPr/>
              </a:pPr>
              <a:endParaRPr lang="en-US" altLang="ko-KR" dirty="0">
                <a:ea typeface="굴림" pitchFamily="50" charset="-127"/>
              </a:endParaRPr>
            </a:p>
            <a:p>
              <a:pPr>
                <a:defRPr/>
              </a:pPr>
              <a:r>
                <a:rPr lang="ko-KR" altLang="en-US" dirty="0">
                  <a:ea typeface="굴림" pitchFamily="50" charset="-127"/>
                </a:rPr>
                <a:t>  </a:t>
              </a:r>
              <a:endParaRPr lang="en-US" altLang="ko-KR" dirty="0">
                <a:ea typeface="굴림" pitchFamily="50" charset="-127"/>
              </a:endParaRPr>
            </a:p>
            <a:p>
              <a:pPr>
                <a:defRPr/>
              </a:pPr>
              <a:r>
                <a:rPr lang="ko-KR" altLang="en-US" b="1" dirty="0">
                  <a:ea typeface="굴림" pitchFamily="50" charset="-127"/>
                </a:rPr>
                <a:t>출판산업</a:t>
              </a:r>
              <a:r>
                <a:rPr lang="en-US" altLang="ko-KR" dirty="0">
                  <a:ea typeface="굴림" pitchFamily="50" charset="-127"/>
                </a:rPr>
                <a:t>, </a:t>
              </a:r>
              <a:r>
                <a:rPr lang="ko-KR" altLang="en-US" dirty="0">
                  <a:ea typeface="굴림" pitchFamily="50" charset="-127"/>
                </a:rPr>
                <a:t>단순한 </a:t>
              </a:r>
              <a:r>
                <a:rPr lang="ko-KR" altLang="en-US" dirty="0" err="1">
                  <a:ea typeface="굴림" pitchFamily="50" charset="-127"/>
                </a:rPr>
                <a:t>종이책</a:t>
              </a:r>
              <a:r>
                <a:rPr lang="ko-KR" altLang="en-US" dirty="0">
                  <a:ea typeface="굴림" pitchFamily="50" charset="-127"/>
                </a:rPr>
                <a:t> 출판      </a:t>
              </a:r>
              <a:r>
                <a:rPr lang="en-US" altLang="ko-KR" dirty="0">
                  <a:ea typeface="굴림" pitchFamily="50" charset="-127"/>
                </a:rPr>
                <a:t>POD, </a:t>
              </a:r>
              <a:r>
                <a:rPr lang="ko-KR" altLang="en-US" dirty="0" err="1">
                  <a:ea typeface="굴림" pitchFamily="50" charset="-127"/>
                </a:rPr>
                <a:t>전자책</a:t>
              </a:r>
              <a:r>
                <a:rPr lang="en-US" altLang="ko-KR" dirty="0">
                  <a:ea typeface="굴림" pitchFamily="50" charset="-127"/>
                </a:rPr>
                <a:t>, </a:t>
              </a:r>
              <a:r>
                <a:rPr lang="ko-KR" altLang="en-US" dirty="0" err="1">
                  <a:ea typeface="굴림" pitchFamily="50" charset="-127"/>
                </a:rPr>
                <a:t>오디오북</a:t>
              </a:r>
              <a:r>
                <a:rPr lang="en-US" altLang="ko-KR" dirty="0">
                  <a:ea typeface="굴림" pitchFamily="50" charset="-127"/>
                </a:rPr>
                <a:t>,  </a:t>
              </a:r>
              <a:r>
                <a:rPr lang="ko-KR" altLang="en-US" dirty="0" err="1">
                  <a:ea typeface="굴림" pitchFamily="50" charset="-127"/>
                </a:rPr>
                <a:t>모바일북</a:t>
              </a:r>
              <a:r>
                <a:rPr lang="en-US" altLang="ko-KR" dirty="0">
                  <a:ea typeface="굴림" pitchFamily="50" charset="-127"/>
                </a:rPr>
                <a:t>, </a:t>
              </a:r>
              <a:r>
                <a:rPr lang="ko-KR" altLang="en-US" dirty="0">
                  <a:ea typeface="굴림" pitchFamily="50" charset="-127"/>
                </a:rPr>
                <a:t>지식검색 등으로 다변화</a:t>
              </a:r>
              <a:r>
                <a:rPr lang="en-US" altLang="ko-KR" dirty="0">
                  <a:ea typeface="굴림" pitchFamily="50" charset="-127"/>
                </a:rPr>
                <a:t>, </a:t>
              </a:r>
              <a:r>
                <a:rPr lang="ko-KR" altLang="en-US" dirty="0">
                  <a:ea typeface="굴림" pitchFamily="50" charset="-127"/>
                </a:rPr>
                <a:t>유통방식도 온</a:t>
              </a:r>
              <a:r>
                <a:rPr lang="en-US" altLang="ko-KR" dirty="0">
                  <a:ea typeface="굴림" pitchFamily="50" charset="-127"/>
                </a:rPr>
                <a:t>/</a:t>
              </a:r>
              <a:r>
                <a:rPr lang="ko-KR" altLang="en-US" dirty="0">
                  <a:ea typeface="굴림" pitchFamily="50" charset="-127"/>
                </a:rPr>
                <a:t>오프라인 서점 위주에서 </a:t>
              </a:r>
              <a:r>
                <a:rPr lang="ko-KR" altLang="en-US" dirty="0" err="1">
                  <a:ea typeface="굴림" pitchFamily="50" charset="-127"/>
                </a:rPr>
                <a:t>전자책</a:t>
              </a:r>
              <a:r>
                <a:rPr lang="ko-KR" altLang="en-US" dirty="0">
                  <a:ea typeface="굴림" pitchFamily="50" charset="-127"/>
                </a:rPr>
                <a:t> 단말기</a:t>
              </a:r>
              <a:r>
                <a:rPr lang="en-US" altLang="ko-KR" dirty="0">
                  <a:ea typeface="굴림" pitchFamily="50" charset="-127"/>
                </a:rPr>
                <a:t>, </a:t>
              </a:r>
              <a:r>
                <a:rPr lang="ko-KR" altLang="en-US" dirty="0" err="1">
                  <a:ea typeface="굴림" pitchFamily="50" charset="-127"/>
                </a:rPr>
                <a:t>모바일</a:t>
              </a:r>
              <a:r>
                <a:rPr lang="ko-KR" altLang="en-US" dirty="0">
                  <a:ea typeface="굴림" pitchFamily="50" charset="-127"/>
                </a:rPr>
                <a:t> 기기</a:t>
              </a:r>
              <a:r>
                <a:rPr lang="en-US" altLang="ko-KR" dirty="0">
                  <a:ea typeface="굴림" pitchFamily="50" charset="-127"/>
                </a:rPr>
                <a:t>, IPTV </a:t>
              </a:r>
              <a:r>
                <a:rPr lang="ko-KR" altLang="en-US" dirty="0">
                  <a:ea typeface="굴림" pitchFamily="50" charset="-127"/>
                </a:rPr>
                <a:t>등으로 다변화되고 있음</a:t>
              </a:r>
              <a:r>
                <a:rPr lang="en-US" altLang="ko-KR" dirty="0">
                  <a:ea typeface="굴림" pitchFamily="50" charset="-127"/>
                </a:rPr>
                <a:t>.</a:t>
              </a:r>
              <a:endParaRPr lang="ko-KR" altLang="en-US" dirty="0">
                <a:ea typeface="굴림" pitchFamily="50" charset="-127"/>
              </a:endParaRPr>
            </a:p>
          </p:txBody>
        </p:sp>
        <p:sp>
          <p:nvSpPr>
            <p:cNvPr id="36" name="아래쪽 화살표 35"/>
            <p:cNvSpPr/>
            <p:nvPr/>
          </p:nvSpPr>
          <p:spPr>
            <a:xfrm>
              <a:off x="2028770" y="3478085"/>
              <a:ext cx="1092096" cy="288857"/>
            </a:xfrm>
            <a:prstGeom prst="downArrow">
              <a:avLst/>
            </a:prstGeom>
            <a:solidFill>
              <a:srgbClr val="C00000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37" name="오른쪽 화살표 36"/>
            <p:cNvSpPr/>
            <p:nvPr/>
          </p:nvSpPr>
          <p:spPr>
            <a:xfrm>
              <a:off x="4046307" y="3766942"/>
              <a:ext cx="301596" cy="246005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989975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30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1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359814" y="908719"/>
            <a:ext cx="3564114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32" name="Rectangle 85"/>
          <p:cNvSpPr>
            <a:spLocks noChangeArrowheads="1"/>
          </p:cNvSpPr>
          <p:nvPr/>
        </p:nvSpPr>
        <p:spPr bwMode="auto">
          <a:xfrm>
            <a:off x="338457" y="934625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출판</a:t>
            </a:r>
            <a:r>
              <a:rPr lang="en-US" altLang="ko-KR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2.0, </a:t>
            </a:r>
            <a:r>
              <a:rPr lang="ko-KR" altLang="en-US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전자출판의 시대</a:t>
            </a:r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903232"/>
              </p:ext>
            </p:extLst>
          </p:nvPr>
        </p:nvGraphicFramePr>
        <p:xfrm>
          <a:off x="421953" y="1922363"/>
          <a:ext cx="7750447" cy="1839913"/>
        </p:xfrm>
        <a:graphic>
          <a:graphicData uri="http://schemas.openxmlformats.org/drawingml/2006/table">
            <a:tbl>
              <a:tblPr/>
              <a:tblGrid>
                <a:gridCol w="1760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7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분야</a:t>
                      </a:r>
                    </a:p>
                  </a:txBody>
                  <a:tcPr marL="64771" marR="64771" marT="17912" marB="1791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변화 내용</a:t>
                      </a:r>
                    </a:p>
                  </a:txBody>
                  <a:tcPr marL="64771" marR="64771" marT="17912" marB="1791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34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출판 </a:t>
                      </a:r>
                      <a:r>
                        <a:rPr lang="ko-KR" altLang="en-US" sz="1600" dirty="0" err="1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콘텐츠</a:t>
                      </a:r>
                      <a:r>
                        <a:rPr lang="ko-KR" altLang="en-US" sz="160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 생산</a:t>
                      </a:r>
                    </a:p>
                  </a:txBody>
                  <a:tcPr marL="64771" marR="64771" marT="17912" marB="1791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 err="1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종이책</a:t>
                      </a:r>
                      <a:r>
                        <a:rPr lang="ko-KR" altLang="en-US" sz="160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→</a:t>
                      </a:r>
                      <a:r>
                        <a:rPr lang="ko-KR" altLang="en-US" sz="1600" dirty="0" err="1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종이책</a:t>
                      </a:r>
                      <a:r>
                        <a:rPr lang="en-US" altLang="ko-KR" sz="160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+POD, </a:t>
                      </a:r>
                      <a:r>
                        <a:rPr lang="ko-KR" altLang="en-US" sz="1600" dirty="0" err="1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전자책</a:t>
                      </a:r>
                      <a:r>
                        <a:rPr lang="en-US" altLang="ko-KR" sz="160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, </a:t>
                      </a:r>
                      <a:r>
                        <a:rPr lang="ko-KR" altLang="en-US" sz="160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오디오 북 등</a:t>
                      </a:r>
                    </a:p>
                  </a:txBody>
                  <a:tcPr marL="64771" marR="64771" marT="17912" marB="1791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71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출판 </a:t>
                      </a:r>
                      <a:r>
                        <a:rPr lang="ko-KR" altLang="en-US" sz="1600" dirty="0" err="1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콘텐츠</a:t>
                      </a:r>
                      <a:r>
                        <a:rPr lang="ko-KR" altLang="en-US" sz="160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 유통</a:t>
                      </a:r>
                    </a:p>
                  </a:txBody>
                  <a:tcPr marL="64771" marR="64771" marT="17912" marB="1791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온</a:t>
                      </a:r>
                      <a:r>
                        <a:rPr lang="en-US" altLang="ko-KR" sz="160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‧</a:t>
                      </a:r>
                      <a:r>
                        <a:rPr lang="ko-KR" altLang="en-US" sz="160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오프라인 서점→온</a:t>
                      </a:r>
                      <a:r>
                        <a:rPr lang="en-US" altLang="ko-KR" sz="160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‧</a:t>
                      </a:r>
                      <a:r>
                        <a:rPr lang="ko-KR" altLang="en-US" sz="160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오프라인서점</a:t>
                      </a:r>
                      <a:r>
                        <a:rPr lang="en-US" altLang="ko-KR" sz="160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+PC, </a:t>
                      </a:r>
                      <a:r>
                        <a:rPr lang="ko-KR" altLang="en-US" sz="1600" dirty="0" err="1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모바일기기</a:t>
                      </a:r>
                      <a:r>
                        <a:rPr lang="en-US" altLang="ko-KR" sz="160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, IPTV </a:t>
                      </a:r>
                      <a:r>
                        <a:rPr lang="ko-KR" altLang="en-US" sz="160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등</a:t>
                      </a:r>
                    </a:p>
                  </a:txBody>
                  <a:tcPr marL="64771" marR="64771" marT="17912" marB="1791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07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출판콘텐츠 소비</a:t>
                      </a:r>
                    </a:p>
                  </a:txBody>
                  <a:tcPr marL="64771" marR="64771" marT="17912" marB="1791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단순소비→소비자가 직접 기획</a:t>
                      </a:r>
                      <a:r>
                        <a:rPr lang="en-US" altLang="ko-KR" sz="160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, </a:t>
                      </a:r>
                      <a:r>
                        <a:rPr lang="ko-KR" altLang="en-US" sz="160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제작</a:t>
                      </a:r>
                    </a:p>
                  </a:txBody>
                  <a:tcPr marL="64771" marR="64771" marT="17912" marB="1791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TextBox 11"/>
          <p:cNvSpPr txBox="1">
            <a:spLocks noChangeArrowheads="1"/>
          </p:cNvSpPr>
          <p:nvPr/>
        </p:nvSpPr>
        <p:spPr bwMode="auto">
          <a:xfrm>
            <a:off x="323528" y="1412776"/>
            <a:ext cx="2879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lang="ko-KR" altLang="en-US" sz="1800" b="1" dirty="0">
                <a:solidFill>
                  <a:srgbClr val="7030A0"/>
                </a:solidFill>
                <a:latin typeface="한컴 윤고딕 230" pitchFamily="18" charset="-127"/>
                <a:ea typeface="한컴 윤고딕 230" pitchFamily="18" charset="-127"/>
              </a:rPr>
              <a:t>■ </a:t>
            </a:r>
            <a:r>
              <a:rPr lang="ko-KR" altLang="en-US" sz="1800" b="1" dirty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출판 패러다임의 변화</a:t>
            </a:r>
          </a:p>
        </p:txBody>
      </p:sp>
      <p:grpSp>
        <p:nvGrpSpPr>
          <p:cNvPr id="19" name="그룹 9"/>
          <p:cNvGrpSpPr>
            <a:grpSpLocks/>
          </p:cNvGrpSpPr>
          <p:nvPr/>
        </p:nvGrpSpPr>
        <p:grpSpPr bwMode="auto">
          <a:xfrm>
            <a:off x="306459" y="3897385"/>
            <a:ext cx="8568952" cy="2446824"/>
            <a:chOff x="1619250" y="1844824"/>
            <a:chExt cx="7273230" cy="2446875"/>
          </a:xfrm>
        </p:grpSpPr>
        <p:sp>
          <p:nvSpPr>
            <p:cNvPr id="20" name="TextBox 3"/>
            <p:cNvSpPr txBox="1">
              <a:spLocks noChangeArrowheads="1"/>
            </p:cNvSpPr>
            <p:nvPr/>
          </p:nvSpPr>
          <p:spPr bwMode="auto">
            <a:xfrm>
              <a:off x="1619250" y="1844824"/>
              <a:ext cx="7273230" cy="244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latinLnBrk="1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1pPr>
              <a:lvl2pPr marL="742950" indent="-285750" latinLnBrk="1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2pPr>
              <a:lvl3pPr marL="1143000" indent="-228600" latinLnBrk="1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3pPr>
              <a:lvl4pPr marL="1600200" indent="-228600" latinLnBrk="1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4pPr>
              <a:lvl5pPr marL="2057400" indent="-228600" latinLnBrk="1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9pPr>
            </a:lstStyle>
            <a:p>
              <a:pPr latinLnBrk="0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ko-KR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Alvin</a:t>
              </a:r>
              <a:r>
                <a:rPr lang="ko-KR" altLang="en-US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</a:t>
              </a:r>
              <a:r>
                <a:rPr lang="en-US" altLang="ko-KR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Toffler,</a:t>
              </a:r>
              <a:r>
                <a:rPr lang="ko-KR" altLang="en-US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</a:t>
              </a:r>
              <a:r>
                <a:rPr lang="en-US" altLang="ko-KR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&lt;</a:t>
              </a:r>
              <a:r>
                <a:rPr lang="ko-KR" altLang="en-US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부의 미래</a:t>
              </a:r>
              <a:r>
                <a:rPr lang="en-US" altLang="ko-KR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&gt;</a:t>
              </a:r>
              <a:r>
                <a:rPr lang="ko-KR" altLang="en-US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에서 </a:t>
              </a:r>
              <a:r>
                <a:rPr lang="en-US" altLang="ko-KR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‘</a:t>
              </a:r>
              <a:r>
                <a:rPr lang="ko-KR" altLang="en-US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무용지식</a:t>
              </a:r>
              <a:r>
                <a:rPr lang="en-US" altLang="ko-KR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(</a:t>
              </a:r>
              <a:r>
                <a:rPr lang="en-US" altLang="ko-KR" sz="1800" dirty="0" err="1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obsoledge</a:t>
              </a:r>
              <a:r>
                <a:rPr lang="en-US" altLang="ko-KR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)’</a:t>
              </a:r>
              <a:r>
                <a:rPr lang="ko-KR" altLang="en-US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을</a:t>
              </a:r>
              <a:r>
                <a:rPr lang="en-US" altLang="ko-KR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</a:t>
              </a:r>
              <a:r>
                <a:rPr lang="ko-KR" altLang="en-US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가려내는 것이 </a:t>
              </a:r>
              <a:r>
                <a:rPr lang="en-US" altLang="ko-KR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‘</a:t>
              </a:r>
              <a:r>
                <a:rPr lang="ko-KR" altLang="en-US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미래의 부</a:t>
              </a:r>
              <a:r>
                <a:rPr lang="en-US" altLang="ko-KR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’</a:t>
              </a:r>
              <a:r>
                <a:rPr lang="ko-KR" altLang="en-US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를  결정짓는 중요한 요소라고 강조      </a:t>
              </a:r>
              <a:r>
                <a:rPr lang="ko-KR" altLang="en-US" sz="1800" b="1" dirty="0">
                  <a:solidFill>
                    <a:srgbClr val="7030A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지식의 결정체인 책을 통해 인터넷에 범람하는 부정확한 정보들을  골라내는 것이 가능</a:t>
              </a:r>
              <a:r>
                <a:rPr lang="en-US" altLang="ko-KR" sz="1800" b="1" dirty="0">
                  <a:solidFill>
                    <a:srgbClr val="7030A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!!</a:t>
              </a:r>
            </a:p>
            <a:p>
              <a:pPr latinLnBrk="0">
                <a:spcBef>
                  <a:spcPct val="0"/>
                </a:spcBef>
                <a:buFontTx/>
                <a:buNone/>
              </a:pPr>
              <a:r>
                <a:rPr lang="ko-KR" altLang="en-US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</a:t>
              </a:r>
              <a:endPara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endParaRPr>
            </a:p>
            <a:p>
              <a:pPr latinLnBrk="0">
                <a:spcBef>
                  <a:spcPct val="0"/>
                </a:spcBef>
                <a:buFontTx/>
                <a:buNone/>
              </a:pPr>
              <a:r>
                <a:rPr lang="ko-KR" altLang="en-US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 </a:t>
              </a:r>
              <a:endPara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endParaRPr>
            </a:p>
            <a:p>
              <a:pPr latinLnBrk="0">
                <a:spcBef>
                  <a:spcPct val="0"/>
                </a:spcBef>
                <a:buFontTx/>
                <a:buNone/>
              </a:pPr>
              <a:r>
                <a:rPr lang="ko-KR" altLang="en-US" sz="1800" b="1" dirty="0">
                  <a:solidFill>
                    <a:srgbClr val="C0000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책은</a:t>
              </a:r>
              <a:r>
                <a:rPr lang="en-US" altLang="ko-KR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</a:t>
              </a:r>
              <a:r>
                <a:rPr lang="ko-KR" altLang="en-US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창의력과 상상력을 길러 주는 핵심 매체</a:t>
              </a:r>
              <a:r>
                <a:rPr lang="en-US" altLang="ko-KR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, </a:t>
              </a:r>
              <a:r>
                <a:rPr lang="ko-KR" altLang="en-US" sz="1800" b="1" dirty="0">
                  <a:solidFill>
                    <a:srgbClr val="C0000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독서는</a:t>
              </a:r>
              <a:r>
                <a:rPr lang="ko-KR" altLang="en-US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 어떤 매체를 이용하는 것보다 상상력과 창의력을 촉발해 준다</a:t>
              </a:r>
              <a:r>
                <a:rPr lang="en-US" altLang="ko-KR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.</a:t>
              </a:r>
              <a:endPara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endParaRPr>
            </a:p>
          </p:txBody>
        </p:sp>
        <p:sp>
          <p:nvSpPr>
            <p:cNvPr id="21" name="아래쪽 화살표 20"/>
            <p:cNvSpPr/>
            <p:nvPr/>
          </p:nvSpPr>
          <p:spPr>
            <a:xfrm>
              <a:off x="4460478" y="3246760"/>
              <a:ext cx="1092096" cy="246067"/>
            </a:xfrm>
            <a:prstGeom prst="downArrow">
              <a:avLst/>
            </a:prstGeom>
            <a:solidFill>
              <a:srgbClr val="C00000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/>
            </a:p>
          </p:txBody>
        </p:sp>
        <p:sp>
          <p:nvSpPr>
            <p:cNvPr id="22" name="오른쪽 화살표 21"/>
            <p:cNvSpPr/>
            <p:nvPr/>
          </p:nvSpPr>
          <p:spPr>
            <a:xfrm>
              <a:off x="5073712" y="2394561"/>
              <a:ext cx="303183" cy="246067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553666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30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1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359814" y="908719"/>
            <a:ext cx="3564114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32" name="Rectangle 85"/>
          <p:cNvSpPr>
            <a:spLocks noChangeArrowheads="1"/>
          </p:cNvSpPr>
          <p:nvPr/>
        </p:nvSpPr>
        <p:spPr bwMode="auto">
          <a:xfrm>
            <a:off x="338457" y="934625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출판</a:t>
            </a:r>
            <a:r>
              <a:rPr lang="en-US" altLang="ko-KR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2.0, </a:t>
            </a:r>
            <a:r>
              <a:rPr lang="ko-KR" altLang="en-US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전자출판의 시대</a:t>
            </a:r>
          </a:p>
        </p:txBody>
      </p:sp>
      <p:grpSp>
        <p:nvGrpSpPr>
          <p:cNvPr id="15" name="그룹 7"/>
          <p:cNvGrpSpPr>
            <a:grpSpLocks/>
          </p:cNvGrpSpPr>
          <p:nvPr/>
        </p:nvGrpSpPr>
        <p:grpSpPr bwMode="auto">
          <a:xfrm>
            <a:off x="340568" y="1464519"/>
            <a:ext cx="8551912" cy="4905776"/>
            <a:chOff x="1708720" y="4769771"/>
            <a:chExt cx="7543800" cy="4906217"/>
          </a:xfrm>
        </p:grpSpPr>
        <p:sp>
          <p:nvSpPr>
            <p:cNvPr id="16" name="아래쪽 화살표 설명선 15"/>
            <p:cNvSpPr/>
            <p:nvPr/>
          </p:nvSpPr>
          <p:spPr>
            <a:xfrm>
              <a:off x="1761977" y="4769771"/>
              <a:ext cx="2089150" cy="604891"/>
            </a:xfrm>
            <a:prstGeom prst="downArrowCallou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ko-KR" b="1" dirty="0">
                  <a:solidFill>
                    <a:schemeClr val="tx1"/>
                  </a:solidFill>
                </a:rPr>
                <a:t>Alvin</a:t>
              </a:r>
              <a:r>
                <a:rPr lang="ko-KR" altLang="en-US" b="1" dirty="0">
                  <a:solidFill>
                    <a:schemeClr val="tx1"/>
                  </a:solidFill>
                </a:rPr>
                <a:t> </a:t>
              </a:r>
              <a:r>
                <a:rPr lang="en-US" altLang="ko-KR" b="1" dirty="0">
                  <a:solidFill>
                    <a:schemeClr val="tx1"/>
                  </a:solidFill>
                </a:rPr>
                <a:t>Toffler</a:t>
              </a:r>
              <a:endParaRPr lang="ko-KR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직사각형 28"/>
            <p:cNvSpPr>
              <a:spLocks noChangeArrowheads="1"/>
            </p:cNvSpPr>
            <p:nvPr/>
          </p:nvSpPr>
          <p:spPr bwMode="auto">
            <a:xfrm>
              <a:off x="1708720" y="5428289"/>
              <a:ext cx="7543800" cy="42476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맑은 고딕" panose="020B0503020000020004" pitchFamily="50" charset="-127"/>
                  <a:ea typeface="굴림" panose="020B0600000101010101" pitchFamily="50" charset="-127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맑은 고딕" panose="020B0503020000020004" pitchFamily="50" charset="-127"/>
                  <a:ea typeface="굴림" panose="020B0600000101010101" pitchFamily="50" charset="-127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맑은 고딕" panose="020B0503020000020004" pitchFamily="50" charset="-127"/>
                  <a:ea typeface="굴림" panose="020B0600000101010101" pitchFamily="50" charset="-127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맑은 고딕" panose="020B0503020000020004" pitchFamily="50" charset="-127"/>
                  <a:ea typeface="굴림" panose="020B0600000101010101" pitchFamily="50" charset="-127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맑은 고딕" panose="020B0503020000020004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맑은 고딕" panose="020B0503020000020004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맑은 고딕" panose="020B0503020000020004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맑은 고딕" panose="020B0503020000020004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맑은 고딕" panose="020B0503020000020004" pitchFamily="50" charset="-127"/>
                  <a:ea typeface="굴림" panose="020B0600000101010101" pitchFamily="50" charset="-127"/>
                </a:defRPr>
              </a:lvl9pPr>
            </a:lstStyle>
            <a:p>
              <a:pPr>
                <a:defRPr/>
              </a:pPr>
              <a:r>
                <a:rPr lang="en-US" altLang="ko-KR" dirty="0"/>
                <a:t>[</a:t>
              </a:r>
              <a:r>
                <a:rPr lang="ko-KR" altLang="en-US" dirty="0"/>
                <a:t>미국인</a:t>
              </a:r>
              <a:r>
                <a:rPr lang="en-US" altLang="ko-KR" dirty="0"/>
                <a:t>, </a:t>
              </a:r>
              <a:r>
                <a:rPr lang="ko-KR" altLang="en-US" dirty="0"/>
                <a:t>미래학자</a:t>
              </a:r>
              <a:r>
                <a:rPr lang="en-US" altLang="ko-KR" dirty="0"/>
                <a:t> 1928</a:t>
              </a:r>
              <a:r>
                <a:rPr lang="ko-KR" altLang="en-US" dirty="0"/>
                <a:t>년 </a:t>
              </a:r>
              <a:r>
                <a:rPr lang="en-US" altLang="ko-KR" dirty="0"/>
                <a:t>10</a:t>
              </a:r>
              <a:r>
                <a:rPr lang="ko-KR" altLang="en-US" dirty="0"/>
                <a:t>월 </a:t>
              </a:r>
              <a:r>
                <a:rPr lang="en-US" altLang="ko-KR" dirty="0"/>
                <a:t>3</a:t>
              </a:r>
              <a:r>
                <a:rPr lang="ko-KR" altLang="en-US" dirty="0"/>
                <a:t>일 </a:t>
              </a:r>
              <a:r>
                <a:rPr lang="en-US" altLang="ko-KR" dirty="0"/>
                <a:t>- 2016</a:t>
              </a:r>
              <a:r>
                <a:rPr lang="ko-KR" altLang="en-US" dirty="0"/>
                <a:t>년 </a:t>
              </a:r>
              <a:r>
                <a:rPr lang="en-US" altLang="ko-KR" dirty="0"/>
                <a:t>6</a:t>
              </a:r>
              <a:r>
                <a:rPr lang="ko-KR" altLang="en-US" dirty="0"/>
                <a:t>월 </a:t>
              </a:r>
              <a:r>
                <a:rPr lang="en-US" altLang="ko-KR" dirty="0"/>
                <a:t>27</a:t>
              </a:r>
              <a:r>
                <a:rPr lang="ko-KR" altLang="en-US" dirty="0"/>
                <a:t>일</a:t>
              </a:r>
              <a:r>
                <a:rPr lang="en-US" altLang="ko-KR" dirty="0"/>
                <a:t>]</a:t>
              </a:r>
            </a:p>
            <a:p>
              <a:pPr>
                <a:defRPr/>
              </a:pPr>
              <a:r>
                <a:rPr lang="ko-KR" altLang="en-US" dirty="0"/>
                <a:t> </a:t>
              </a:r>
              <a:endPara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endParaRPr>
            </a:p>
            <a:p>
              <a:pPr marL="285750" indent="-285750">
                <a:buFontTx/>
                <a:buChar char="-"/>
                <a:defRPr/>
              </a:pP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1970, «Future Shock»(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미래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쇼크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)</a:t>
              </a:r>
            </a:p>
            <a:p>
              <a:pPr>
                <a:defRPr/>
              </a:pP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</a:t>
              </a:r>
            </a:p>
            <a:p>
              <a:pPr marL="285750" indent="-285750">
                <a:buFontTx/>
                <a:buChar char="-"/>
                <a:defRPr/>
              </a:pPr>
              <a:r>
                <a:rPr lang="en-US" altLang="ko-KR" dirty="0">
                  <a:solidFill>
                    <a:srgbClr val="0070C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1980, «The Third Wave»(</a:t>
              </a:r>
              <a:r>
                <a:rPr lang="ko-KR" altLang="en-US" dirty="0">
                  <a:solidFill>
                    <a:srgbClr val="0070C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제</a:t>
              </a:r>
              <a:r>
                <a:rPr lang="en-US" altLang="ko-KR" dirty="0">
                  <a:solidFill>
                    <a:srgbClr val="0070C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3</a:t>
              </a:r>
              <a:r>
                <a:rPr lang="ko-KR" altLang="en-US" dirty="0">
                  <a:solidFill>
                    <a:srgbClr val="0070C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의 물결</a:t>
              </a:r>
              <a:r>
                <a:rPr lang="en-US" altLang="ko-KR" dirty="0">
                  <a:solidFill>
                    <a:srgbClr val="0070C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) </a:t>
              </a:r>
            </a:p>
            <a:p>
              <a:pPr>
                <a:defRPr/>
              </a:pP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  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제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1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물결 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: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농업혁명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(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수천 년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),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제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2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물결 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: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산업혁명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(200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년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),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제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3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물결 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: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정보혁명</a:t>
              </a:r>
              <a:endPara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endParaRPr>
            </a:p>
            <a:p>
              <a:pPr>
                <a:defRPr/>
              </a:pP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  (20~30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년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) -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재택근무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,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전자정보화 등의 용어 생겨남</a:t>
              </a:r>
              <a:endPara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endParaRPr>
            </a:p>
            <a:p>
              <a:pPr marL="285750" indent="-285750">
                <a:buFontTx/>
                <a:buChar char="-"/>
                <a:defRPr/>
              </a:pPr>
              <a:endPara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endParaRPr>
            </a:p>
            <a:p>
              <a:pPr marL="285750" indent="-285750">
                <a:buFontTx/>
                <a:buChar char="-"/>
                <a:defRPr/>
              </a:pP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1991, «Power Shift»(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권력 이동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)</a:t>
              </a:r>
            </a:p>
            <a:p>
              <a:pPr>
                <a:defRPr/>
              </a:pP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  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권력의 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3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가지 원칙 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: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폭력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/</a:t>
              </a:r>
              <a:r>
                <a:rPr lang="ko-KR" altLang="en-US" dirty="0" err="1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저품질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,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부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/</a:t>
              </a:r>
              <a:r>
                <a:rPr lang="ko-KR" altLang="en-US" dirty="0" err="1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중품질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,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지식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/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고품질</a:t>
              </a:r>
              <a:endPara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endParaRPr>
            </a:p>
            <a:p>
              <a:pPr>
                <a:defRPr/>
              </a:pP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   이 중 지식이 진정한 권력의 수단이 될 것이다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.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지식은 소진되는 법이 없으며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,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가난한 </a:t>
              </a:r>
              <a:endPara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endParaRPr>
            </a:p>
            <a:p>
              <a:pPr>
                <a:defRPr/>
              </a:pP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  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자도 소유 가능하다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.</a:t>
              </a:r>
            </a:p>
            <a:p>
              <a:pPr>
                <a:defRPr/>
              </a:pP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 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</a:t>
              </a:r>
              <a:endPara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endParaRPr>
            </a:p>
            <a:p>
              <a:pPr marL="285750" indent="-285750">
                <a:buFontTx/>
                <a:buChar char="-"/>
                <a:defRPr/>
              </a:pPr>
              <a:r>
                <a:rPr lang="en-US" altLang="ko-KR" dirty="0">
                  <a:solidFill>
                    <a:srgbClr val="FF000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2006, «Revolutionary</a:t>
              </a:r>
              <a:r>
                <a:rPr lang="ko-KR" altLang="en-US" dirty="0">
                  <a:solidFill>
                    <a:srgbClr val="FF000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</a:t>
              </a:r>
              <a:r>
                <a:rPr lang="en-US" altLang="ko-KR" dirty="0">
                  <a:solidFill>
                    <a:srgbClr val="FF000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Wealth»(</a:t>
              </a:r>
              <a:r>
                <a:rPr lang="ko-KR" altLang="en-US" dirty="0">
                  <a:solidFill>
                    <a:srgbClr val="FF000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부의</a:t>
              </a:r>
              <a:r>
                <a:rPr lang="en-US" altLang="ko-KR" dirty="0">
                  <a:solidFill>
                    <a:srgbClr val="FF000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</a:t>
              </a:r>
              <a:r>
                <a:rPr lang="ko-KR" altLang="en-US" dirty="0">
                  <a:solidFill>
                    <a:srgbClr val="FF000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미래</a:t>
              </a:r>
              <a:r>
                <a:rPr lang="en-US" altLang="ko-KR" dirty="0">
                  <a:solidFill>
                    <a:srgbClr val="FF000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)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</a:t>
              </a:r>
            </a:p>
            <a:p>
              <a:pPr>
                <a:defRPr/>
              </a:pP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   “</a:t>
              </a:r>
              <a:r>
                <a:rPr lang="ko-KR" altLang="en-US" dirty="0" err="1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압솔러지를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거를 수 있는 능력이 인간의 부를 좌우할 것이다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”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88003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30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1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359814" y="908719"/>
            <a:ext cx="3564114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32" name="Rectangle 85"/>
          <p:cNvSpPr>
            <a:spLocks noChangeArrowheads="1"/>
          </p:cNvSpPr>
          <p:nvPr/>
        </p:nvSpPr>
        <p:spPr bwMode="auto">
          <a:xfrm>
            <a:off x="338457" y="934625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출판</a:t>
            </a:r>
            <a:r>
              <a:rPr lang="en-US" altLang="ko-KR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2.0, </a:t>
            </a:r>
            <a:r>
              <a:rPr lang="ko-KR" altLang="en-US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전자출판의 시대</a:t>
            </a:r>
          </a:p>
        </p:txBody>
      </p:sp>
      <p:grpSp>
        <p:nvGrpSpPr>
          <p:cNvPr id="12" name="그룹 7"/>
          <p:cNvGrpSpPr>
            <a:grpSpLocks/>
          </p:cNvGrpSpPr>
          <p:nvPr/>
        </p:nvGrpSpPr>
        <p:grpSpPr bwMode="auto">
          <a:xfrm>
            <a:off x="395536" y="1484785"/>
            <a:ext cx="8424936" cy="2777838"/>
            <a:chOff x="1691680" y="4766944"/>
            <a:chExt cx="7543800" cy="2779271"/>
          </a:xfrm>
        </p:grpSpPr>
        <p:sp>
          <p:nvSpPr>
            <p:cNvPr id="13" name="아래쪽 화살표 설명선 12"/>
            <p:cNvSpPr/>
            <p:nvPr/>
          </p:nvSpPr>
          <p:spPr>
            <a:xfrm>
              <a:off x="1691680" y="4766944"/>
              <a:ext cx="2611438" cy="574972"/>
            </a:xfrm>
            <a:prstGeom prst="downArrowCallou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ko-KR" altLang="en-US" b="1" dirty="0">
                  <a:solidFill>
                    <a:schemeClr val="tx1"/>
                  </a:solidFill>
                </a:rPr>
                <a:t>책의 중요성 입증 사례</a:t>
              </a:r>
              <a:r>
                <a:rPr lang="en-US" altLang="ko-KR" b="1" dirty="0">
                  <a:solidFill>
                    <a:schemeClr val="tx1"/>
                  </a:solidFill>
                </a:rPr>
                <a:t> </a:t>
              </a:r>
              <a:endParaRPr lang="ko-KR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직사각형 28"/>
            <p:cNvSpPr>
              <a:spLocks noChangeArrowheads="1"/>
            </p:cNvSpPr>
            <p:nvPr/>
          </p:nvSpPr>
          <p:spPr bwMode="auto">
            <a:xfrm>
              <a:off x="1691680" y="5375270"/>
              <a:ext cx="7543800" cy="21709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marL="285750" indent="-285750">
                <a:lnSpc>
                  <a:spcPct val="150000"/>
                </a:lnSpc>
                <a:buFontTx/>
                <a:buChar char="-"/>
                <a:defRPr/>
              </a:pPr>
              <a:r>
                <a:rPr lang="ko-KR" altLang="en-US" dirty="0" err="1">
                  <a:latin typeface="한컴 윤고딕 230" pitchFamily="18" charset="-127"/>
                  <a:ea typeface="한컴 윤고딕 230" pitchFamily="18" charset="-127"/>
                </a:rPr>
                <a:t>구글</a:t>
              </a:r>
              <a:r>
                <a:rPr lang="en-US" altLang="ko-KR" dirty="0">
                  <a:latin typeface="한컴 윤고딕 230" pitchFamily="18" charset="-127"/>
                  <a:ea typeface="한컴 윤고딕 230" pitchFamily="18" charset="-127"/>
                </a:rPr>
                <a:t>, </a:t>
              </a:r>
              <a:r>
                <a:rPr lang="ko-KR" altLang="en-US" dirty="0">
                  <a:latin typeface="한컴 윤고딕 230" pitchFamily="18" charset="-127"/>
                  <a:ea typeface="한컴 윤고딕 230" pitchFamily="18" charset="-127"/>
                </a:rPr>
                <a:t>미국작가협회와 미국출판협회에 많은 저작권료를 주고 도서검색프로그램 운영</a:t>
              </a:r>
              <a:endParaRPr lang="en-US" altLang="ko-KR" dirty="0">
                <a:latin typeface="한컴 윤고딕 230" pitchFamily="18" charset="-127"/>
                <a:ea typeface="한컴 윤고딕 230" pitchFamily="18" charset="-127"/>
              </a:endParaRPr>
            </a:p>
            <a:p>
              <a:pPr marL="285750" indent="-285750">
                <a:lnSpc>
                  <a:spcPct val="150000"/>
                </a:lnSpc>
                <a:buFontTx/>
                <a:buChar char="-"/>
                <a:defRPr/>
              </a:pPr>
              <a:r>
                <a:rPr lang="ko-KR" altLang="en-US" dirty="0" err="1">
                  <a:solidFill>
                    <a:srgbClr val="0070C0"/>
                  </a:solidFill>
                  <a:latin typeface="한컴 윤고딕 230" pitchFamily="18" charset="-127"/>
                  <a:ea typeface="한컴 윤고딕 230" pitchFamily="18" charset="-127"/>
                </a:rPr>
                <a:t>야후와</a:t>
              </a:r>
              <a:r>
                <a:rPr lang="ko-KR" altLang="en-US" dirty="0">
                  <a:solidFill>
                    <a:srgbClr val="0070C0"/>
                  </a:solidFill>
                  <a:latin typeface="한컴 윤고딕 230" pitchFamily="18" charset="-127"/>
                  <a:ea typeface="한컴 윤고딕 230" pitchFamily="18" charset="-127"/>
                </a:rPr>
                <a:t> </a:t>
              </a:r>
              <a:r>
                <a:rPr lang="en-US" altLang="ko-KR" dirty="0">
                  <a:solidFill>
                    <a:srgbClr val="0070C0"/>
                  </a:solidFill>
                  <a:latin typeface="한컴 윤고딕 230" pitchFamily="18" charset="-127"/>
                  <a:ea typeface="한컴 윤고딕 230" pitchFamily="18" charset="-127"/>
                </a:rPr>
                <a:t>MS, </a:t>
              </a:r>
              <a:r>
                <a:rPr lang="ko-KR" altLang="en-US" dirty="0">
                  <a:solidFill>
                    <a:srgbClr val="0070C0"/>
                  </a:solidFill>
                  <a:latin typeface="한컴 윤고딕 230" pitchFamily="18" charset="-127"/>
                  <a:ea typeface="한컴 윤고딕 230" pitchFamily="18" charset="-127"/>
                </a:rPr>
                <a:t>연합으로 도서검색프로젝트 진행</a:t>
              </a:r>
              <a:endParaRPr lang="en-US" altLang="ko-KR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endParaRPr>
            </a:p>
            <a:p>
              <a:pPr marL="285750" indent="-285750">
                <a:lnSpc>
                  <a:spcPct val="150000"/>
                </a:lnSpc>
                <a:buFontTx/>
                <a:buChar char="-"/>
                <a:defRPr/>
              </a:pPr>
              <a:r>
                <a:rPr lang="ko-KR" altLang="en-US" dirty="0" err="1">
                  <a:latin typeface="한컴 윤고딕 230" pitchFamily="18" charset="-127"/>
                  <a:ea typeface="한컴 윤고딕 230" pitchFamily="18" charset="-127"/>
                </a:rPr>
                <a:t>네이버와</a:t>
              </a:r>
              <a:r>
                <a:rPr lang="en-US" altLang="ko-KR" dirty="0">
                  <a:latin typeface="한컴 윤고딕 230" pitchFamily="18" charset="-127"/>
                  <a:ea typeface="한컴 윤고딕 230" pitchFamily="18" charset="-127"/>
                </a:rPr>
                <a:t> </a:t>
              </a:r>
              <a:r>
                <a:rPr lang="ko-KR" altLang="en-US" dirty="0">
                  <a:latin typeface="한컴 윤고딕 230" pitchFamily="18" charset="-127"/>
                  <a:ea typeface="한컴 윤고딕 230" pitchFamily="18" charset="-127"/>
                </a:rPr>
                <a:t>다음</a:t>
              </a:r>
              <a:r>
                <a:rPr lang="en-US" altLang="ko-KR" dirty="0">
                  <a:latin typeface="한컴 윤고딕 230" pitchFamily="18" charset="-127"/>
                  <a:ea typeface="한컴 윤고딕 230" pitchFamily="18" charset="-127"/>
                </a:rPr>
                <a:t>, </a:t>
              </a:r>
              <a:r>
                <a:rPr lang="ko-KR" altLang="en-US" dirty="0">
                  <a:latin typeface="한컴 윤고딕 230" pitchFamily="18" charset="-127"/>
                  <a:ea typeface="한컴 윤고딕 230" pitchFamily="18" charset="-127"/>
                </a:rPr>
                <a:t>서적의 본문검색에 막대한 비용 투자</a:t>
              </a:r>
              <a:endParaRPr lang="en-US" altLang="ko-KR" dirty="0">
                <a:latin typeface="한컴 윤고딕 230" pitchFamily="18" charset="-127"/>
                <a:ea typeface="한컴 윤고딕 230" pitchFamily="18" charset="-127"/>
              </a:endParaRPr>
            </a:p>
            <a:p>
              <a:pPr marL="285750" indent="-285750">
                <a:lnSpc>
                  <a:spcPct val="150000"/>
                </a:lnSpc>
                <a:buFontTx/>
                <a:buChar char="-"/>
                <a:defRPr/>
              </a:pPr>
              <a:r>
                <a:rPr lang="en-US" altLang="ko-KR" dirty="0">
                  <a:solidFill>
                    <a:srgbClr val="0070C0"/>
                  </a:solidFill>
                  <a:latin typeface="한컴 윤고딕 230" pitchFamily="18" charset="-127"/>
                  <a:ea typeface="한컴 윤고딕 230" pitchFamily="18" charset="-127"/>
                </a:rPr>
                <a:t>“</a:t>
              </a:r>
              <a:r>
                <a:rPr lang="ko-KR" altLang="en-US" dirty="0">
                  <a:solidFill>
                    <a:srgbClr val="0070C0"/>
                  </a:solidFill>
                  <a:latin typeface="한컴 윤고딕 230" pitchFamily="18" charset="-127"/>
                  <a:ea typeface="한컴 윤고딕 230" pitchFamily="18" charset="-127"/>
                </a:rPr>
                <a:t>나의 창조성과 상상력은 책에서 나온 것</a:t>
              </a:r>
              <a:r>
                <a:rPr lang="en-US" altLang="ko-KR" dirty="0">
                  <a:solidFill>
                    <a:srgbClr val="0070C0"/>
                  </a:solidFill>
                  <a:latin typeface="한컴 윤고딕 230" pitchFamily="18" charset="-127"/>
                  <a:ea typeface="한컴 윤고딕 230" pitchFamily="18" charset="-127"/>
                </a:rPr>
                <a:t>”&lt;</a:t>
              </a:r>
              <a:r>
                <a:rPr lang="ko-KR" altLang="en-US" dirty="0" err="1">
                  <a:solidFill>
                    <a:srgbClr val="0070C0"/>
                  </a:solidFill>
                  <a:latin typeface="한컴 윤고딕 230" pitchFamily="18" charset="-127"/>
                  <a:ea typeface="한컴 윤고딕 230" pitchFamily="18" charset="-127"/>
                </a:rPr>
                <a:t>스티븐</a:t>
              </a:r>
              <a:r>
                <a:rPr lang="ko-KR" altLang="en-US" dirty="0">
                  <a:solidFill>
                    <a:srgbClr val="0070C0"/>
                  </a:solidFill>
                  <a:latin typeface="한컴 윤고딕 230" pitchFamily="18" charset="-127"/>
                  <a:ea typeface="한컴 윤고딕 230" pitchFamily="18" charset="-127"/>
                </a:rPr>
                <a:t> </a:t>
              </a:r>
              <a:r>
                <a:rPr lang="ko-KR" altLang="en-US" dirty="0" err="1">
                  <a:solidFill>
                    <a:srgbClr val="0070C0"/>
                  </a:solidFill>
                  <a:latin typeface="한컴 윤고딕 230" pitchFamily="18" charset="-127"/>
                  <a:ea typeface="한컴 윤고딕 230" pitchFamily="18" charset="-127"/>
                </a:rPr>
                <a:t>스필버그</a:t>
              </a:r>
              <a:r>
                <a:rPr lang="en-US" altLang="ko-KR" dirty="0">
                  <a:solidFill>
                    <a:srgbClr val="0070C0"/>
                  </a:solidFill>
                  <a:latin typeface="한컴 윤고딕 230" pitchFamily="18" charset="-127"/>
                  <a:ea typeface="한컴 윤고딕 230" pitchFamily="18" charset="-127"/>
                </a:rPr>
                <a:t>&gt;</a:t>
              </a:r>
            </a:p>
            <a:p>
              <a:pPr marL="285750" indent="-285750">
                <a:lnSpc>
                  <a:spcPct val="150000"/>
                </a:lnSpc>
                <a:buFontTx/>
                <a:buChar char="-"/>
                <a:defRPr/>
              </a:pPr>
              <a:r>
                <a:rPr lang="en-US" altLang="ko-KR" dirty="0">
                  <a:latin typeface="한컴 윤고딕 230" pitchFamily="18" charset="-127"/>
                  <a:ea typeface="한컴 윤고딕 230" pitchFamily="18" charset="-127"/>
                </a:rPr>
                <a:t>“</a:t>
              </a:r>
              <a:r>
                <a:rPr lang="ko-KR" altLang="en-US" dirty="0">
                  <a:latin typeface="한컴 윤고딕 230" pitchFamily="18" charset="-127"/>
                  <a:ea typeface="한컴 윤고딕 230" pitchFamily="18" charset="-127"/>
                </a:rPr>
                <a:t>지금의 나를 있게 한 것은 </a:t>
              </a:r>
              <a:r>
                <a:rPr lang="ko-KR" altLang="en-US" dirty="0" err="1">
                  <a:latin typeface="한컴 윤고딕 230" pitchFamily="18" charset="-127"/>
                  <a:ea typeface="한컴 윤고딕 230" pitchFamily="18" charset="-127"/>
                </a:rPr>
                <a:t>어릴적</a:t>
              </a:r>
              <a:r>
                <a:rPr lang="ko-KR" altLang="en-US" dirty="0">
                  <a:latin typeface="한컴 윤고딕 230" pitchFamily="18" charset="-127"/>
                  <a:ea typeface="한컴 윤고딕 230" pitchFamily="18" charset="-127"/>
                </a:rPr>
                <a:t> 독서 덕분이다</a:t>
              </a:r>
              <a:r>
                <a:rPr lang="en-US" altLang="ko-KR" dirty="0">
                  <a:latin typeface="한컴 윤고딕 230" pitchFamily="18" charset="-127"/>
                  <a:ea typeface="한컴 윤고딕 230" pitchFamily="18" charset="-127"/>
                </a:rPr>
                <a:t>“&lt;</a:t>
              </a:r>
              <a:r>
                <a:rPr lang="ko-KR" altLang="en-US" dirty="0" err="1">
                  <a:latin typeface="한컴 윤고딕 230" pitchFamily="18" charset="-127"/>
                  <a:ea typeface="한컴 윤고딕 230" pitchFamily="18" charset="-127"/>
                </a:rPr>
                <a:t>빌게이츠</a:t>
              </a:r>
              <a:r>
                <a:rPr lang="en-US" altLang="ko-KR" dirty="0">
                  <a:latin typeface="한컴 윤고딕 230" pitchFamily="18" charset="-127"/>
                  <a:ea typeface="한컴 윤고딕 230" pitchFamily="18" charset="-127"/>
                </a:rPr>
                <a:t>&gt;</a:t>
              </a:r>
            </a:p>
          </p:txBody>
        </p:sp>
      </p:grpSp>
      <p:grpSp>
        <p:nvGrpSpPr>
          <p:cNvPr id="17" name="그룹 7"/>
          <p:cNvGrpSpPr>
            <a:grpSpLocks/>
          </p:cNvGrpSpPr>
          <p:nvPr/>
        </p:nvGrpSpPr>
        <p:grpSpPr bwMode="auto">
          <a:xfrm>
            <a:off x="611560" y="4756944"/>
            <a:ext cx="7543800" cy="976312"/>
            <a:chOff x="1691680" y="4766944"/>
            <a:chExt cx="7543800" cy="977792"/>
          </a:xfrm>
        </p:grpSpPr>
        <p:sp>
          <p:nvSpPr>
            <p:cNvPr id="18" name="아래쪽 화살표 설명선 17"/>
            <p:cNvSpPr/>
            <p:nvPr/>
          </p:nvSpPr>
          <p:spPr>
            <a:xfrm>
              <a:off x="1691680" y="4766944"/>
              <a:ext cx="2611438" cy="575546"/>
            </a:xfrm>
            <a:prstGeom prst="downArrowCallou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ko-KR" altLang="en-US" b="1" dirty="0">
                  <a:solidFill>
                    <a:schemeClr val="tx1"/>
                  </a:solidFill>
                </a:rPr>
                <a:t>생각해보자 </a:t>
              </a:r>
              <a:r>
                <a:rPr lang="en-US" altLang="ko-KR" b="1" dirty="0">
                  <a:solidFill>
                    <a:schemeClr val="tx1"/>
                  </a:solidFill>
                </a:rPr>
                <a:t>! </a:t>
              </a:r>
              <a:endParaRPr lang="ko-KR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직사각형 28"/>
            <p:cNvSpPr>
              <a:spLocks noChangeArrowheads="1"/>
            </p:cNvSpPr>
            <p:nvPr/>
          </p:nvSpPr>
          <p:spPr bwMode="auto">
            <a:xfrm>
              <a:off x="1691680" y="5375235"/>
              <a:ext cx="7543800" cy="369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latinLnBrk="1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1pPr>
              <a:lvl2pPr marL="742950" indent="-285750" latinLnBrk="1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2pPr>
              <a:lvl3pPr marL="1143000" indent="-228600" latinLnBrk="1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3pPr>
              <a:lvl4pPr marL="1600200" indent="-228600" latinLnBrk="1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4pPr>
              <a:lvl5pPr marL="2057400" indent="-228600" latinLnBrk="1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lang="en-US" altLang="ko-KR" sz="1800">
                  <a:latin typeface="한컴 윤고딕 230" pitchFamily="18" charset="-127"/>
                  <a:ea typeface="한컴 윤고딕 230" pitchFamily="18" charset="-127"/>
                </a:rPr>
                <a:t>‘</a:t>
              </a:r>
              <a:r>
                <a:rPr lang="ko-KR" altLang="en-US" sz="1800">
                  <a:latin typeface="한컴 윤고딕 230" pitchFamily="18" charset="-127"/>
                  <a:ea typeface="한컴 윤고딕 230" pitchFamily="18" charset="-127"/>
                </a:rPr>
                <a:t>종이책을 읽는 것과 화면책을 보는 것의 효과는 다르다</a:t>
              </a:r>
              <a:r>
                <a:rPr lang="en-US" altLang="ko-KR" sz="1800">
                  <a:latin typeface="한컴 윤고딕 230" pitchFamily="18" charset="-127"/>
                  <a:ea typeface="한컴 윤고딕 230" pitchFamily="18" charset="-127"/>
                </a:rPr>
                <a:t>’ &lt;</a:t>
              </a:r>
              <a:r>
                <a:rPr lang="ko-KR" altLang="en-US" sz="1800">
                  <a:latin typeface="한컴 윤고딕 230" pitchFamily="18" charset="-127"/>
                  <a:ea typeface="한컴 윤고딕 230" pitchFamily="18" charset="-127"/>
                </a:rPr>
                <a:t>미디어생태학</a:t>
              </a:r>
              <a:r>
                <a:rPr lang="en-US" altLang="ko-KR" sz="1800">
                  <a:latin typeface="한컴 윤고딕 230" pitchFamily="18" charset="-127"/>
                  <a:ea typeface="한컴 윤고딕 230" pitchFamily="18" charset="-127"/>
                </a:rPr>
                <a:t>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7216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30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1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359814" y="908719"/>
            <a:ext cx="3564114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32" name="Rectangle 85"/>
          <p:cNvSpPr>
            <a:spLocks noChangeArrowheads="1"/>
          </p:cNvSpPr>
          <p:nvPr/>
        </p:nvSpPr>
        <p:spPr bwMode="auto">
          <a:xfrm>
            <a:off x="338457" y="934625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출판</a:t>
            </a:r>
            <a:r>
              <a:rPr lang="en-US" altLang="ko-KR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2.0, </a:t>
            </a:r>
            <a:r>
              <a:rPr lang="ko-KR" altLang="en-US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전자출판의 시대</a:t>
            </a:r>
          </a:p>
        </p:txBody>
      </p:sp>
      <p:sp>
        <p:nvSpPr>
          <p:cNvPr id="16" name="TextBox 3"/>
          <p:cNvSpPr txBox="1">
            <a:spLocks noChangeArrowheads="1"/>
          </p:cNvSpPr>
          <p:nvPr/>
        </p:nvSpPr>
        <p:spPr bwMode="auto">
          <a:xfrm>
            <a:off x="35496" y="1412776"/>
            <a:ext cx="9108504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marL="285750" indent="-285750" latinLnBrk="0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전자출판은 영상세대들에게 독서의 습관을 익히고 책을 가까이하는 데 좋은 수단이 되고 있다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.</a:t>
            </a:r>
          </a:p>
          <a:p>
            <a:pPr marL="285750" indent="-285750" latinLnBrk="0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독서와 멀어지기 시작한 첫 세대인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30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대 남성들이 국내 </a:t>
            </a:r>
            <a:r>
              <a:rPr lang="ko-KR" altLang="en-US" sz="1800" dirty="0" err="1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전자책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단말기의 주된 구매자로 등장하는 등 </a:t>
            </a:r>
            <a:r>
              <a:rPr lang="ko-KR" altLang="en-US" sz="1800" dirty="0" err="1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전자책은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새로운 독서문화의 형성에 매우 긍정적인 역할을 담당할 것으로 기대되고 있다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.</a:t>
            </a:r>
          </a:p>
          <a:p>
            <a:pPr latinLnBrk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   </a:t>
            </a:r>
          </a:p>
          <a:p>
            <a:pPr algn="ctr" latinLnBrk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ko-KR" altLang="en-US" sz="1800" b="1" dirty="0" err="1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종이책</a:t>
            </a:r>
            <a:r>
              <a:rPr lang="en-US" altLang="ko-KR" sz="1800" b="1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sz="1800" b="1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과거 또는 현재의 경쟁력</a:t>
            </a:r>
            <a:r>
              <a:rPr lang="en-US" altLang="ko-KR" sz="1800" b="1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!!</a:t>
            </a:r>
            <a:r>
              <a:rPr lang="ko-KR" altLang="en-US" sz="1800" b="1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</a:t>
            </a:r>
            <a:r>
              <a:rPr lang="en-US" altLang="ko-KR" sz="1800" b="1" dirty="0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</a:t>
            </a:r>
          </a:p>
          <a:p>
            <a:pPr algn="ctr" latinLnBrk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ko-KR" altLang="en-US" sz="1800" b="1" dirty="0" err="1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전자책</a:t>
            </a:r>
            <a:r>
              <a:rPr lang="en-US" altLang="ko-KR" sz="1800" b="1" dirty="0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sz="1800" b="1" dirty="0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현재 또는 미래의 경쟁력</a:t>
            </a:r>
            <a:r>
              <a:rPr lang="en-US" altLang="ko-KR" sz="1800" b="1" dirty="0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!!</a:t>
            </a:r>
            <a:endParaRPr lang="ko-KR" altLang="en-US" sz="1800" b="1" dirty="0">
              <a:solidFill>
                <a:srgbClr val="C00000"/>
              </a:solidFill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</p:txBody>
      </p:sp>
      <p:sp>
        <p:nvSpPr>
          <p:cNvPr id="2" name="아래쪽 화살표 1"/>
          <p:cNvSpPr/>
          <p:nvPr/>
        </p:nvSpPr>
        <p:spPr>
          <a:xfrm>
            <a:off x="3635896" y="3573016"/>
            <a:ext cx="115212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04539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30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1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359814" y="908719"/>
            <a:ext cx="3564114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32" name="Rectangle 85"/>
          <p:cNvSpPr>
            <a:spLocks noChangeArrowheads="1"/>
          </p:cNvSpPr>
          <p:nvPr/>
        </p:nvSpPr>
        <p:spPr bwMode="auto">
          <a:xfrm>
            <a:off x="338457" y="934625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b="1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출판</a:t>
            </a:r>
            <a:r>
              <a:rPr lang="en-US" altLang="ko-KR" b="1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2.0, </a:t>
            </a:r>
            <a:r>
              <a:rPr lang="ko-KR" altLang="en-US" b="1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전자출판의 시대</a:t>
            </a:r>
          </a:p>
        </p:txBody>
      </p:sp>
      <p:sp>
        <p:nvSpPr>
          <p:cNvPr id="15" name="직사각형 3"/>
          <p:cNvSpPr>
            <a:spLocks noChangeArrowheads="1"/>
          </p:cNvSpPr>
          <p:nvPr/>
        </p:nvSpPr>
        <p:spPr bwMode="auto">
          <a:xfrm>
            <a:off x="362669" y="1247427"/>
            <a:ext cx="6297613" cy="463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latinLnBrk="1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marL="0" indent="0" latinLnBrk="0">
              <a:lnSpc>
                <a:spcPct val="150000"/>
              </a:lnSpc>
              <a:spcBef>
                <a:spcPct val="0"/>
              </a:spcBef>
              <a:buNone/>
            </a:pPr>
            <a:r>
              <a:rPr lang="ko-KR" altLang="en-US" sz="1800" dirty="0">
                <a:solidFill>
                  <a:srgbClr val="0810B8"/>
                </a:solidFill>
                <a:latin typeface="KoPub돋움체 Bold"/>
                <a:ea typeface="KoPub돋움체 Bold"/>
              </a:rPr>
              <a:t>⊙ </a:t>
            </a:r>
            <a:r>
              <a:rPr lang="ko-KR" altLang="en-US" sz="1800" dirty="0">
                <a:solidFill>
                  <a:srgbClr val="0810B8"/>
                </a:solidFill>
                <a:latin typeface="한컴 윤고딕 230" pitchFamily="18" charset="-127"/>
                <a:ea typeface="한컴 윤고딕 230" pitchFamily="18" charset="-127"/>
              </a:rPr>
              <a:t>누구나 작가가 되는 </a:t>
            </a:r>
            <a:r>
              <a:rPr lang="en-US" altLang="ko-KR" sz="1800" dirty="0">
                <a:solidFill>
                  <a:srgbClr val="0810B8"/>
                </a:solidFill>
                <a:latin typeface="한컴 윤고딕 230" pitchFamily="18" charset="-127"/>
                <a:ea typeface="한컴 윤고딕 230" pitchFamily="18" charset="-127"/>
              </a:rPr>
              <a:t>People Powered Publishing </a:t>
            </a:r>
            <a:r>
              <a:rPr lang="ko-KR" altLang="en-US" sz="1800" dirty="0">
                <a:solidFill>
                  <a:srgbClr val="0810B8"/>
                </a:solidFill>
                <a:latin typeface="한컴 윤고딕 230" pitchFamily="18" charset="-127"/>
                <a:ea typeface="한컴 윤고딕 230" pitchFamily="18" charset="-127"/>
              </a:rPr>
              <a:t>시대</a:t>
            </a:r>
          </a:p>
        </p:txBody>
      </p:sp>
      <p:grpSp>
        <p:nvGrpSpPr>
          <p:cNvPr id="16" name="그룹 9"/>
          <p:cNvGrpSpPr>
            <a:grpSpLocks/>
          </p:cNvGrpSpPr>
          <p:nvPr/>
        </p:nvGrpSpPr>
        <p:grpSpPr bwMode="auto">
          <a:xfrm>
            <a:off x="394419" y="1895127"/>
            <a:ext cx="8426053" cy="3416320"/>
            <a:chOff x="1619250" y="1844824"/>
            <a:chExt cx="7273230" cy="3415657"/>
          </a:xfrm>
        </p:grpSpPr>
        <p:sp>
          <p:nvSpPr>
            <p:cNvPr id="20" name="TextBox 3"/>
            <p:cNvSpPr txBox="1">
              <a:spLocks noChangeArrowheads="1"/>
            </p:cNvSpPr>
            <p:nvPr/>
          </p:nvSpPr>
          <p:spPr bwMode="auto">
            <a:xfrm>
              <a:off x="1619250" y="1844824"/>
              <a:ext cx="7273230" cy="3415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85750" indent="-285750">
                <a:defRPr kumimoji="1">
                  <a:solidFill>
                    <a:schemeClr val="tx1"/>
                  </a:solidFill>
                  <a:latin typeface="맑은 고딕" panose="020B0503020000020004" pitchFamily="50" charset="-127"/>
                  <a:ea typeface="굴림" panose="020B0600000101010101" pitchFamily="50" charset="-127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맑은 고딕" panose="020B0503020000020004" pitchFamily="50" charset="-127"/>
                  <a:ea typeface="굴림" panose="020B0600000101010101" pitchFamily="50" charset="-127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맑은 고딕" panose="020B0503020000020004" pitchFamily="50" charset="-127"/>
                  <a:ea typeface="굴림" panose="020B0600000101010101" pitchFamily="50" charset="-127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맑은 고딕" panose="020B0503020000020004" pitchFamily="50" charset="-127"/>
                  <a:ea typeface="굴림" panose="020B0600000101010101" pitchFamily="50" charset="-127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맑은 고딕" panose="020B0503020000020004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맑은 고딕" panose="020B0503020000020004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맑은 고딕" panose="020B0503020000020004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맑은 고딕" panose="020B0503020000020004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맑은 고딕" panose="020B0503020000020004" pitchFamily="50" charset="-127"/>
                  <a:ea typeface="굴림" panose="020B0600000101010101" pitchFamily="50" charset="-127"/>
                </a:defRPr>
              </a:lvl9pPr>
            </a:lstStyle>
            <a:p>
              <a:pPr>
                <a:buFontTx/>
                <a:buChar char="-"/>
                <a:defRPr/>
              </a:pPr>
              <a:r>
                <a:rPr lang="ko-KR" altLang="en-US" b="1" dirty="0" err="1">
                  <a:solidFill>
                    <a:srgbClr val="0070C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종이책</a:t>
              </a:r>
              <a:r>
                <a:rPr lang="ko-KR" altLang="en-US" b="1" dirty="0">
                  <a:solidFill>
                    <a:srgbClr val="0070C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출판 과정 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: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저자가 출판사에 원고를 넘겨 출판사에서 편집과 교정과정을 거치고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,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이어 인쇄 등의 과정을 거친 후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,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대형 서점 및 도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/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소매업자를 거쳐 일반독자의 손에 들어옴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.</a:t>
              </a:r>
            </a:p>
            <a:p>
              <a:pPr>
                <a:buFontTx/>
                <a:buChar char="-"/>
                <a:defRPr/>
              </a:pPr>
              <a:endParaRPr lang="en-US" altLang="ko-KR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endParaRPr>
            </a:p>
            <a:p>
              <a:pPr>
                <a:buFontTx/>
                <a:buChar char="-"/>
                <a:defRPr/>
              </a:pPr>
              <a:r>
                <a:rPr lang="ko-KR" altLang="en-US" b="1" dirty="0">
                  <a:solidFill>
                    <a:srgbClr val="0070C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전자출판</a:t>
              </a:r>
              <a:r>
                <a:rPr lang="ko-KR" altLang="en-US" dirty="0">
                  <a:solidFill>
                    <a:srgbClr val="0070C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</a:t>
              </a:r>
              <a:r>
                <a:rPr lang="ko-KR" altLang="en-US" b="1" dirty="0">
                  <a:solidFill>
                    <a:srgbClr val="0070C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과정</a:t>
              </a:r>
              <a:r>
                <a:rPr lang="ko-KR" altLang="en-US" dirty="0">
                  <a:solidFill>
                    <a:srgbClr val="0070C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: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뛰어난 창의력과 집에서 쓰는 컴퓨터만 있으면 저자가 직접 제작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(</a:t>
              </a:r>
              <a:r>
                <a:rPr lang="ko-KR" altLang="en-US" dirty="0" err="1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전자책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)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과 유통 가능 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(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일본의 휴대폰 소설 작가 중 절반 이상이 평범한 직장인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,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우리나라의 </a:t>
              </a:r>
              <a:r>
                <a:rPr lang="ko-KR" altLang="en-US" dirty="0" err="1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귀여니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)</a:t>
              </a:r>
            </a:p>
            <a:p>
              <a:pPr>
                <a:buFontTx/>
                <a:buChar char="-"/>
                <a:defRPr/>
              </a:pPr>
              <a:endPara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endParaRPr>
            </a:p>
            <a:p>
              <a:pPr>
                <a:buFontTx/>
                <a:buChar char="-"/>
                <a:defRPr/>
              </a:pPr>
              <a:endParaRPr lang="en-US" altLang="ko-KR" dirty="0">
                <a:latin typeface="한컴 윤고딕 230" panose="02020603020101020101" pitchFamily="18" charset="-127"/>
                <a:ea typeface="한컴 윤고딕 230" panose="02020603020101020101" pitchFamily="18" charset="-127"/>
              </a:endParaRPr>
            </a:p>
            <a:p>
              <a:pPr>
                <a:buFontTx/>
                <a:buChar char="-"/>
                <a:defRPr/>
              </a:pPr>
              <a:r>
                <a:rPr lang="ko-KR" altLang="en-US" b="1" dirty="0">
                  <a:solidFill>
                    <a:srgbClr val="0070C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전자출판은 </a:t>
              </a:r>
              <a:r>
                <a:rPr lang="en-US" altLang="ko-KR" b="1" dirty="0">
                  <a:solidFill>
                    <a:srgbClr val="0070C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1</a:t>
              </a:r>
              <a:r>
                <a:rPr lang="ko-KR" altLang="en-US" b="1" dirty="0">
                  <a:solidFill>
                    <a:srgbClr val="0070C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인 출판시대를 열다</a:t>
              </a:r>
              <a:r>
                <a:rPr lang="en-US" altLang="ko-KR" b="1" dirty="0">
                  <a:solidFill>
                    <a:srgbClr val="0070C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!!</a:t>
              </a:r>
              <a:r>
                <a:rPr lang="ko-KR" altLang="en-US" dirty="0">
                  <a:solidFill>
                    <a:srgbClr val="0070C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</a:t>
              </a:r>
              <a:endParaRPr lang="en-US" altLang="ko-KR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endParaRPr>
            </a:p>
            <a:p>
              <a:pPr marL="0" indent="0">
                <a:defRPr/>
              </a:pP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   2000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년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, </a:t>
              </a:r>
              <a:r>
                <a:rPr lang="ko-KR" altLang="en-US" dirty="0" err="1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스티븐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킹의 신작 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&lt;</a:t>
              </a:r>
              <a:r>
                <a:rPr lang="ko-KR" altLang="en-US" dirty="0" err="1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총알차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타기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&gt;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인터넷 발표 이후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,  ‘</a:t>
              </a:r>
              <a:r>
                <a:rPr lang="ko-KR" altLang="en-US" dirty="0" err="1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사이먼앤슈스터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‘, </a:t>
              </a:r>
            </a:p>
            <a:p>
              <a:pPr marL="0" indent="0">
                <a:defRPr/>
              </a:pP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   ‘MS’, 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랜덤하우스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’, ‘</a:t>
              </a:r>
              <a:r>
                <a:rPr lang="ko-KR" altLang="en-US" dirty="0" err="1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타임워너</a:t>
              </a:r>
              <a:r>
                <a:rPr lang="en-US" altLang="ko-KR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＇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등 </a:t>
              </a:r>
              <a:r>
                <a:rPr lang="ko-KR" altLang="en-US" dirty="0" err="1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전자책</a:t>
              </a:r>
              <a:r>
                <a:rPr lang="ko-KR" altLang="en-US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산업에 </a:t>
              </a:r>
              <a:r>
                <a:rPr lang="ko-KR" altLang="en-US" dirty="0" err="1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뛰어듬</a:t>
              </a:r>
              <a:endParaRPr lang="ko-KR" altLang="en-US" dirty="0">
                <a:latin typeface="한컴 윤고딕 230" panose="02020603020101020101" pitchFamily="18" charset="-127"/>
                <a:ea typeface="한컴 윤고딕 230" panose="02020603020101020101" pitchFamily="18" charset="-127"/>
              </a:endParaRPr>
            </a:p>
          </p:txBody>
        </p:sp>
        <p:sp>
          <p:nvSpPr>
            <p:cNvPr id="21" name="아래쪽 화살표 20"/>
            <p:cNvSpPr/>
            <p:nvPr/>
          </p:nvSpPr>
          <p:spPr>
            <a:xfrm>
              <a:off x="2406575" y="4004993"/>
              <a:ext cx="1092096" cy="287281"/>
            </a:xfrm>
            <a:prstGeom prst="downArrow">
              <a:avLst/>
            </a:prstGeom>
            <a:solidFill>
              <a:srgbClr val="C00000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844086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30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1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359814" y="908719"/>
            <a:ext cx="3564114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32" name="Rectangle 85"/>
          <p:cNvSpPr>
            <a:spLocks noChangeArrowheads="1"/>
          </p:cNvSpPr>
          <p:nvPr/>
        </p:nvSpPr>
        <p:spPr bwMode="auto">
          <a:xfrm>
            <a:off x="338457" y="934625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b="1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출판</a:t>
            </a:r>
            <a:r>
              <a:rPr lang="en-US" altLang="ko-KR" b="1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2.0, </a:t>
            </a:r>
            <a:r>
              <a:rPr lang="ko-KR" altLang="en-US" b="1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전자출판의 시대</a:t>
            </a:r>
          </a:p>
        </p:txBody>
      </p:sp>
      <p:sp>
        <p:nvSpPr>
          <p:cNvPr id="13" name="직사각형 3"/>
          <p:cNvSpPr>
            <a:spLocks noChangeArrowheads="1"/>
          </p:cNvSpPr>
          <p:nvPr/>
        </p:nvSpPr>
        <p:spPr bwMode="auto">
          <a:xfrm>
            <a:off x="363662" y="1297409"/>
            <a:ext cx="6297613" cy="466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latinLnBrk="1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marL="0" indent="0" latinLnBrk="0">
              <a:lnSpc>
                <a:spcPct val="150000"/>
              </a:lnSpc>
              <a:spcBef>
                <a:spcPct val="0"/>
              </a:spcBef>
              <a:buNone/>
            </a:pPr>
            <a:r>
              <a:rPr lang="ko-KR" altLang="en-US" sz="1800" dirty="0">
                <a:solidFill>
                  <a:srgbClr val="0810B8"/>
                </a:solidFill>
                <a:latin typeface="KoPub돋움체 Bold"/>
                <a:ea typeface="KoPub돋움체 Bold"/>
              </a:rPr>
              <a:t>⊙ </a:t>
            </a:r>
            <a:r>
              <a:rPr lang="ko-KR" altLang="en-US" sz="1800" dirty="0">
                <a:solidFill>
                  <a:srgbClr val="0810B8"/>
                </a:solidFill>
                <a:latin typeface="한컴 윤고딕 230" pitchFamily="18" charset="-127"/>
                <a:ea typeface="한컴 윤고딕 230" pitchFamily="18" charset="-127"/>
              </a:rPr>
              <a:t>기로에 선 서점사업 그리고 변신</a:t>
            </a:r>
          </a:p>
        </p:txBody>
      </p: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79512" y="1945109"/>
            <a:ext cx="8712968" cy="4293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marL="285750" indent="-285750" latinLnBrk="0">
              <a:spcBef>
                <a:spcPct val="0"/>
              </a:spcBef>
              <a:buFontTx/>
              <a:buChar char="-"/>
            </a:pPr>
            <a:r>
              <a:rPr lang="ko-KR" altLang="en-US" sz="1800" b="1" dirty="0" err="1">
                <a:latin typeface="맑은 고딕" pitchFamily="50" charset="-127"/>
              </a:rPr>
              <a:t>교보문고</a:t>
            </a:r>
            <a:r>
              <a:rPr lang="en-US" altLang="ko-KR" sz="1800" dirty="0">
                <a:latin typeface="맑은 고딕" pitchFamily="50" charset="-127"/>
              </a:rPr>
              <a:t>, 2014</a:t>
            </a:r>
            <a:r>
              <a:rPr lang="ko-KR" altLang="en-US" sz="1800" dirty="0">
                <a:latin typeface="맑은 고딕" pitchFamily="50" charset="-127"/>
              </a:rPr>
              <a:t>년도에 매출 </a:t>
            </a:r>
            <a:r>
              <a:rPr lang="en-US" altLang="ko-KR" sz="1800" dirty="0">
                <a:latin typeface="맑은 고딕" pitchFamily="50" charset="-127"/>
              </a:rPr>
              <a:t>5,245</a:t>
            </a:r>
            <a:r>
              <a:rPr lang="ko-KR" altLang="en-US" sz="1800" dirty="0">
                <a:latin typeface="맑은 고딕" pitchFamily="50" charset="-127"/>
              </a:rPr>
              <a:t>억 원</a:t>
            </a:r>
            <a:r>
              <a:rPr lang="en-US" altLang="ko-KR" sz="1800" dirty="0">
                <a:latin typeface="맑은 고딕" pitchFamily="50" charset="-127"/>
              </a:rPr>
              <a:t>, </a:t>
            </a:r>
            <a:r>
              <a:rPr lang="ko-KR" altLang="en-US" sz="1800" dirty="0">
                <a:latin typeface="맑은 고딕" pitchFamily="50" charset="-127"/>
              </a:rPr>
              <a:t>영업이익 </a:t>
            </a:r>
            <a:r>
              <a:rPr lang="en-US" altLang="ko-KR" sz="1800" dirty="0">
                <a:latin typeface="맑은 고딕" pitchFamily="50" charset="-127"/>
              </a:rPr>
              <a:t>44</a:t>
            </a:r>
            <a:r>
              <a:rPr lang="ko-KR" altLang="en-US" sz="1800" dirty="0">
                <a:latin typeface="맑은 고딕" pitchFamily="50" charset="-127"/>
              </a:rPr>
              <a:t>억 원</a:t>
            </a:r>
            <a:r>
              <a:rPr lang="en-US" altLang="ko-KR" sz="1800" dirty="0">
                <a:latin typeface="맑은 고딕" pitchFamily="50" charset="-127"/>
              </a:rPr>
              <a:t>)</a:t>
            </a:r>
          </a:p>
          <a:p>
            <a:pPr latinLnBrk="0">
              <a:spcBef>
                <a:spcPct val="0"/>
              </a:spcBef>
              <a:buFontTx/>
              <a:buNone/>
            </a:pPr>
            <a:r>
              <a:rPr lang="en-US" altLang="ko-KR" sz="2800" dirty="0">
                <a:latin typeface="맑은 고딕" pitchFamily="50" charset="-127"/>
              </a:rPr>
              <a:t>    </a:t>
            </a:r>
            <a:r>
              <a:rPr lang="en-US" altLang="ko-KR" sz="1600" dirty="0">
                <a:latin typeface="맑은 고딕" pitchFamily="50" charset="-127"/>
                <a:hlinkClick r:id="rId3"/>
              </a:rPr>
              <a:t>http://blog.naver.com/PostView.nhn?blogId=parkisu007&amp;logNo=221519850706</a:t>
            </a:r>
            <a:endParaRPr lang="en-US" altLang="ko-KR" sz="1600" dirty="0">
              <a:latin typeface="맑은 고딕" pitchFamily="50" charset="-127"/>
            </a:endParaRPr>
          </a:p>
          <a:p>
            <a:pPr latinLnBrk="0">
              <a:spcBef>
                <a:spcPct val="0"/>
              </a:spcBef>
              <a:buFontTx/>
              <a:buNone/>
            </a:pPr>
            <a:r>
              <a:rPr lang="ko-KR" altLang="en-US" sz="1100" dirty="0">
                <a:latin typeface="맑은 고딕" pitchFamily="50" charset="-127"/>
              </a:rPr>
              <a:t>  </a:t>
            </a:r>
            <a:endParaRPr lang="en-US" altLang="ko-KR" sz="1100" dirty="0">
              <a:latin typeface="맑은 고딕" pitchFamily="50" charset="-127"/>
            </a:endParaRPr>
          </a:p>
          <a:p>
            <a:pPr latinLnBrk="0"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맑은 고딕" pitchFamily="50" charset="-127"/>
              </a:rPr>
              <a:t>      1981</a:t>
            </a:r>
            <a:r>
              <a:rPr lang="ko-KR" altLang="en-US" sz="1800" dirty="0">
                <a:latin typeface="맑은 고딕" pitchFamily="50" charset="-127"/>
              </a:rPr>
              <a:t>년 개장</a:t>
            </a:r>
            <a:r>
              <a:rPr lang="en-US" altLang="ko-KR" sz="1800" dirty="0">
                <a:latin typeface="맑은 고딕" pitchFamily="50" charset="-127"/>
              </a:rPr>
              <a:t>(</a:t>
            </a:r>
            <a:r>
              <a:rPr lang="ko-KR" altLang="en-US" sz="1800" dirty="0">
                <a:latin typeface="맑은 고딕" pitchFamily="50" charset="-127"/>
              </a:rPr>
              <a:t>신용호</a:t>
            </a:r>
            <a:r>
              <a:rPr lang="en-US" altLang="ko-KR" sz="1800" dirty="0">
                <a:latin typeface="맑은 고딕" pitchFamily="50" charset="-127"/>
              </a:rPr>
              <a:t>, </a:t>
            </a:r>
            <a:r>
              <a:rPr lang="ko-KR" altLang="en-US" sz="1800" dirty="0">
                <a:latin typeface="맑은 고딕" pitchFamily="50" charset="-127"/>
              </a:rPr>
              <a:t>‘자원이라고는 오직 사람밖에는 없다’는 신념으로</a:t>
            </a:r>
            <a:r>
              <a:rPr lang="en-US" altLang="ko-KR" sz="1800" dirty="0">
                <a:latin typeface="맑은 고딕" pitchFamily="50" charset="-127"/>
              </a:rPr>
              <a:t>)</a:t>
            </a:r>
          </a:p>
          <a:p>
            <a:pPr latinLnBrk="0"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맑은 고딕" pitchFamily="50" charset="-127"/>
              </a:rPr>
              <a:t>      -</a:t>
            </a:r>
            <a:r>
              <a:rPr lang="ko-KR" altLang="en-US" sz="1800" dirty="0">
                <a:latin typeface="맑은 고딕" pitchFamily="50" charset="-127"/>
              </a:rPr>
              <a:t> 변신 중</a:t>
            </a:r>
            <a:r>
              <a:rPr lang="en-US" altLang="ko-KR" sz="1800" dirty="0">
                <a:latin typeface="맑은 고딕" pitchFamily="50" charset="-127"/>
              </a:rPr>
              <a:t>(</a:t>
            </a:r>
            <a:r>
              <a:rPr lang="ko-KR" altLang="en-US" sz="1800" dirty="0">
                <a:latin typeface="맑은 고딕" pitchFamily="50" charset="-127"/>
              </a:rPr>
              <a:t>전국 체인점 확장</a:t>
            </a:r>
            <a:r>
              <a:rPr lang="en-US" altLang="ko-KR" sz="1800" dirty="0">
                <a:latin typeface="맑은 고딕" pitchFamily="50" charset="-127"/>
              </a:rPr>
              <a:t>, </a:t>
            </a:r>
            <a:r>
              <a:rPr lang="ko-KR" altLang="en-US" sz="1800" dirty="0">
                <a:latin typeface="맑은 고딕" pitchFamily="50" charset="-127"/>
              </a:rPr>
              <a:t>매장 인테리어 변화</a:t>
            </a:r>
            <a:r>
              <a:rPr lang="en-US" altLang="ko-KR" sz="1800" dirty="0">
                <a:latin typeface="맑은 고딕" pitchFamily="50" charset="-127"/>
              </a:rPr>
              <a:t>)</a:t>
            </a:r>
          </a:p>
          <a:p>
            <a:pPr latinLnBrk="0">
              <a:spcBef>
                <a:spcPct val="0"/>
              </a:spcBef>
              <a:buFontTx/>
              <a:buNone/>
            </a:pPr>
            <a:endParaRPr lang="en-US" altLang="ko-KR" sz="1800" dirty="0">
              <a:latin typeface="맑은 고딕" pitchFamily="50" charset="-127"/>
            </a:endParaRPr>
          </a:p>
          <a:p>
            <a:pPr marL="285750" indent="-285750" latinLnBrk="0">
              <a:spcBef>
                <a:spcPct val="0"/>
              </a:spcBef>
              <a:buFontTx/>
              <a:buChar char="-"/>
            </a:pPr>
            <a:r>
              <a:rPr lang="ko-KR" altLang="en-US" sz="1800" b="1" dirty="0" err="1">
                <a:latin typeface="맑은 고딕" pitchFamily="50" charset="-127"/>
              </a:rPr>
              <a:t>영풍문고</a:t>
            </a:r>
            <a:r>
              <a:rPr lang="ko-KR" altLang="en-US" sz="1800" dirty="0">
                <a:latin typeface="맑은 고딕" pitchFamily="50" charset="-127"/>
              </a:rPr>
              <a:t> </a:t>
            </a:r>
            <a:r>
              <a:rPr lang="en-US" altLang="ko-KR" sz="1800" dirty="0">
                <a:latin typeface="맑은 고딕" pitchFamily="50" charset="-127"/>
              </a:rPr>
              <a:t>: 1992</a:t>
            </a:r>
            <a:r>
              <a:rPr lang="ko-KR" altLang="en-US" sz="1800" dirty="0">
                <a:latin typeface="맑은 고딕" pitchFamily="50" charset="-127"/>
              </a:rPr>
              <a:t>년 개장 </a:t>
            </a:r>
            <a:r>
              <a:rPr lang="en-US" altLang="ko-KR" sz="1800" dirty="0">
                <a:latin typeface="맑은 고딕" pitchFamily="50" charset="-127"/>
              </a:rPr>
              <a:t>– </a:t>
            </a:r>
            <a:r>
              <a:rPr lang="ko-KR" altLang="en-US" sz="1800" dirty="0">
                <a:latin typeface="맑은 고딕" pitchFamily="50" charset="-127"/>
              </a:rPr>
              <a:t>경영 어려움</a:t>
            </a:r>
            <a:r>
              <a:rPr lang="en-US" altLang="ko-KR" sz="1800" dirty="0">
                <a:latin typeface="맑은 고딕" pitchFamily="50" charset="-127"/>
              </a:rPr>
              <a:t>  </a:t>
            </a:r>
          </a:p>
          <a:p>
            <a:pPr marL="285750" indent="-285750" latinLnBrk="0">
              <a:spcBef>
                <a:spcPct val="0"/>
              </a:spcBef>
              <a:buFontTx/>
              <a:buChar char="-"/>
            </a:pPr>
            <a:endParaRPr lang="en-US" altLang="ko-KR" sz="1800" dirty="0">
              <a:latin typeface="맑은 고딕" pitchFamily="50" charset="-127"/>
            </a:endParaRPr>
          </a:p>
          <a:p>
            <a:pPr marL="285750" indent="-285750" latinLnBrk="0">
              <a:spcBef>
                <a:spcPct val="0"/>
              </a:spcBef>
              <a:buFontTx/>
              <a:buChar char="-"/>
            </a:pPr>
            <a:r>
              <a:rPr lang="ko-KR" altLang="en-US" sz="1800" b="1" dirty="0">
                <a:solidFill>
                  <a:srgbClr val="FF0000"/>
                </a:solidFill>
                <a:latin typeface="맑은 고딕" pitchFamily="50" charset="-127"/>
              </a:rPr>
              <a:t>종로서적 </a:t>
            </a:r>
            <a:r>
              <a:rPr lang="en-US" altLang="ko-KR" sz="1800" b="1" dirty="0">
                <a:solidFill>
                  <a:srgbClr val="FF0000"/>
                </a:solidFill>
                <a:latin typeface="맑은 고딕" pitchFamily="50" charset="-127"/>
              </a:rPr>
              <a:t>: 2002</a:t>
            </a:r>
            <a:r>
              <a:rPr lang="ko-KR" altLang="en-US" sz="1800" b="1" dirty="0">
                <a:solidFill>
                  <a:srgbClr val="FF0000"/>
                </a:solidFill>
                <a:latin typeface="맑은 고딕" pitchFamily="50" charset="-127"/>
              </a:rPr>
              <a:t>년 </a:t>
            </a:r>
            <a:r>
              <a:rPr lang="ko-KR" altLang="en-US" sz="1800" dirty="0">
                <a:solidFill>
                  <a:srgbClr val="FF0000"/>
                </a:solidFill>
                <a:latin typeface="맑은 고딕" pitchFamily="50" charset="-127"/>
              </a:rPr>
              <a:t>문을 닫다</a:t>
            </a:r>
            <a:r>
              <a:rPr lang="en-US" altLang="ko-KR" sz="1800" dirty="0">
                <a:solidFill>
                  <a:srgbClr val="FF0000"/>
                </a:solidFill>
                <a:latin typeface="맑은 고딕" pitchFamily="50" charset="-127"/>
              </a:rPr>
              <a:t>.</a:t>
            </a:r>
            <a:r>
              <a:rPr lang="en-US" altLang="ko-KR" sz="1800" dirty="0">
                <a:latin typeface="맑은 고딕" pitchFamily="50" charset="-127"/>
              </a:rPr>
              <a:t> 1907</a:t>
            </a:r>
            <a:r>
              <a:rPr lang="ko-KR" altLang="en-US" sz="1800" dirty="0">
                <a:latin typeface="맑은 고딕" pitchFamily="50" charset="-127"/>
              </a:rPr>
              <a:t>년 개장 </a:t>
            </a:r>
            <a:r>
              <a:rPr lang="en-US" altLang="ko-KR" sz="1800" dirty="0">
                <a:latin typeface="맑은 고딕" pitchFamily="50" charset="-127"/>
              </a:rPr>
              <a:t>- 90</a:t>
            </a:r>
            <a:r>
              <a:rPr lang="ko-KR" altLang="en-US" sz="1800" dirty="0">
                <a:latin typeface="맑은 고딕" pitchFamily="50" charset="-127"/>
              </a:rPr>
              <a:t>년대 말 종업원 </a:t>
            </a:r>
            <a:r>
              <a:rPr lang="en-US" altLang="ko-KR" sz="1800" dirty="0">
                <a:latin typeface="맑은 고딕" pitchFamily="50" charset="-127"/>
              </a:rPr>
              <a:t>300</a:t>
            </a:r>
            <a:r>
              <a:rPr lang="ko-KR" altLang="en-US" sz="1800" dirty="0">
                <a:latin typeface="맑은 고딕" pitchFamily="50" charset="-127"/>
              </a:rPr>
              <a:t>명</a:t>
            </a:r>
            <a:r>
              <a:rPr lang="en-US" altLang="ko-KR" sz="1800" dirty="0">
                <a:latin typeface="맑은 고딕" pitchFamily="50" charset="-127"/>
              </a:rPr>
              <a:t>, </a:t>
            </a:r>
            <a:r>
              <a:rPr lang="ko-KR" altLang="en-US" sz="1800" dirty="0" err="1">
                <a:latin typeface="맑은 고딕" pitchFamily="50" charset="-127"/>
              </a:rPr>
              <a:t>연매출</a:t>
            </a:r>
            <a:r>
              <a:rPr lang="ko-KR" altLang="en-US" sz="1800" dirty="0">
                <a:latin typeface="맑은 고딕" pitchFamily="50" charset="-127"/>
              </a:rPr>
              <a:t> </a:t>
            </a:r>
            <a:r>
              <a:rPr lang="en-US" altLang="ko-KR" sz="1800" dirty="0">
                <a:latin typeface="맑은 고딕" pitchFamily="50" charset="-127"/>
              </a:rPr>
              <a:t>200</a:t>
            </a:r>
            <a:r>
              <a:rPr lang="ko-KR" altLang="en-US" sz="1800" dirty="0">
                <a:latin typeface="맑은 고딕" pitchFamily="50" charset="-127"/>
              </a:rPr>
              <a:t>억</a:t>
            </a:r>
            <a:r>
              <a:rPr lang="en-US" altLang="ko-KR" sz="1800" dirty="0">
                <a:latin typeface="맑은 고딕" pitchFamily="50" charset="-127"/>
              </a:rPr>
              <a:t>…  </a:t>
            </a:r>
            <a:r>
              <a:rPr lang="en-US" altLang="ko-KR" sz="1800" dirty="0">
                <a:solidFill>
                  <a:srgbClr val="0070C0"/>
                </a:solidFill>
                <a:latin typeface="맑은 고딕" pitchFamily="50" charset="-127"/>
              </a:rPr>
              <a:t>‘</a:t>
            </a:r>
            <a:r>
              <a:rPr lang="ko-KR" altLang="en-US" sz="1800" dirty="0">
                <a:solidFill>
                  <a:srgbClr val="0070C0"/>
                </a:solidFill>
                <a:latin typeface="맑은 고딕" pitchFamily="50" charset="-127"/>
              </a:rPr>
              <a:t>만남의 장소</a:t>
            </a:r>
            <a:r>
              <a:rPr lang="en-US" altLang="ko-KR" sz="1800" dirty="0">
                <a:solidFill>
                  <a:srgbClr val="0070C0"/>
                </a:solidFill>
                <a:latin typeface="맑은 고딕" pitchFamily="50" charset="-127"/>
              </a:rPr>
              <a:t>’ </a:t>
            </a:r>
            <a:r>
              <a:rPr lang="ko-KR" altLang="en-US" sz="1800" dirty="0">
                <a:solidFill>
                  <a:srgbClr val="0070C0"/>
                </a:solidFill>
                <a:latin typeface="맑은 고딕" pitchFamily="50" charset="-127"/>
              </a:rPr>
              <a:t>역할</a:t>
            </a:r>
            <a:endParaRPr lang="en-US" altLang="ko-KR" sz="1800" dirty="0">
              <a:solidFill>
                <a:srgbClr val="0070C0"/>
              </a:solidFill>
              <a:latin typeface="맑은 고딕" pitchFamily="50" charset="-127"/>
            </a:endParaRPr>
          </a:p>
          <a:p>
            <a:pPr latinLnBrk="0">
              <a:spcBef>
                <a:spcPct val="0"/>
              </a:spcBef>
              <a:buNone/>
            </a:pPr>
            <a:endParaRPr lang="en-US" altLang="ko-KR" sz="1800" dirty="0">
              <a:solidFill>
                <a:srgbClr val="0070C0"/>
              </a:solidFill>
              <a:latin typeface="맑은 고딕" pitchFamily="50" charset="-127"/>
            </a:endParaRPr>
          </a:p>
          <a:p>
            <a:pPr latinLnBrk="0">
              <a:spcBef>
                <a:spcPct val="0"/>
              </a:spcBef>
              <a:buFontTx/>
              <a:buNone/>
            </a:pPr>
            <a:endParaRPr lang="en-US" altLang="ko-KR" sz="1800" dirty="0">
              <a:solidFill>
                <a:srgbClr val="C00000"/>
              </a:solidFill>
              <a:latin typeface="맑은 고딕" pitchFamily="50" charset="-127"/>
            </a:endParaRPr>
          </a:p>
          <a:p>
            <a:pPr marL="285750" indent="-285750" latinLnBrk="0">
              <a:spcBef>
                <a:spcPct val="0"/>
              </a:spcBef>
              <a:buFontTx/>
              <a:buChar char="-"/>
            </a:pPr>
            <a:r>
              <a:rPr lang="en-US" altLang="ko-KR" sz="1800" b="1" dirty="0">
                <a:latin typeface="맑은 고딕" pitchFamily="50" charset="-127"/>
              </a:rPr>
              <a:t>YES 24</a:t>
            </a:r>
            <a:r>
              <a:rPr lang="en-US" altLang="ko-KR" sz="1800" dirty="0">
                <a:latin typeface="맑은 고딕" pitchFamily="50" charset="-127"/>
              </a:rPr>
              <a:t> : 1998</a:t>
            </a:r>
            <a:r>
              <a:rPr lang="ko-KR" altLang="en-US" sz="1800" dirty="0">
                <a:latin typeface="맑은 고딕" pitchFamily="50" charset="-127"/>
              </a:rPr>
              <a:t>년</a:t>
            </a:r>
            <a:r>
              <a:rPr lang="en-US" altLang="ko-KR" sz="1800" dirty="0">
                <a:latin typeface="맑은 고딕" pitchFamily="50" charset="-127"/>
              </a:rPr>
              <a:t>, </a:t>
            </a:r>
            <a:r>
              <a:rPr lang="ko-KR" altLang="en-US" sz="1800" dirty="0">
                <a:latin typeface="맑은 고딕" pitchFamily="50" charset="-127"/>
              </a:rPr>
              <a:t>국내 최초 인터넷 서점 등장</a:t>
            </a:r>
            <a:endParaRPr lang="en-US" altLang="ko-KR" sz="1800" dirty="0">
              <a:latin typeface="맑은 고딕" pitchFamily="50" charset="-127"/>
            </a:endParaRPr>
          </a:p>
          <a:p>
            <a:pPr latinLnBrk="0">
              <a:spcBef>
                <a:spcPct val="0"/>
              </a:spcBef>
              <a:buFontTx/>
              <a:buNone/>
            </a:pPr>
            <a:r>
              <a:rPr lang="ko-KR" altLang="en-US" sz="1800" dirty="0">
                <a:latin typeface="맑은 고딕" pitchFamily="50" charset="-127"/>
              </a:rPr>
              <a:t>   우리나라의 경우</a:t>
            </a:r>
            <a:r>
              <a:rPr lang="en-US" altLang="ko-KR" sz="1800" dirty="0">
                <a:latin typeface="맑은 고딕" pitchFamily="50" charset="-127"/>
              </a:rPr>
              <a:t>, </a:t>
            </a:r>
            <a:r>
              <a:rPr lang="ko-KR" altLang="en-US" sz="1800" dirty="0">
                <a:latin typeface="맑은 고딕" pitchFamily="50" charset="-127"/>
              </a:rPr>
              <a:t>인터넷 서점의 전체 시장 점유율은 </a:t>
            </a:r>
            <a:r>
              <a:rPr lang="en-US" altLang="ko-KR" sz="1800" dirty="0">
                <a:latin typeface="맑은 고딕" pitchFamily="50" charset="-127"/>
              </a:rPr>
              <a:t>2002</a:t>
            </a:r>
            <a:r>
              <a:rPr lang="ko-KR" altLang="en-US" sz="1800" dirty="0">
                <a:latin typeface="맑은 고딕" pitchFamily="50" charset="-127"/>
              </a:rPr>
              <a:t>년 </a:t>
            </a:r>
            <a:r>
              <a:rPr lang="en-US" altLang="ko-KR" sz="1800" dirty="0">
                <a:latin typeface="맑은 고딕" pitchFamily="50" charset="-127"/>
              </a:rPr>
              <a:t>9.7%</a:t>
            </a:r>
            <a:r>
              <a:rPr lang="ko-KR" altLang="en-US" sz="1800" dirty="0">
                <a:latin typeface="맑은 고딕" pitchFamily="50" charset="-127"/>
              </a:rPr>
              <a:t>에서 </a:t>
            </a:r>
            <a:r>
              <a:rPr lang="en-US" altLang="ko-KR" sz="1800" dirty="0">
                <a:latin typeface="맑은 고딕" pitchFamily="50" charset="-127"/>
              </a:rPr>
              <a:t>2008</a:t>
            </a:r>
            <a:r>
              <a:rPr lang="ko-KR" altLang="en-US" sz="1800" dirty="0">
                <a:latin typeface="맑은 고딕" pitchFamily="50" charset="-127"/>
              </a:rPr>
              <a:t>년 </a:t>
            </a:r>
            <a:endParaRPr lang="en-US" altLang="ko-KR" sz="1800" dirty="0">
              <a:latin typeface="맑은 고딕" pitchFamily="50" charset="-127"/>
            </a:endParaRPr>
          </a:p>
          <a:p>
            <a:pPr latinLnBrk="0"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맑은 고딕" pitchFamily="50" charset="-127"/>
              </a:rPr>
              <a:t>   31.9%</a:t>
            </a:r>
            <a:r>
              <a:rPr lang="ko-KR" altLang="en-US" sz="1800" dirty="0">
                <a:latin typeface="맑은 고딕" pitchFamily="50" charset="-127"/>
              </a:rPr>
              <a:t>로 확대</a:t>
            </a:r>
            <a:r>
              <a:rPr lang="en-US" altLang="ko-KR" sz="1800" dirty="0">
                <a:latin typeface="맑은 고딕" pitchFamily="50" charset="-127"/>
              </a:rPr>
              <a:t>,  Showrooming</a:t>
            </a:r>
            <a:r>
              <a:rPr lang="ko-KR" altLang="en-US" sz="1800" dirty="0">
                <a:latin typeface="맑은 고딕" pitchFamily="50" charset="-127"/>
              </a:rPr>
              <a:t> 족의 증가</a:t>
            </a:r>
            <a:endParaRPr lang="en-US" altLang="ko-KR" sz="1800" dirty="0">
              <a:solidFill>
                <a:srgbClr val="C00000"/>
              </a:solidFill>
              <a:latin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931138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30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1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359814" y="908719"/>
            <a:ext cx="3564114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32" name="Rectangle 85"/>
          <p:cNvSpPr>
            <a:spLocks noChangeArrowheads="1"/>
          </p:cNvSpPr>
          <p:nvPr/>
        </p:nvSpPr>
        <p:spPr bwMode="auto">
          <a:xfrm>
            <a:off x="338457" y="934625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b="1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출판</a:t>
            </a:r>
            <a:r>
              <a:rPr lang="en-US" altLang="ko-KR" b="1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2.0, </a:t>
            </a:r>
            <a:r>
              <a:rPr lang="ko-KR" altLang="en-US" b="1" dirty="0">
                <a:solidFill>
                  <a:schemeClr val="bg1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전자출판의 시대</a:t>
            </a:r>
          </a:p>
        </p:txBody>
      </p:sp>
      <p:grpSp>
        <p:nvGrpSpPr>
          <p:cNvPr id="11" name="그룹 7"/>
          <p:cNvGrpSpPr>
            <a:grpSpLocks/>
          </p:cNvGrpSpPr>
          <p:nvPr/>
        </p:nvGrpSpPr>
        <p:grpSpPr bwMode="auto">
          <a:xfrm>
            <a:off x="338456" y="1484784"/>
            <a:ext cx="8554023" cy="1808282"/>
            <a:chOff x="1691680" y="4766944"/>
            <a:chExt cx="7543800" cy="1809288"/>
          </a:xfrm>
        </p:grpSpPr>
        <p:sp>
          <p:nvSpPr>
            <p:cNvPr id="12" name="아래쪽 화살표 설명선 11"/>
            <p:cNvSpPr/>
            <p:nvPr/>
          </p:nvSpPr>
          <p:spPr>
            <a:xfrm>
              <a:off x="1691680" y="4766944"/>
              <a:ext cx="3187700" cy="574995"/>
            </a:xfrm>
            <a:prstGeom prst="downArrowCallou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ko-KR" altLang="en-US" b="1" dirty="0">
                  <a:solidFill>
                    <a:schemeClr val="tx1"/>
                  </a:solidFill>
                </a:rPr>
                <a:t>인터넷 온라인</a:t>
              </a:r>
              <a:r>
                <a:rPr lang="en-US" altLang="ko-KR" b="1" dirty="0">
                  <a:solidFill>
                    <a:schemeClr val="tx1"/>
                  </a:solidFill>
                </a:rPr>
                <a:t> </a:t>
              </a:r>
              <a:r>
                <a:rPr lang="ko-KR" altLang="en-US" b="1" dirty="0">
                  <a:solidFill>
                    <a:schemeClr val="tx1"/>
                  </a:solidFill>
                </a:rPr>
                <a:t>서점의 등장</a:t>
              </a:r>
            </a:p>
          </p:txBody>
        </p:sp>
        <p:sp>
          <p:nvSpPr>
            <p:cNvPr id="15" name="직사각형 28"/>
            <p:cNvSpPr>
              <a:spLocks noChangeArrowheads="1"/>
            </p:cNvSpPr>
            <p:nvPr/>
          </p:nvSpPr>
          <p:spPr bwMode="auto">
            <a:xfrm>
              <a:off x="1691680" y="5375235"/>
              <a:ext cx="7543800" cy="120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latinLnBrk="1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1pPr>
              <a:lvl2pPr marL="742950" indent="-285750" latinLnBrk="1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2pPr>
              <a:lvl3pPr marL="1143000" indent="-228600" latinLnBrk="1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3pPr>
              <a:lvl4pPr marL="1600200" indent="-228600" latinLnBrk="1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4pPr>
              <a:lvl5pPr marL="2057400" indent="-228600" latinLnBrk="1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9pPr>
            </a:lstStyle>
            <a:p>
              <a:pPr marL="285750" indent="-285750" latinLnBrk="0">
                <a:spcBef>
                  <a:spcPct val="0"/>
                </a:spcBef>
                <a:buFontTx/>
                <a:buChar char="-"/>
              </a:pPr>
              <a:r>
                <a:rPr lang="ko-KR" altLang="en-US" sz="1800" dirty="0" err="1">
                  <a:solidFill>
                    <a:srgbClr val="C00000"/>
                  </a:solidFill>
                  <a:latin typeface="한컴 윤고딕 230" pitchFamily="18" charset="-127"/>
                  <a:ea typeface="한컴 윤고딕 230" pitchFamily="18" charset="-127"/>
                </a:rPr>
                <a:t>아마존닷컴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 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: ‘94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년 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7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월 </a:t>
              </a:r>
              <a:r>
                <a:rPr lang="ko-KR" altLang="en-US" sz="1800" dirty="0" err="1">
                  <a:latin typeface="한컴 윤고딕 230" pitchFamily="18" charset="-127"/>
                  <a:ea typeface="한컴 윤고딕 230" pitchFamily="18" charset="-127"/>
                </a:rPr>
                <a:t>제프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 </a:t>
              </a:r>
              <a:r>
                <a:rPr lang="ko-KR" altLang="en-US" sz="1800" dirty="0" err="1">
                  <a:latin typeface="한컴 윤고딕 230" pitchFamily="18" charset="-127"/>
                  <a:ea typeface="한컴 윤고딕 230" pitchFamily="18" charset="-127"/>
                </a:rPr>
                <a:t>베조스가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 시애틀에 설립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, 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서적판매를 시작으로 지금은 </a:t>
              </a:r>
              <a:r>
                <a:rPr lang="ko-KR" altLang="en-US" sz="1800" dirty="0" err="1">
                  <a:latin typeface="한컴 윤고딕 230" pitchFamily="18" charset="-127"/>
                  <a:ea typeface="한컴 윤고딕 230" pitchFamily="18" charset="-127"/>
                </a:rPr>
                <a:t>안파는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 물건이 없을 정도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!</a:t>
              </a:r>
            </a:p>
            <a:p>
              <a:pPr marL="285750" indent="-285750" latinLnBrk="0">
                <a:spcBef>
                  <a:spcPct val="0"/>
                </a:spcBef>
                <a:buFontTx/>
                <a:buChar char="-"/>
              </a:pPr>
              <a:r>
                <a:rPr lang="en-US" altLang="ko-KR" sz="1800" dirty="0">
                  <a:solidFill>
                    <a:srgbClr val="C00000"/>
                  </a:solidFill>
                  <a:latin typeface="한컴 윤고딕 230" pitchFamily="18" charset="-127"/>
                  <a:ea typeface="한컴 윤고딕 230" pitchFamily="18" charset="-127"/>
                </a:rPr>
                <a:t>YES24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 : ‘98</a:t>
              </a:r>
              <a:r>
                <a:rPr lang="ko-KR" altLang="en-US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년 </a:t>
              </a:r>
              <a:r>
                <a:rPr lang="en-US" altLang="ko-KR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6</a:t>
              </a:r>
              <a:r>
                <a:rPr lang="ko-KR" altLang="en-US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월 국내 최초의 온라인 서점 </a:t>
              </a:r>
              <a:r>
                <a:rPr lang="en-US" altLang="ko-KR" sz="1800" dirty="0" err="1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WebFox</a:t>
              </a:r>
              <a:r>
                <a:rPr lang="en-US" altLang="ko-KR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</a:t>
              </a:r>
              <a:r>
                <a:rPr lang="ko-KR" altLang="en-US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서비스 개시</a:t>
              </a:r>
              <a:r>
                <a:rPr lang="en-US" altLang="ko-KR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, ‘99</a:t>
              </a:r>
              <a:r>
                <a:rPr lang="ko-KR" altLang="en-US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년 </a:t>
              </a:r>
              <a:r>
                <a:rPr lang="en-US" altLang="ko-KR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4</a:t>
              </a:r>
              <a:r>
                <a:rPr lang="ko-KR" altLang="en-US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월 </a:t>
              </a:r>
              <a:r>
                <a:rPr lang="ko-KR" altLang="en-US" sz="1800" dirty="0" err="1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예스</a:t>
              </a:r>
              <a:r>
                <a:rPr lang="en-US" altLang="ko-KR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24</a:t>
              </a:r>
              <a:r>
                <a:rPr lang="ko-KR" altLang="en-US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㈜로 사명 변경</a:t>
              </a:r>
              <a:r>
                <a:rPr lang="en-US" altLang="ko-KR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, ‘15</a:t>
              </a:r>
              <a:r>
                <a:rPr lang="ko-KR" altLang="en-US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년 매출액 </a:t>
              </a:r>
              <a:r>
                <a:rPr lang="en-US" altLang="ko-KR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1000</a:t>
              </a:r>
              <a:r>
                <a:rPr lang="ko-KR" altLang="en-US" sz="1800" dirty="0"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억 돌파</a:t>
              </a:r>
              <a:endParaRPr lang="en-US" altLang="ko-KR" sz="1800" dirty="0">
                <a:latin typeface="한컴 윤고딕 230" pitchFamily="18" charset="-127"/>
                <a:ea typeface="한컴 윤고딕 230" pitchFamily="18" charset="-127"/>
              </a:endParaRPr>
            </a:p>
          </p:txBody>
        </p:sp>
      </p:grpSp>
      <p:grpSp>
        <p:nvGrpSpPr>
          <p:cNvPr id="16" name="그룹 7"/>
          <p:cNvGrpSpPr>
            <a:grpSpLocks/>
          </p:cNvGrpSpPr>
          <p:nvPr/>
        </p:nvGrpSpPr>
        <p:grpSpPr bwMode="auto">
          <a:xfrm>
            <a:off x="395536" y="3573016"/>
            <a:ext cx="8496944" cy="2916465"/>
            <a:chOff x="1691680" y="4766944"/>
            <a:chExt cx="7543800" cy="2917183"/>
          </a:xfrm>
        </p:grpSpPr>
        <p:sp>
          <p:nvSpPr>
            <p:cNvPr id="17" name="아래쪽 화살표 설명선 16"/>
            <p:cNvSpPr/>
            <p:nvPr/>
          </p:nvSpPr>
          <p:spPr>
            <a:xfrm>
              <a:off x="1691680" y="4766944"/>
              <a:ext cx="1600200" cy="574816"/>
            </a:xfrm>
            <a:prstGeom prst="downArrowCallou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ko-KR" altLang="en-US" b="1" dirty="0">
                  <a:solidFill>
                    <a:schemeClr val="tx1"/>
                  </a:solidFill>
                </a:rPr>
                <a:t>생각해 보기</a:t>
              </a:r>
            </a:p>
          </p:txBody>
        </p:sp>
        <p:sp>
          <p:nvSpPr>
            <p:cNvPr id="18" name="직사각형 28"/>
            <p:cNvSpPr>
              <a:spLocks noChangeArrowheads="1"/>
            </p:cNvSpPr>
            <p:nvPr/>
          </p:nvSpPr>
          <p:spPr bwMode="auto">
            <a:xfrm>
              <a:off x="1691680" y="5375235"/>
              <a:ext cx="7543800" cy="23088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latinLnBrk="1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1pPr>
              <a:lvl2pPr marL="742950" indent="-285750" latinLnBrk="1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2pPr>
              <a:lvl3pPr marL="1143000" indent="-228600" latinLnBrk="1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3pPr>
              <a:lvl4pPr marL="1600200" indent="-228600" latinLnBrk="1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4pPr>
              <a:lvl5pPr marL="2057400" indent="-228600" latinLnBrk="1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lang="en-US" altLang="ko-KR" sz="1800" dirty="0">
                  <a:solidFill>
                    <a:srgbClr val="C00000"/>
                  </a:solidFill>
                  <a:latin typeface="한컴 윤고딕 230" pitchFamily="18" charset="-127"/>
                  <a:ea typeface="한컴 윤고딕 230" pitchFamily="18" charset="-127"/>
                </a:rPr>
                <a:t>‘2018</a:t>
              </a:r>
              <a:r>
                <a:rPr lang="ko-KR" altLang="en-US" sz="1800" dirty="0">
                  <a:solidFill>
                    <a:srgbClr val="C00000"/>
                  </a:solidFill>
                  <a:latin typeface="한컴 윤고딕 230" pitchFamily="18" charset="-127"/>
                  <a:ea typeface="한컴 윤고딕 230" pitchFamily="18" charset="-127"/>
                </a:rPr>
                <a:t>년</a:t>
              </a:r>
              <a:r>
                <a:rPr lang="en-US" altLang="ko-KR" sz="1800" dirty="0">
                  <a:solidFill>
                    <a:srgbClr val="C00000"/>
                  </a:solidFill>
                  <a:latin typeface="한컴 윤고딕 230" pitchFamily="18" charset="-127"/>
                  <a:ea typeface="한컴 윤고딕 230" pitchFamily="18" charset="-127"/>
                </a:rPr>
                <a:t>, </a:t>
              </a:r>
              <a:r>
                <a:rPr lang="ko-KR" altLang="en-US" sz="1800" dirty="0">
                  <a:solidFill>
                    <a:srgbClr val="C00000"/>
                  </a:solidFill>
                  <a:latin typeface="한컴 윤고딕 230" pitchFamily="18" charset="-127"/>
                  <a:ea typeface="한컴 윤고딕 230" pitchFamily="18" charset="-127"/>
                </a:rPr>
                <a:t>우리나라 가구당 월 평균 도서구입비 </a:t>
              </a:r>
              <a:r>
                <a:rPr lang="en-US" altLang="ko-KR" sz="1800" dirty="0">
                  <a:solidFill>
                    <a:srgbClr val="C00000"/>
                  </a:solidFill>
                  <a:latin typeface="한컴 윤고딕 230" pitchFamily="18" charset="-127"/>
                  <a:ea typeface="한컴 윤고딕 230" pitchFamily="18" charset="-127"/>
                </a:rPr>
                <a:t>12,054</a:t>
              </a:r>
              <a:r>
                <a:rPr lang="ko-KR" altLang="en-US" sz="1800" dirty="0">
                  <a:solidFill>
                    <a:srgbClr val="C00000"/>
                  </a:solidFill>
                  <a:latin typeface="한컴 윤고딕 230" pitchFamily="18" charset="-127"/>
                  <a:ea typeface="한컴 윤고딕 230" pitchFamily="18" charset="-127"/>
                </a:rPr>
                <a:t>원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 (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통계청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, &lt;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사회조사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&gt;)</a:t>
              </a:r>
            </a:p>
            <a:p>
              <a:pPr latinLnBrk="0">
                <a:spcBef>
                  <a:spcPct val="0"/>
                </a:spcBef>
                <a:buFontTx/>
                <a:buNone/>
              </a:pP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  <a:hlinkClick r:id="rId3"/>
                </a:rPr>
                <a:t> http://www.naeil.com/news_view/?id_art=312403</a:t>
              </a:r>
              <a:endParaRPr lang="en-US" altLang="ko-KR" sz="1800" dirty="0">
                <a:latin typeface="한컴 윤고딕 230" pitchFamily="18" charset="-127"/>
                <a:ea typeface="한컴 윤고딕 230" pitchFamily="18" charset="-127"/>
              </a:endParaRPr>
            </a:p>
            <a:p>
              <a:pPr latinLnBrk="0">
                <a:spcBef>
                  <a:spcPct val="0"/>
                </a:spcBef>
                <a:buFontTx/>
                <a:buNone/>
              </a:pPr>
              <a:endParaRPr lang="en-US" altLang="ko-KR" sz="1800" dirty="0">
                <a:latin typeface="한컴 윤고딕 230" pitchFamily="18" charset="-127"/>
                <a:ea typeface="한컴 윤고딕 230" pitchFamily="18" charset="-127"/>
              </a:endParaRPr>
            </a:p>
            <a:p>
              <a:pPr latinLnBrk="0">
                <a:spcBef>
                  <a:spcPct val="0"/>
                </a:spcBef>
                <a:buFontTx/>
                <a:buNone/>
              </a:pP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But, 1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달에 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10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만원 이상 책값을 지불하는 사람들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, ‘120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만원 클럽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’ 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도 있다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. </a:t>
              </a:r>
            </a:p>
            <a:p>
              <a:pPr latinLnBrk="0">
                <a:spcBef>
                  <a:spcPct val="0"/>
                </a:spcBef>
                <a:buFontTx/>
                <a:buNone/>
              </a:pP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  <a:hlinkClick r:id="rId4"/>
                </a:rPr>
                <a:t>https://www.edaily.co.kr/news/read?newsId=01243126615834784&amp;mediaCodeNo=257&amp;OutLnkChk=Y</a:t>
              </a:r>
              <a:endParaRPr lang="en-US" altLang="ko-KR" sz="1800" dirty="0">
                <a:latin typeface="한컴 윤고딕 230" pitchFamily="18" charset="-127"/>
                <a:ea typeface="한컴 윤고딕 230" pitchFamily="18" charset="-127"/>
              </a:endParaRPr>
            </a:p>
            <a:p>
              <a:pPr latinLnBrk="0">
                <a:spcBef>
                  <a:spcPct val="0"/>
                </a:spcBef>
                <a:buFontTx/>
                <a:buNone/>
              </a:pPr>
              <a:endParaRPr lang="en-US" altLang="ko-KR" sz="18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endParaRPr>
            </a:p>
            <a:p>
              <a:pPr latinLnBrk="0">
                <a:spcBef>
                  <a:spcPct val="0"/>
                </a:spcBef>
                <a:buFontTx/>
                <a:buNone/>
              </a:pPr>
              <a:r>
                <a:rPr lang="en-US" altLang="ko-KR" sz="1800" dirty="0">
                  <a:solidFill>
                    <a:srgbClr val="0070C0"/>
                  </a:solidFill>
                  <a:latin typeface="한컴 윤고딕 230" pitchFamily="18" charset="-127"/>
                  <a:ea typeface="한컴 윤고딕 230" pitchFamily="18" charset="-127"/>
                </a:rPr>
                <a:t>‘</a:t>
              </a:r>
              <a:r>
                <a:rPr lang="ko-KR" altLang="en-US" sz="1800" dirty="0">
                  <a:solidFill>
                    <a:srgbClr val="0070C0"/>
                  </a:solidFill>
                  <a:latin typeface="한컴 윤고딕 230" pitchFamily="18" charset="-127"/>
                  <a:ea typeface="한컴 윤고딕 230" pitchFamily="18" charset="-127"/>
                </a:rPr>
                <a:t>사람은 책을 만들고</a:t>
              </a:r>
              <a:r>
                <a:rPr lang="en-US" altLang="ko-KR" sz="1800" dirty="0">
                  <a:solidFill>
                    <a:srgbClr val="0070C0"/>
                  </a:solidFill>
                  <a:latin typeface="한컴 윤고딕 230" pitchFamily="18" charset="-127"/>
                  <a:ea typeface="한컴 윤고딕 230" pitchFamily="18" charset="-127"/>
                </a:rPr>
                <a:t>,</a:t>
              </a:r>
              <a:r>
                <a:rPr lang="ko-KR" altLang="en-US" sz="1800" dirty="0">
                  <a:solidFill>
                    <a:srgbClr val="0070C0"/>
                  </a:solidFill>
                  <a:latin typeface="한컴 윤고딕 230" pitchFamily="18" charset="-127"/>
                  <a:ea typeface="한컴 윤고딕 230" pitchFamily="18" charset="-127"/>
                </a:rPr>
                <a:t> 책은 사람을 만든다</a:t>
              </a:r>
              <a:r>
                <a:rPr lang="en-US" altLang="ko-KR" sz="1800" dirty="0">
                  <a:solidFill>
                    <a:srgbClr val="0070C0"/>
                  </a:solidFill>
                  <a:latin typeface="한컴 윤고딕 230" pitchFamily="18" charset="-127"/>
                  <a:ea typeface="한컴 윤고딕 230" pitchFamily="18" charset="-127"/>
                </a:rPr>
                <a:t>’ 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(</a:t>
              </a:r>
              <a:r>
                <a:rPr lang="ko-KR" altLang="en-US" sz="1800" dirty="0" err="1">
                  <a:latin typeface="한컴 윤고딕 230" pitchFamily="18" charset="-127"/>
                  <a:ea typeface="한컴 윤고딕 230" pitchFamily="18" charset="-127"/>
                </a:rPr>
                <a:t>교보문고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 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&lt;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社是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&gt;)</a:t>
              </a:r>
              <a:r>
                <a:rPr lang="ko-KR" altLang="en-US" sz="1800" dirty="0">
                  <a:latin typeface="한컴 윤고딕 230" pitchFamily="18" charset="-127"/>
                  <a:ea typeface="한컴 윤고딕 230" pitchFamily="18" charset="-127"/>
                </a:rPr>
                <a:t> </a:t>
              </a:r>
              <a:endParaRPr lang="en-US" altLang="ko-KR" sz="1800" dirty="0">
                <a:latin typeface="한컴 윤고딕 230" pitchFamily="18" charset="-127"/>
                <a:ea typeface="한컴 윤고딕 230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36823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30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1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359814" y="908717"/>
            <a:ext cx="4680238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32" name="Rectangle 85"/>
          <p:cNvSpPr>
            <a:spLocks noChangeArrowheads="1"/>
          </p:cNvSpPr>
          <p:nvPr/>
        </p:nvSpPr>
        <p:spPr bwMode="auto">
          <a:xfrm>
            <a:off x="359814" y="934621"/>
            <a:ext cx="46802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녹색성장시대</a:t>
            </a: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전자출판은 그린비즈니스</a:t>
            </a:r>
          </a:p>
        </p:txBody>
      </p:sp>
      <p:sp>
        <p:nvSpPr>
          <p:cNvPr id="19" name="직사각형 28"/>
          <p:cNvSpPr>
            <a:spLocks noChangeArrowheads="1"/>
          </p:cNvSpPr>
          <p:nvPr/>
        </p:nvSpPr>
        <p:spPr bwMode="auto">
          <a:xfrm>
            <a:off x="412575" y="3025775"/>
            <a:ext cx="847990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dirty="0">
                <a:solidFill>
                  <a:schemeClr val="accent4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‘</a:t>
            </a:r>
            <a:r>
              <a:rPr lang="ko-KR" altLang="en-US" dirty="0">
                <a:solidFill>
                  <a:schemeClr val="accent4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인쇄산업은 환경피해의 중대한 원인</a:t>
            </a:r>
            <a:r>
              <a:rPr lang="en-US" altLang="ko-KR" dirty="0">
                <a:solidFill>
                  <a:schemeClr val="accent4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‘(DNV/</a:t>
            </a:r>
            <a:r>
              <a:rPr lang="ko-KR" altLang="en-US" dirty="0">
                <a:solidFill>
                  <a:schemeClr val="accent4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노르웨이 국제 위기관리기업</a:t>
            </a:r>
            <a:r>
              <a:rPr lang="en-US" altLang="ko-KR" dirty="0">
                <a:solidFill>
                  <a:schemeClr val="accent4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)</a:t>
            </a:r>
          </a:p>
          <a:p>
            <a:pPr>
              <a:defRPr/>
            </a:pPr>
            <a:endParaRPr lang="en-US" altLang="ko-KR" dirty="0">
              <a:solidFill>
                <a:schemeClr val="accent4">
                  <a:lumMod val="75000"/>
                </a:schemeClr>
              </a:solidFill>
              <a:latin typeface="한컴 윤고딕 230" pitchFamily="18" charset="-127"/>
              <a:ea typeface="한컴 윤고딕 230" pitchFamily="18" charset="-127"/>
            </a:endParaRPr>
          </a:p>
          <a:p>
            <a:pPr>
              <a:defRPr/>
            </a:pPr>
            <a:r>
              <a:rPr lang="en-US" altLang="ko-KR" dirty="0">
                <a:solidFill>
                  <a:schemeClr val="accent4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‘</a:t>
            </a:r>
            <a:r>
              <a:rPr lang="ko-KR" altLang="en-US" dirty="0">
                <a:solidFill>
                  <a:schemeClr val="accent4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인쇄출판 산업은 화학 산업과 철강 산업의 뒤를 이어 온실가스 배출량 </a:t>
            </a:r>
            <a:r>
              <a:rPr lang="en-US" altLang="ko-KR" dirty="0">
                <a:solidFill>
                  <a:schemeClr val="accent4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3</a:t>
            </a:r>
            <a:r>
              <a:rPr lang="ko-KR" altLang="en-US" dirty="0">
                <a:solidFill>
                  <a:schemeClr val="accent4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위의 </a:t>
            </a:r>
            <a:r>
              <a:rPr lang="ko-KR" altLang="en-US" dirty="0" err="1">
                <a:solidFill>
                  <a:schemeClr val="accent4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산업군</a:t>
            </a:r>
            <a:r>
              <a:rPr lang="en-US" altLang="ko-KR" dirty="0">
                <a:solidFill>
                  <a:schemeClr val="accent4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‘(</a:t>
            </a:r>
            <a:r>
              <a:rPr lang="ko-KR" altLang="en-US" dirty="0">
                <a:solidFill>
                  <a:schemeClr val="accent4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경제협력개발기구 </a:t>
            </a:r>
            <a:r>
              <a:rPr lang="en-US" altLang="ko-KR" dirty="0">
                <a:solidFill>
                  <a:schemeClr val="accent4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OECD, 2009)</a:t>
            </a:r>
          </a:p>
          <a:p>
            <a:pPr>
              <a:defRPr/>
            </a:pPr>
            <a:endParaRPr lang="en-US" altLang="ko-KR" dirty="0">
              <a:latin typeface="한컴 윤고딕 230" pitchFamily="18" charset="-127"/>
              <a:ea typeface="한컴 윤고딕 230" pitchFamily="18" charset="-127"/>
            </a:endParaRPr>
          </a:p>
          <a:p>
            <a:pPr marL="285750" indent="-285750">
              <a:buFontTx/>
              <a:buChar char="-"/>
              <a:defRPr/>
            </a:pP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전세계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펄프 사용량 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: 1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년 약 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3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억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5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천만 톤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, 1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일 약 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1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백만 톤 </a:t>
            </a:r>
            <a:endParaRPr lang="en-US" altLang="ko-KR" dirty="0">
              <a:latin typeface="한컴 윤고딕 230" pitchFamily="18" charset="-127"/>
              <a:ea typeface="한컴 윤고딕 230" pitchFamily="18" charset="-127"/>
            </a:endParaRPr>
          </a:p>
          <a:p>
            <a:pPr>
              <a:defRPr/>
            </a:pP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   (A4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용지로 적도 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1500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번 두를 정도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두루마리로 달나라 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200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번 왕복할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정도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전라도 </a:t>
            </a:r>
            <a:endParaRPr lang="en-US" altLang="ko-KR" dirty="0">
              <a:latin typeface="한컴 윤고딕 230" pitchFamily="18" charset="-127"/>
              <a:ea typeface="한컴 윤고딕 230" pitchFamily="18" charset="-127"/>
            </a:endParaRPr>
          </a:p>
          <a:p>
            <a:pPr>
              <a:defRPr/>
            </a:pP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    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또는 경상도 면적의 나무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)</a:t>
            </a:r>
          </a:p>
          <a:p>
            <a:pPr marL="285750" indent="-285750">
              <a:buFontTx/>
              <a:buChar char="-"/>
              <a:defRPr/>
            </a:pP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&lt;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해리포터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&gt; 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시리즈 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1,200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만권을 </a:t>
            </a:r>
            <a:r>
              <a:rPr lang="ko-KR" altLang="en-US" dirty="0" err="1">
                <a:latin typeface="한컴 윤고딕 230" pitchFamily="18" charset="-127"/>
                <a:ea typeface="한컴 윤고딕 230" pitchFamily="18" charset="-127"/>
              </a:rPr>
              <a:t>전자책으로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 만들었다면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, 19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만 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7,685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그루 나무를 </a:t>
            </a:r>
            <a:endParaRPr lang="en-US" altLang="ko-KR" dirty="0">
              <a:latin typeface="한컴 윤고딕 230" pitchFamily="18" charset="-127"/>
              <a:ea typeface="한컴 윤고딕 230" pitchFamily="18" charset="-127"/>
            </a:endParaRPr>
          </a:p>
          <a:p>
            <a:pPr>
              <a:defRPr/>
            </a:pP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   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살리고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, 3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억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3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천만 리터의 물 절약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, 7,800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여 톤의 이산화탄소 배출을 절감 가능 </a:t>
            </a:r>
            <a:endParaRPr lang="en-US" altLang="ko-KR" dirty="0"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20" name="TextBox 3"/>
          <p:cNvSpPr txBox="1">
            <a:spLocks noChangeArrowheads="1"/>
          </p:cNvSpPr>
          <p:nvPr/>
        </p:nvSpPr>
        <p:spPr bwMode="auto">
          <a:xfrm>
            <a:off x="458614" y="1436688"/>
            <a:ext cx="8433866" cy="12001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285750" indent="-285750">
              <a:defRPr kumimoji="1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9pPr>
          </a:lstStyle>
          <a:p>
            <a:pPr marL="0" indent="0">
              <a:defRPr/>
            </a:pPr>
            <a:r>
              <a:rPr lang="en-US" altLang="ko-KR" dirty="0"/>
              <a:t>· </a:t>
            </a:r>
            <a:r>
              <a:rPr lang="ko-KR" altLang="en-US" dirty="0"/>
              <a:t>환경문제는 인류가 가장 시급하게 해결해야 할 문제다</a:t>
            </a:r>
            <a:r>
              <a:rPr lang="en-US" altLang="ko-KR" dirty="0"/>
              <a:t>.</a:t>
            </a:r>
          </a:p>
          <a:p>
            <a:pPr marL="0" indent="0">
              <a:defRPr/>
            </a:pPr>
            <a:r>
              <a:rPr lang="en-US" altLang="ko-KR" dirty="0"/>
              <a:t>  - </a:t>
            </a:r>
            <a:r>
              <a:rPr lang="ko-KR" altLang="en-US" dirty="0"/>
              <a:t>시간을 지체할수록 비용이 많이 든다</a:t>
            </a:r>
            <a:r>
              <a:rPr lang="en-US" altLang="ko-KR" dirty="0"/>
              <a:t>.</a:t>
            </a:r>
          </a:p>
          <a:p>
            <a:pPr>
              <a:buFontTx/>
              <a:buChar char="-"/>
              <a:defRPr/>
            </a:pPr>
            <a:endParaRPr lang="en-US" altLang="ko-KR" dirty="0"/>
          </a:p>
          <a:p>
            <a:pPr marL="0" indent="0">
              <a:defRPr/>
            </a:pPr>
            <a:r>
              <a:rPr lang="en-US" altLang="ko-KR" dirty="0"/>
              <a:t>· </a:t>
            </a:r>
            <a:r>
              <a:rPr lang="ko-KR" altLang="en-US" dirty="0"/>
              <a:t>지구의 평균온도 </a:t>
            </a:r>
            <a:r>
              <a:rPr lang="en-US" altLang="ko-KR" dirty="0"/>
              <a:t>3℃ </a:t>
            </a:r>
            <a:r>
              <a:rPr lang="ko-KR" altLang="en-US" dirty="0"/>
              <a:t>상승하면</a:t>
            </a:r>
            <a:r>
              <a:rPr lang="en-US" altLang="ko-KR" dirty="0"/>
              <a:t>, </a:t>
            </a:r>
            <a:r>
              <a:rPr lang="ko-KR" altLang="en-US" dirty="0"/>
              <a:t>지구상의 모든 동식물 멸종</a:t>
            </a:r>
            <a:r>
              <a:rPr lang="en-US" altLang="ko-KR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17393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30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1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359814" y="908717"/>
            <a:ext cx="4680238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32" name="Rectangle 85"/>
          <p:cNvSpPr>
            <a:spLocks noChangeArrowheads="1"/>
          </p:cNvSpPr>
          <p:nvPr/>
        </p:nvSpPr>
        <p:spPr bwMode="auto">
          <a:xfrm>
            <a:off x="359814" y="934621"/>
            <a:ext cx="46802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녹색성장시대</a:t>
            </a: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전자출판은 그린비즈니스</a:t>
            </a:r>
          </a:p>
        </p:txBody>
      </p:sp>
      <p:sp>
        <p:nvSpPr>
          <p:cNvPr id="11" name="직사각형 28"/>
          <p:cNvSpPr>
            <a:spLocks noChangeArrowheads="1"/>
          </p:cNvSpPr>
          <p:nvPr/>
        </p:nvSpPr>
        <p:spPr bwMode="auto">
          <a:xfrm>
            <a:off x="347340" y="1340768"/>
            <a:ext cx="847313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dirty="0">
                <a:solidFill>
                  <a:schemeClr val="accent6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벌목과정에서의 자연파괴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dirty="0">
                <a:solidFill>
                  <a:schemeClr val="accent6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종이 쓰레기 처리 문제 등 녹색성장시대에 역행하는 다양한 환경문제의 주요 원인으로 인쇄출판 산업에 대한 우려가 높아지고 있는 상황</a:t>
            </a:r>
            <a:endParaRPr lang="en-US" altLang="ko-KR" dirty="0">
              <a:solidFill>
                <a:schemeClr val="accent6">
                  <a:lumMod val="75000"/>
                </a:schemeClr>
              </a:solidFill>
              <a:latin typeface="한컴 윤고딕 230" pitchFamily="18" charset="-127"/>
              <a:ea typeface="한컴 윤고딕 230" pitchFamily="18" charset="-127"/>
            </a:endParaRPr>
          </a:p>
          <a:p>
            <a:pPr>
              <a:defRPr/>
            </a:pPr>
            <a:endParaRPr lang="en-US" altLang="ko-KR" dirty="0">
              <a:latin typeface="한컴 윤고딕 230" pitchFamily="18" charset="-127"/>
              <a:ea typeface="한컴 윤고딕 230" pitchFamily="18" charset="-127"/>
            </a:endParaRPr>
          </a:p>
          <a:p>
            <a:pPr>
              <a:defRPr/>
            </a:pPr>
            <a:r>
              <a:rPr lang="ko-KR" altLang="en-US" dirty="0">
                <a:solidFill>
                  <a:schemeClr val="accent4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본격적인 탄소배출량에 대한 규제가 이루어진다면</a:t>
            </a:r>
            <a:r>
              <a:rPr lang="en-US" altLang="ko-KR" dirty="0">
                <a:solidFill>
                  <a:schemeClr val="accent4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dirty="0">
                <a:solidFill>
                  <a:schemeClr val="accent4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종이 값은 더욱 비싸지고</a:t>
            </a:r>
            <a:r>
              <a:rPr lang="en-US" altLang="ko-KR" dirty="0">
                <a:solidFill>
                  <a:schemeClr val="accent4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dirty="0">
                <a:solidFill>
                  <a:schemeClr val="accent4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출판 산업은 종이사용량을 어쩔 수 없이 줄일 수밖에 없는 상황</a:t>
            </a:r>
            <a:endParaRPr lang="en-US" altLang="ko-KR" dirty="0">
              <a:solidFill>
                <a:schemeClr val="accent4">
                  <a:lumMod val="75000"/>
                </a:schemeClr>
              </a:solidFill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12" name="아래쪽 화살표 11"/>
          <p:cNvSpPr/>
          <p:nvPr/>
        </p:nvSpPr>
        <p:spPr bwMode="auto">
          <a:xfrm>
            <a:off x="3131840" y="2996952"/>
            <a:ext cx="1584176" cy="432048"/>
          </a:xfrm>
          <a:prstGeom prst="downArrow">
            <a:avLst/>
          </a:prstGeom>
          <a:solidFill>
            <a:srgbClr val="FF0000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3" name="직사각형 28"/>
          <p:cNvSpPr>
            <a:spLocks noChangeArrowheads="1"/>
          </p:cNvSpPr>
          <p:nvPr/>
        </p:nvSpPr>
        <p:spPr bwMode="auto">
          <a:xfrm>
            <a:off x="323528" y="3785518"/>
            <a:ext cx="8473132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dirty="0" err="1">
                <a:solidFill>
                  <a:schemeClr val="accent6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전자책은</a:t>
            </a:r>
            <a:r>
              <a:rPr lang="ko-KR" altLang="en-US" dirty="0">
                <a:solidFill>
                  <a:schemeClr val="accent6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 출판 산업을 친환경 녹색성장산업으로 변신시키고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dirty="0">
                <a:solidFill>
                  <a:schemeClr val="accent6">
                    <a:lumMod val="75000"/>
                  </a:schemeClr>
                </a:solidFill>
                <a:latin typeface="한컴 윤고딕 230" pitchFamily="18" charset="-127"/>
                <a:ea typeface="한컴 윤고딕 230" pitchFamily="18" charset="-127"/>
              </a:rPr>
              <a:t>영상세대에게 새로운 독서습관을 형성하게 하는 최적의 방법으로 인식</a:t>
            </a:r>
            <a:endParaRPr lang="en-US" altLang="ko-KR" dirty="0">
              <a:solidFill>
                <a:schemeClr val="accent6">
                  <a:lumMod val="75000"/>
                </a:schemeClr>
              </a:solidFill>
              <a:latin typeface="한컴 윤고딕 230" pitchFamily="18" charset="-127"/>
              <a:ea typeface="한컴 윤고딕 230" pitchFamily="18" charset="-127"/>
            </a:endParaRPr>
          </a:p>
          <a:p>
            <a:pPr>
              <a:defRPr/>
            </a:pP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 </a:t>
            </a:r>
          </a:p>
          <a:p>
            <a:pPr>
              <a:defRPr/>
            </a:pP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그린라이프를 위한 친환경실천은 더 이상 선택이 아닌 필수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!!</a:t>
            </a:r>
          </a:p>
          <a:p>
            <a:pPr>
              <a:defRPr/>
            </a:pPr>
            <a:endParaRPr lang="en-US" altLang="ko-KR" dirty="0">
              <a:latin typeface="한컴 윤고딕 230" pitchFamily="18" charset="-127"/>
              <a:ea typeface="한컴 윤고딕 230" pitchFamily="18" charset="-127"/>
            </a:endParaRPr>
          </a:p>
          <a:p>
            <a:pPr>
              <a:defRPr/>
            </a:pPr>
            <a:r>
              <a:rPr lang="ko-KR" altLang="en-US" dirty="0">
                <a:solidFill>
                  <a:srgbClr val="FF0000"/>
                </a:solidFill>
                <a:latin typeface="한컴 윤고딕 230" pitchFamily="18" charset="-127"/>
                <a:ea typeface="한컴 윤고딕 230" pitchFamily="18" charset="-127"/>
              </a:rPr>
              <a:t>인쇄출판 산업은 에너지</a:t>
            </a:r>
            <a:r>
              <a:rPr lang="en-US" altLang="ko-KR" dirty="0">
                <a:solidFill>
                  <a:srgbClr val="FF0000"/>
                </a:solidFill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ko-KR" altLang="en-US" dirty="0">
                <a:solidFill>
                  <a:srgbClr val="FF0000"/>
                </a:solidFill>
                <a:latin typeface="한컴 윤고딕 230" pitchFamily="18" charset="-127"/>
                <a:ea typeface="한컴 윤고딕 230" pitchFamily="18" charset="-127"/>
              </a:rPr>
              <a:t>환경 문제를 해결하면서 새로운 부가가치를 창출하는 그린 비즈니스</a:t>
            </a:r>
            <a:r>
              <a:rPr lang="en-US" altLang="ko-KR" dirty="0">
                <a:solidFill>
                  <a:srgbClr val="FF0000"/>
                </a:solidFill>
                <a:latin typeface="한컴 윤고딕 230" pitchFamily="18" charset="-127"/>
                <a:ea typeface="한컴 윤고딕 230" pitchFamily="18" charset="-127"/>
              </a:rPr>
              <a:t>(Green</a:t>
            </a:r>
            <a:r>
              <a:rPr lang="ko-KR" altLang="en-US" dirty="0">
                <a:solidFill>
                  <a:srgbClr val="FF0000"/>
                </a:solidFill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en-US" altLang="ko-KR" dirty="0">
                <a:solidFill>
                  <a:srgbClr val="FF0000"/>
                </a:solidFill>
                <a:latin typeface="한컴 윤고딕 230" pitchFamily="18" charset="-127"/>
                <a:ea typeface="한컴 윤고딕 230" pitchFamily="18" charset="-127"/>
              </a:rPr>
              <a:t>business)</a:t>
            </a:r>
            <a:r>
              <a:rPr lang="ko-KR" altLang="en-US" dirty="0">
                <a:solidFill>
                  <a:srgbClr val="FF0000"/>
                </a:solidFill>
                <a:latin typeface="한컴 윤고딕 230" pitchFamily="18" charset="-127"/>
                <a:ea typeface="한컴 윤고딕 230" pitchFamily="18" charset="-127"/>
              </a:rPr>
              <a:t>로 전환해야</a:t>
            </a:r>
            <a:r>
              <a:rPr lang="en-US" altLang="ko-KR" dirty="0">
                <a:solidFill>
                  <a:srgbClr val="FF0000"/>
                </a:solidFill>
                <a:latin typeface="한컴 윤고딕 230" pitchFamily="18" charset="-127"/>
                <a:ea typeface="한컴 윤고딕 230" pitchFamily="18" charset="-127"/>
              </a:rPr>
              <a:t>!!</a:t>
            </a:r>
          </a:p>
          <a:p>
            <a:pPr>
              <a:defRPr/>
            </a:pPr>
            <a:endParaRPr lang="en-US" altLang="ko-KR" sz="2000" dirty="0">
              <a:solidFill>
                <a:srgbClr val="FF0000"/>
              </a:solidFill>
              <a:latin typeface="한컴 윤고딕 230" pitchFamily="18" charset="-127"/>
              <a:ea typeface="한컴 윤고딕 230" pitchFamily="18" charset="-127"/>
            </a:endParaRPr>
          </a:p>
          <a:p>
            <a:pPr algn="ctr">
              <a:defRPr/>
            </a:pPr>
            <a:r>
              <a:rPr lang="en-US" altLang="ko-KR" sz="2000" dirty="0">
                <a:solidFill>
                  <a:srgbClr val="00B050"/>
                </a:solidFill>
                <a:latin typeface="한컴 윤고딕 230" pitchFamily="18" charset="-127"/>
                <a:ea typeface="한컴 윤고딕 230" pitchFamily="18" charset="-127"/>
              </a:rPr>
              <a:t>Green is green!!</a:t>
            </a:r>
          </a:p>
        </p:txBody>
      </p:sp>
    </p:spTree>
    <p:extLst>
      <p:ext uri="{BB962C8B-B14F-4D97-AF65-F5344CB8AC3E}">
        <p14:creationId xmlns:p14="http://schemas.microsoft.com/office/powerpoint/2010/main" val="3135126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345218" y="2924944"/>
            <a:ext cx="4968552" cy="504056"/>
          </a:xfrm>
        </p:spPr>
        <p:txBody>
          <a:bodyPr/>
          <a:lstStyle/>
          <a:p>
            <a:pPr marL="514350" indent="-514350"/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/>
                <a:ea typeface="KoPub돋움체 Bold"/>
              </a:rPr>
              <a:t>Ⅰ. Prologue 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/>
                <a:ea typeface="KoPub돋움체 Bold"/>
              </a:rPr>
              <a:t>(Digital nomad</a:t>
            </a:r>
            <a:r>
              <a: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/>
                <a:ea typeface="KoPub돋움체 Bold"/>
              </a:rPr>
              <a:t> 에서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/>
                <a:ea typeface="KoPub돋움체 Bold"/>
              </a:rPr>
              <a:t> Digital native</a:t>
            </a:r>
            <a:r>
              <a: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/>
                <a:ea typeface="KoPub돋움체 Bold"/>
              </a:rPr>
              <a:t>로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/>
                <a:ea typeface="KoPub돋움체 Bold"/>
              </a:rPr>
              <a:t>)</a:t>
            </a:r>
            <a:endParaRPr lang="en-US" altLang="ko-KR" sz="1400" dirty="0">
              <a:solidFill>
                <a:srgbClr val="002060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6289566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7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355976" y="3391828"/>
            <a:ext cx="4788024" cy="144016"/>
          </a:xfrm>
          <a:prstGeom prst="rect">
            <a:avLst/>
          </a:prstGeom>
          <a:solidFill>
            <a:srgbClr val="F1EF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9" name="양쪽 모서리가 둥근 사각형 8"/>
          <p:cNvSpPr/>
          <p:nvPr/>
        </p:nvSpPr>
        <p:spPr>
          <a:xfrm>
            <a:off x="4499992" y="3645024"/>
            <a:ext cx="4644008" cy="1512168"/>
          </a:xfrm>
          <a:prstGeom prst="round2SameRect">
            <a:avLst>
              <a:gd name="adj1" fmla="val 0"/>
              <a:gd name="adj2" fmla="val 0"/>
            </a:avLst>
          </a:prstGeom>
          <a:gradFill flip="none" rotWithShape="1">
            <a:gsLst>
              <a:gs pos="76000">
                <a:srgbClr val="FFFFFF"/>
              </a:gs>
              <a:gs pos="83000">
                <a:srgbClr val="FFFFFF"/>
              </a:gs>
              <a:gs pos="100000">
                <a:srgbClr val="F2F2F2"/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>
            <a:outerShdw blurRad="63500" algn="ctr" rotWithShape="0">
              <a:srgbClr val="FFFFFF">
                <a:lumMod val="50000"/>
                <a:alpha val="40000"/>
              </a:srgbClr>
            </a:outerShdw>
          </a:effectLst>
        </p:spPr>
        <p:txBody>
          <a:bodyPr lIns="91429" tIns="45715" rIns="91429" bIns="45715" anchor="ctr"/>
          <a:lstStyle/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ko-KR" altLang="en-US" sz="1400" b="1" dirty="0">
                <a:latin typeface="한컴 윤고딕 230" pitchFamily="18" charset="-127"/>
                <a:ea typeface="한컴 윤고딕 230" pitchFamily="18" charset="-127"/>
              </a:rPr>
              <a:t>머리말</a:t>
            </a:r>
            <a:endParaRPr lang="en-US" altLang="ko-KR" sz="1400" b="1" dirty="0">
              <a:latin typeface="한컴 윤고딕 230" pitchFamily="18" charset="-127"/>
              <a:ea typeface="한컴 윤고딕 230" pitchFamily="18" charset="-127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ko-KR" altLang="en-US" sz="1400" b="1" dirty="0">
                <a:latin typeface="한컴 윤고딕 230" pitchFamily="18" charset="-127"/>
                <a:ea typeface="한컴 윤고딕 230" pitchFamily="18" charset="-127"/>
              </a:rPr>
              <a:t>이 책의 구성</a:t>
            </a:r>
            <a:endParaRPr lang="en-US" altLang="ko-KR" sz="1400" b="1" dirty="0">
              <a:latin typeface="한컴 윤고딕 230" pitchFamily="18" charset="-127"/>
              <a:ea typeface="한컴 윤고딕 230" pitchFamily="18" charset="-127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en-US" altLang="ko-KR" sz="1400" b="1" dirty="0">
                <a:latin typeface="한컴 윤고딕 230" pitchFamily="18" charset="-127"/>
                <a:ea typeface="한컴 윤고딕 230" pitchFamily="18" charset="-127"/>
              </a:rPr>
              <a:t>Digital nomad? 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en-US" altLang="ko-KR" sz="1400" b="1" dirty="0">
                <a:latin typeface="한컴 윤고딕 230" pitchFamily="18" charset="-127"/>
                <a:ea typeface="한컴 윤고딕 230" pitchFamily="18" charset="-127"/>
              </a:rPr>
              <a:t>Digital native?</a:t>
            </a:r>
            <a:endParaRPr lang="ko-KR" altLang="en-US" sz="1400" b="1" dirty="0">
              <a:latin typeface="한컴 윤고딕 230" pitchFamily="18" charset="-127"/>
              <a:ea typeface="한컴 윤고딕 230" pitchFamily="18" charset="-127"/>
            </a:endParaRPr>
          </a:p>
        </p:txBody>
      </p:sp>
      <p:grpSp>
        <p:nvGrpSpPr>
          <p:cNvPr id="8" name="그룹 7"/>
          <p:cNvGrpSpPr/>
          <p:nvPr/>
        </p:nvGrpSpPr>
        <p:grpSpPr>
          <a:xfrm>
            <a:off x="1619672" y="1772816"/>
            <a:ext cx="2619375" cy="1982108"/>
            <a:chOff x="1619672" y="1772816"/>
            <a:chExt cx="2619375" cy="1982108"/>
          </a:xfrm>
        </p:grpSpPr>
        <p:sp>
          <p:nvSpPr>
            <p:cNvPr id="6" name="직사각형 5"/>
            <p:cNvSpPr/>
            <p:nvPr/>
          </p:nvSpPr>
          <p:spPr>
            <a:xfrm>
              <a:off x="1691680" y="3501008"/>
              <a:ext cx="2492991" cy="2539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050" dirty="0">
                  <a:hlinkClick r:id="rId3"/>
                </a:rPr>
                <a:t>&lt;</a:t>
              </a:r>
              <a:r>
                <a:rPr lang="ko-KR" altLang="en-US" sz="1050" dirty="0">
                  <a:hlinkClick r:id="rId3"/>
                </a:rPr>
                <a:t>출처</a:t>
              </a:r>
              <a:r>
                <a:rPr lang="en-US" altLang="ko-KR" sz="1050" dirty="0">
                  <a:hlinkClick r:id="rId3"/>
                </a:rPr>
                <a:t> : </a:t>
              </a:r>
              <a:r>
                <a:rPr lang="en-US" altLang="ko-KR" sz="1050" dirty="0"/>
                <a:t>http://m.health.chosun.com/&gt;</a:t>
              </a:r>
              <a:endParaRPr lang="ko-KR" altLang="en-US" sz="1050" dirty="0"/>
            </a:p>
          </p:txBody>
        </p:sp>
        <p:pic>
          <p:nvPicPr>
            <p:cNvPr id="1026" name="Picture 2" descr="가을에 제격인 독서와 커피 한 잔… '커피' 마실 때 주의할 점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9672" y="1772816"/>
              <a:ext cx="2619375" cy="17430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345218" y="2924944"/>
            <a:ext cx="4968552" cy="504056"/>
          </a:xfrm>
        </p:spPr>
        <p:txBody>
          <a:bodyPr/>
          <a:lstStyle/>
          <a:p>
            <a:pPr marL="514350" indent="-514350"/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/>
                <a:ea typeface="KoPub돋움체 Bold"/>
              </a:rPr>
              <a:t>Tip.</a:t>
            </a:r>
            <a:endParaRPr lang="en-US" altLang="ko-KR" dirty="0">
              <a:solidFill>
                <a:srgbClr val="002060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6289566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7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355976" y="3391828"/>
            <a:ext cx="4788024" cy="144016"/>
          </a:xfrm>
          <a:prstGeom prst="rect">
            <a:avLst/>
          </a:prstGeom>
          <a:solidFill>
            <a:srgbClr val="F1EF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9" name="양쪽 모서리가 둥근 사각형 8"/>
          <p:cNvSpPr/>
          <p:nvPr/>
        </p:nvSpPr>
        <p:spPr>
          <a:xfrm>
            <a:off x="4499992" y="3645024"/>
            <a:ext cx="4644008" cy="648072"/>
          </a:xfrm>
          <a:prstGeom prst="round2SameRect">
            <a:avLst>
              <a:gd name="adj1" fmla="val 0"/>
              <a:gd name="adj2" fmla="val 0"/>
            </a:avLst>
          </a:prstGeom>
          <a:gradFill flip="none" rotWithShape="1">
            <a:gsLst>
              <a:gs pos="76000">
                <a:srgbClr val="FFFFFF"/>
              </a:gs>
              <a:gs pos="83000">
                <a:srgbClr val="FFFFFF"/>
              </a:gs>
              <a:gs pos="100000">
                <a:srgbClr val="F2F2F2"/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>
            <a:outerShdw blurRad="63500" algn="ctr" rotWithShape="0">
              <a:srgbClr val="FFFFFF">
                <a:lumMod val="50000"/>
                <a:alpha val="40000"/>
              </a:srgbClr>
            </a:outerShdw>
          </a:effectLst>
        </p:spPr>
        <p:txBody>
          <a:bodyPr lIns="91429" tIns="45715" rIns="91429" bIns="45715" anchor="ctr"/>
          <a:lstStyle/>
          <a:p>
            <a:pPr latinLnBrk="0">
              <a:spcBef>
                <a:spcPct val="0"/>
              </a:spcBef>
              <a:buFontTx/>
              <a:buNone/>
            </a:pPr>
            <a:r>
              <a:rPr lang="en-US" altLang="ko-KR" dirty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itchFamily="50" charset="-127"/>
                <a:ea typeface="굴림" pitchFamily="50" charset="-127"/>
              </a:rPr>
              <a:t>Life is C between B &amp; D. </a:t>
            </a:r>
            <a:r>
              <a:rPr lang="en-US" altLang="ko-KR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itchFamily="50" charset="-127"/>
                <a:ea typeface="굴림" pitchFamily="50" charset="-127"/>
              </a:rPr>
              <a:t>&lt;</a:t>
            </a:r>
            <a:r>
              <a:rPr lang="ko-KR" alt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맑은 고딕" pitchFamily="50" charset="-127"/>
                <a:ea typeface="굴림" pitchFamily="50" charset="-127"/>
              </a:rPr>
              <a:t>사르트르</a:t>
            </a:r>
            <a:r>
              <a:rPr lang="en-US" altLang="ko-KR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itchFamily="50" charset="-127"/>
                <a:ea typeface="굴림" pitchFamily="50" charset="-127"/>
              </a:rPr>
              <a:t>&gt; </a:t>
            </a:r>
            <a:endParaRPr lang="en-US" altLang="ko-K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1628056" y="68217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610585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345218" y="2924944"/>
            <a:ext cx="4968552" cy="504056"/>
          </a:xfrm>
        </p:spPr>
        <p:txBody>
          <a:bodyPr/>
          <a:lstStyle/>
          <a:p>
            <a:pPr marL="514350" indent="-514350"/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Q &amp; A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0" y="6289566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7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355976" y="3391828"/>
            <a:ext cx="4788024" cy="144016"/>
          </a:xfrm>
          <a:prstGeom prst="rect">
            <a:avLst/>
          </a:prstGeom>
          <a:solidFill>
            <a:srgbClr val="F1EF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805683"/>
            <a:ext cx="142875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양쪽 모서리가 둥근 사각형 8"/>
          <p:cNvSpPr/>
          <p:nvPr/>
        </p:nvSpPr>
        <p:spPr>
          <a:xfrm>
            <a:off x="4355976" y="3645024"/>
            <a:ext cx="4752528" cy="720080"/>
          </a:xfrm>
          <a:prstGeom prst="round2SameRect">
            <a:avLst>
              <a:gd name="adj1" fmla="val 0"/>
              <a:gd name="adj2" fmla="val 0"/>
            </a:avLst>
          </a:prstGeom>
          <a:gradFill flip="none" rotWithShape="1">
            <a:gsLst>
              <a:gs pos="76000">
                <a:srgbClr val="FFFFFF"/>
              </a:gs>
              <a:gs pos="83000">
                <a:srgbClr val="FFFFFF"/>
              </a:gs>
              <a:gs pos="100000">
                <a:srgbClr val="F2F2F2"/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>
            <a:outerShdw blurRad="63500" algn="ctr" rotWithShape="0">
              <a:srgbClr val="FFFFFF">
                <a:lumMod val="50000"/>
                <a:alpha val="40000"/>
              </a:srgbClr>
            </a:outerShdw>
          </a:effectLst>
        </p:spPr>
        <p:txBody>
          <a:bodyPr lIns="91429" tIns="45715" rIns="91429" bIns="45715" anchor="ctr"/>
          <a:lstStyle/>
          <a:p>
            <a:pPr lvl="1" indent="-185715" defTabSz="839687" eaLnBrk="0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r>
              <a:rPr kumimoji="1" lang="ko-KR" altLang="en-US" sz="1300" b="1" dirty="0">
                <a:latin typeface="맑은 고딕"/>
                <a:ea typeface="맑은 고딕"/>
                <a:sym typeface="Gill Sans"/>
              </a:rPr>
              <a:t>☞ </a:t>
            </a:r>
            <a:r>
              <a:rPr kumimoji="1" lang="ko-KR" altLang="en-US" sz="1300" b="1" dirty="0" err="1">
                <a:latin typeface="Yoon 2002_TT" pitchFamily="18" charset="-127"/>
                <a:ea typeface="Yoon 2002_TT" pitchFamily="18" charset="-127"/>
                <a:sym typeface="Gill Sans"/>
              </a:rPr>
              <a:t>이러닝</a:t>
            </a:r>
            <a:r>
              <a:rPr kumimoji="1" lang="ko-KR" altLang="en-US" sz="1300" b="1" dirty="0">
                <a:latin typeface="Yoon 2002_TT" pitchFamily="18" charset="-127"/>
                <a:ea typeface="Yoon 2002_TT" pitchFamily="18" charset="-127"/>
                <a:sym typeface="Gill Sans"/>
              </a:rPr>
              <a:t> </a:t>
            </a:r>
            <a:r>
              <a:rPr kumimoji="1" lang="en-US" altLang="ko-KR" sz="1300" b="1" dirty="0">
                <a:latin typeface="Yoon 2002_TT" pitchFamily="18" charset="-127"/>
                <a:ea typeface="Yoon 2002_TT" pitchFamily="18" charset="-127"/>
                <a:sym typeface="Gill Sans"/>
              </a:rPr>
              <a:t>Q&amp;A </a:t>
            </a:r>
            <a:r>
              <a:rPr kumimoji="1" lang="ko-KR" altLang="en-US" sz="1300" b="1" dirty="0">
                <a:latin typeface="Yoon 2002_TT" pitchFamily="18" charset="-127"/>
                <a:ea typeface="Yoon 2002_TT" pitchFamily="18" charset="-127"/>
                <a:sym typeface="Gill Sans"/>
              </a:rPr>
              <a:t>폴더</a:t>
            </a:r>
            <a:endParaRPr kumimoji="1" lang="en-US" altLang="ko-KR" sz="1300" b="1" dirty="0">
              <a:latin typeface="Yoon 2002_TT" pitchFamily="18" charset="-127"/>
              <a:ea typeface="Yoon 2002_TT" pitchFamily="18" charset="-127"/>
              <a:sym typeface="Gill Sans"/>
            </a:endParaRPr>
          </a:p>
          <a:p>
            <a:pPr lvl="1" indent="-185715" defTabSz="839687" eaLnBrk="0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r>
              <a:rPr kumimoji="1" lang="en-US" altLang="ko-KR" sz="1300" b="1" dirty="0">
                <a:latin typeface="Yoon 2002_TT" pitchFamily="18" charset="-127"/>
                <a:ea typeface="Yoon 2002_TT" pitchFamily="18" charset="-127"/>
                <a:sym typeface="Gill Sans"/>
              </a:rPr>
              <a:t>             or</a:t>
            </a:r>
            <a:r>
              <a:rPr kumimoji="1" lang="ko-KR" altLang="en-US" sz="1300" b="1" dirty="0">
                <a:latin typeface="Yoon 2002_TT" pitchFamily="18" charset="-127"/>
                <a:ea typeface="Yoon 2002_TT" pitchFamily="18" charset="-127"/>
                <a:sym typeface="Gill Sans"/>
              </a:rPr>
              <a:t> </a:t>
            </a:r>
            <a:endParaRPr kumimoji="1" lang="en-US" altLang="ko-KR" sz="1300" b="1" dirty="0">
              <a:latin typeface="Yoon 2002_TT" pitchFamily="18" charset="-127"/>
              <a:ea typeface="Yoon 2002_TT" pitchFamily="18" charset="-127"/>
              <a:sym typeface="Gill Sans"/>
            </a:endParaRPr>
          </a:p>
          <a:p>
            <a:pPr lvl="1" indent="-185715" defTabSz="839687" eaLnBrk="0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r>
              <a:rPr kumimoji="1" lang="ko-KR" altLang="en-US" sz="1300" b="1" dirty="0">
                <a:latin typeface="Yoon 2002_TT" pitchFamily="18" charset="-127"/>
                <a:ea typeface="Yoon 2002_TT" pitchFamily="18" charset="-127"/>
                <a:sym typeface="Gill Sans"/>
              </a:rPr>
              <a:t>    </a:t>
            </a:r>
            <a:r>
              <a:rPr kumimoji="1" lang="ko-KR" altLang="en-US" sz="1300" b="1" dirty="0" err="1">
                <a:latin typeface="Yoon 2002_TT" pitchFamily="18" charset="-127"/>
                <a:ea typeface="Yoon 2002_TT" pitchFamily="18" charset="-127"/>
                <a:sym typeface="Gill Sans"/>
              </a:rPr>
              <a:t>이메일</a:t>
            </a:r>
            <a:r>
              <a:rPr kumimoji="1" lang="en-US" altLang="ko-KR" sz="1300" b="1" dirty="0">
                <a:latin typeface="Yoon 2002_TT" pitchFamily="18" charset="-127"/>
                <a:ea typeface="Yoon 2002_TT" pitchFamily="18" charset="-127"/>
                <a:sym typeface="Gill Sans"/>
              </a:rPr>
              <a:t>(</a:t>
            </a:r>
            <a:r>
              <a:rPr kumimoji="1" lang="en-US" altLang="ko-KR" sz="1300" b="1" dirty="0">
                <a:latin typeface="Yoon 2002_TT" pitchFamily="18" charset="-127"/>
                <a:ea typeface="Yoon 2002_TT" pitchFamily="18" charset="-127"/>
                <a:sym typeface="Gill Sans"/>
                <a:hlinkClick r:id="rId4"/>
              </a:rPr>
              <a:t>mocja@inu.ac.kr</a:t>
            </a:r>
            <a:r>
              <a:rPr kumimoji="1" lang="en-US" altLang="ko-KR" sz="1300" b="1" dirty="0">
                <a:latin typeface="Yoon 2002_TT" pitchFamily="18" charset="-127"/>
                <a:ea typeface="Yoon 2002_TT" pitchFamily="18" charset="-127"/>
                <a:sym typeface="Gill Sans"/>
              </a:rPr>
              <a:t>)</a:t>
            </a:r>
            <a:r>
              <a:rPr kumimoji="1" lang="ko-KR" altLang="en-US" sz="1300" b="1" dirty="0">
                <a:latin typeface="Yoon 2002_TT" pitchFamily="18" charset="-127"/>
                <a:ea typeface="Yoon 2002_TT" pitchFamily="18" charset="-127"/>
                <a:sym typeface="Gill Sans"/>
              </a:rPr>
              <a:t> </a:t>
            </a:r>
          </a:p>
        </p:txBody>
      </p:sp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30106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54" name="Rectangle 85"/>
          <p:cNvSpPr>
            <a:spLocks noChangeArrowheads="1"/>
          </p:cNvSpPr>
          <p:nvPr/>
        </p:nvSpPr>
        <p:spPr bwMode="auto">
          <a:xfrm>
            <a:off x="338457" y="934625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 </a:t>
            </a:r>
            <a:endParaRPr lang="ko-KR" altLang="en-US" b="1" dirty="0">
              <a:solidFill>
                <a:schemeClr val="bg1"/>
              </a:solidFill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17" name="직사각형 3"/>
          <p:cNvSpPr>
            <a:spLocks noChangeArrowheads="1"/>
          </p:cNvSpPr>
          <p:nvPr/>
        </p:nvSpPr>
        <p:spPr bwMode="auto">
          <a:xfrm>
            <a:off x="35496" y="1412776"/>
            <a:ext cx="9108504" cy="44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ko-KR" sz="1600" dirty="0">
                <a:solidFill>
                  <a:srgbClr val="C00000"/>
                </a:solidFill>
                <a:latin typeface="한컴 윤고딕 230" pitchFamily="18" charset="-127"/>
                <a:ea typeface="한컴 윤고딕 230" pitchFamily="18" charset="-127"/>
              </a:rPr>
              <a:t>⊙ </a:t>
            </a:r>
            <a:r>
              <a:rPr lang="ko-KR" altLang="en-US" sz="1600" dirty="0" err="1">
                <a:solidFill>
                  <a:srgbClr val="C00000"/>
                </a:solidFill>
                <a:latin typeface="한컴 윤고딕 230" pitchFamily="18" charset="-127"/>
                <a:ea typeface="한컴 윤고딕 230" pitchFamily="18" charset="-127"/>
              </a:rPr>
              <a:t>전자책</a:t>
            </a:r>
            <a:r>
              <a:rPr lang="en-US" altLang="ko-KR" sz="1600" dirty="0">
                <a:solidFill>
                  <a:srgbClr val="C00000"/>
                </a:solidFill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ko-KR" altLang="en-US" sz="1600" dirty="0">
                <a:solidFill>
                  <a:srgbClr val="C00000"/>
                </a:solidFill>
                <a:latin typeface="한컴 윤고딕 230" pitchFamily="18" charset="-127"/>
                <a:ea typeface="한컴 윤고딕 230" pitchFamily="18" charset="-127"/>
              </a:rPr>
              <a:t>러시</a:t>
            </a:r>
            <a:r>
              <a:rPr lang="en-US" altLang="ko-KR" sz="1600" dirty="0">
                <a:solidFill>
                  <a:srgbClr val="C00000"/>
                </a:solidFill>
                <a:latin typeface="한컴 윤고딕 230" pitchFamily="18" charset="-127"/>
                <a:ea typeface="한컴 윤고딕 230" pitchFamily="18" charset="-127"/>
              </a:rPr>
              <a:t>(rush) </a:t>
            </a:r>
          </a:p>
          <a:p>
            <a:pPr latinLnBrk="0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    - </a:t>
            </a: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킨들</a:t>
            </a: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(Kindle)</a:t>
            </a: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이 불을 지피고</a:t>
            </a: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(</a:t>
            </a: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아마존에서 출시</a:t>
            </a: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)</a:t>
            </a:r>
          </a:p>
          <a:p>
            <a:pPr latinLnBrk="0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    </a:t>
            </a: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- </a:t>
            </a:r>
            <a:r>
              <a:rPr lang="ko-KR" altLang="en-US" sz="1600" dirty="0" err="1">
                <a:latin typeface="한컴 윤고딕 230" pitchFamily="18" charset="-127"/>
                <a:ea typeface="한컴 윤고딕 230" pitchFamily="18" charset="-127"/>
              </a:rPr>
              <a:t>아이폰으로</a:t>
            </a: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 대표되는 </a:t>
            </a:r>
            <a:r>
              <a:rPr lang="ko-KR" altLang="en-US" sz="1600" dirty="0" err="1">
                <a:latin typeface="한컴 윤고딕 230" pitchFamily="18" charset="-127"/>
                <a:ea typeface="한컴 윤고딕 230" pitchFamily="18" charset="-127"/>
              </a:rPr>
              <a:t>스마트폰</a:t>
            </a: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 열풍이 이를 부채질하고</a:t>
            </a: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,</a:t>
            </a: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 </a:t>
            </a:r>
            <a:endParaRPr lang="en-US" altLang="ko-KR" sz="1600" dirty="0">
              <a:latin typeface="한컴 윤고딕 230" pitchFamily="18" charset="-127"/>
              <a:ea typeface="한컴 윤고딕 230" pitchFamily="18" charset="-127"/>
            </a:endParaRPr>
          </a:p>
          <a:p>
            <a:pPr latinLnBrk="0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    - </a:t>
            </a: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아이패드의 등장으로 불타오르는 형국</a:t>
            </a:r>
            <a:endParaRPr lang="en-US" altLang="ko-KR" sz="1600" dirty="0">
              <a:latin typeface="한컴 윤고딕 230" pitchFamily="18" charset="-127"/>
              <a:ea typeface="한컴 윤고딕 230" pitchFamily="18" charset="-127"/>
            </a:endParaRPr>
          </a:p>
          <a:p>
            <a:pPr latinLnBrk="0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    - </a:t>
            </a:r>
            <a:r>
              <a:rPr lang="ko-KR" altLang="en-US" sz="1600" dirty="0" err="1">
                <a:latin typeface="한컴 윤고딕 230" pitchFamily="18" charset="-127"/>
                <a:ea typeface="한컴 윤고딕 230" pitchFamily="18" charset="-127"/>
              </a:rPr>
              <a:t>전자책</a:t>
            </a:r>
            <a:r>
              <a:rPr lang="ko-KR" altLang="en-US" sz="1600" dirty="0">
                <a:latin typeface="한컴 윤고딕 230" pitchFamily="18" charset="-127"/>
                <a:ea typeface="한컴 윤고딕 230" pitchFamily="18" charset="-127"/>
              </a:rPr>
              <a:t> 빅뱅이 전자출판이라는 비즈니스 르네상스 개척 </a:t>
            </a:r>
            <a:endParaRPr lang="en-US" altLang="ko-KR" sz="1600" dirty="0">
              <a:latin typeface="한컴 윤고딕 230" pitchFamily="18" charset="-127"/>
              <a:ea typeface="한컴 윤고딕 230" pitchFamily="18" charset="-127"/>
            </a:endParaRPr>
          </a:p>
          <a:p>
            <a:pPr latinLnBrk="0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endParaRPr lang="en-US" altLang="ko-KR" sz="1600" dirty="0">
              <a:latin typeface="한컴 윤고딕 230" pitchFamily="18" charset="-127"/>
              <a:ea typeface="한컴 윤고딕 230" pitchFamily="18" charset="-127"/>
            </a:endParaRPr>
          </a:p>
          <a:p>
            <a:pPr latinLnBrk="0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ko-KR" sz="1600" dirty="0">
                <a:latin typeface="한컴 윤고딕 230" pitchFamily="18" charset="-127"/>
                <a:ea typeface="한컴 윤고딕 230" pitchFamily="18" charset="-127"/>
              </a:rPr>
              <a:t>             </a:t>
            </a:r>
          </a:p>
          <a:p>
            <a:pPr latinLnBrk="0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endParaRPr lang="en-US" altLang="ko-KR" sz="1600" dirty="0">
              <a:latin typeface="한컴 윤고딕 230" pitchFamily="18" charset="-127"/>
              <a:ea typeface="한컴 윤고딕 230" pitchFamily="18" charset="-127"/>
            </a:endParaRPr>
          </a:p>
          <a:p>
            <a:pPr latinLnBrk="0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endParaRPr lang="en-US" altLang="ko-KR" sz="1600" dirty="0">
              <a:latin typeface="한컴 윤고딕 230" pitchFamily="18" charset="-127"/>
              <a:ea typeface="한컴 윤고딕 230" pitchFamily="18" charset="-127"/>
            </a:endParaRPr>
          </a:p>
          <a:p>
            <a:pPr latinLnBrk="0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ko-KR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         ~</a:t>
            </a:r>
            <a:r>
              <a:rPr lang="ko-KR" altLang="en-US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에</a:t>
            </a:r>
            <a:r>
              <a:rPr lang="en-US" altLang="ko-KR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ko-KR" altLang="en-US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불을 지피다</a:t>
            </a:r>
            <a:r>
              <a:rPr lang="en-US" altLang="ko-KR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. [</a:t>
            </a:r>
            <a:r>
              <a:rPr lang="ko-KR" altLang="en-US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감정</a:t>
            </a:r>
            <a:r>
              <a:rPr lang="en-US" altLang="ko-KR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흥미 따위를</a:t>
            </a:r>
            <a:r>
              <a:rPr lang="en-US" altLang="ko-KR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] </a:t>
            </a:r>
            <a:r>
              <a:rPr lang="ko-KR" altLang="en-US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부채질하다</a:t>
            </a:r>
            <a:r>
              <a:rPr lang="en-US" altLang="ko-KR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.</a:t>
            </a:r>
          </a:p>
          <a:p>
            <a:pPr latinLnBrk="0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ko-KR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         ~ love</a:t>
            </a:r>
            <a:r>
              <a:rPr lang="ko-KR" altLang="en-US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en-US" altLang="ko-KR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: </a:t>
            </a:r>
            <a:r>
              <a:rPr lang="ko-KR" altLang="en-US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애정을</a:t>
            </a:r>
            <a:r>
              <a:rPr lang="en-US" altLang="ko-KR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ko-KR" altLang="en-US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불태우다</a:t>
            </a:r>
            <a:r>
              <a:rPr lang="en-US" altLang="ko-KR" sz="16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. </a:t>
            </a:r>
          </a:p>
          <a:p>
            <a:pPr latinLnBrk="0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endParaRPr lang="ko-KR" altLang="en-US" sz="1600" dirty="0">
              <a:latin typeface="한컴 윤고딕 230" pitchFamily="18" charset="-127"/>
              <a:ea typeface="한컴 윤고딕 230" pitchFamily="18" charset="-127"/>
            </a:endParaRPr>
          </a:p>
        </p:txBody>
      </p:sp>
      <p:grpSp>
        <p:nvGrpSpPr>
          <p:cNvPr id="18" name="그룹 9"/>
          <p:cNvGrpSpPr>
            <a:grpSpLocks/>
          </p:cNvGrpSpPr>
          <p:nvPr/>
        </p:nvGrpSpPr>
        <p:grpSpPr bwMode="auto">
          <a:xfrm>
            <a:off x="1043608" y="3924350"/>
            <a:ext cx="935038" cy="512762"/>
            <a:chOff x="2123728" y="4715852"/>
            <a:chExt cx="936104" cy="513348"/>
          </a:xfrm>
        </p:grpSpPr>
        <p:sp>
          <p:nvSpPr>
            <p:cNvPr id="19" name="아래쪽 화살표 설명선 18"/>
            <p:cNvSpPr/>
            <p:nvPr/>
          </p:nvSpPr>
          <p:spPr>
            <a:xfrm>
              <a:off x="2123728" y="4725388"/>
              <a:ext cx="791476" cy="503812"/>
            </a:xfrm>
            <a:prstGeom prst="downArrowCallou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0" name="TextBox 7"/>
            <p:cNvSpPr txBox="1">
              <a:spLocks noChangeArrowheads="1"/>
            </p:cNvSpPr>
            <p:nvPr/>
          </p:nvSpPr>
          <p:spPr bwMode="auto">
            <a:xfrm>
              <a:off x="2123728" y="4715852"/>
              <a:ext cx="93610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latinLnBrk="1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1pPr>
              <a:lvl2pPr marL="742950" indent="-285750" latinLnBrk="1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2pPr>
              <a:lvl3pPr marL="1143000" indent="-228600" latinLnBrk="1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3pPr>
              <a:lvl4pPr marL="1600200" indent="-228600" latinLnBrk="1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4pPr>
              <a:lvl5pPr marL="2057400" indent="-228600" latinLnBrk="1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lang="en-US" altLang="ko-KR" sz="1800" dirty="0">
                  <a:latin typeface="맑은 고딕" pitchFamily="50" charset="-127"/>
                  <a:ea typeface="굴림" pitchFamily="50" charset="-127"/>
                </a:rPr>
                <a:t>Kindle</a:t>
              </a:r>
              <a:r>
                <a:rPr lang="ko-KR" altLang="en-US" sz="1800" dirty="0">
                  <a:latin typeface="맑은 고딕" pitchFamily="50" charset="-127"/>
                  <a:ea typeface="굴림" pitchFamily="50" charset="-127"/>
                </a:rPr>
                <a:t> </a:t>
              </a:r>
            </a:p>
          </p:txBody>
        </p:sp>
      </p:grpSp>
      <p:sp>
        <p:nvSpPr>
          <p:cNvPr id="12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323528" y="934625"/>
            <a:ext cx="3564114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13" name="Rectangle 85"/>
          <p:cNvSpPr>
            <a:spLocks noChangeArrowheads="1"/>
          </p:cNvSpPr>
          <p:nvPr/>
        </p:nvSpPr>
        <p:spPr bwMode="auto">
          <a:xfrm>
            <a:off x="323528" y="980728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 </a:t>
            </a:r>
            <a:r>
              <a:rPr lang="ko-KR" altLang="en-US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머리말</a:t>
            </a:r>
          </a:p>
        </p:txBody>
      </p:sp>
    </p:spTree>
    <p:extLst>
      <p:ext uri="{BB962C8B-B14F-4D97-AF65-F5344CB8AC3E}">
        <p14:creationId xmlns:p14="http://schemas.microsoft.com/office/powerpoint/2010/main" val="1819786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54" name="Rectangle 85"/>
          <p:cNvSpPr>
            <a:spLocks noChangeArrowheads="1"/>
          </p:cNvSpPr>
          <p:nvPr/>
        </p:nvSpPr>
        <p:spPr bwMode="auto">
          <a:xfrm>
            <a:off x="338457" y="934625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Digital Nomad </a:t>
            </a:r>
            <a:endParaRPr lang="ko-KR" altLang="en-US" b="1" dirty="0">
              <a:solidFill>
                <a:schemeClr val="bg1"/>
              </a:solidFill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9" name="직사각형 3"/>
          <p:cNvSpPr>
            <a:spLocks noChangeArrowheads="1"/>
          </p:cNvSpPr>
          <p:nvPr/>
        </p:nvSpPr>
        <p:spPr bwMode="auto">
          <a:xfrm>
            <a:off x="251520" y="1444650"/>
            <a:ext cx="7920880" cy="4044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ko-KR" sz="2000" dirty="0">
                <a:solidFill>
                  <a:srgbClr val="C00000"/>
                </a:solidFill>
                <a:latin typeface="KoPub돋움체 Bold"/>
                <a:ea typeface="KoPub돋움체 Bold"/>
              </a:rPr>
              <a:t>⊙</a:t>
            </a:r>
            <a:r>
              <a:rPr lang="en-US" altLang="ko-KR" sz="2000" dirty="0">
                <a:solidFill>
                  <a:srgbClr val="C00000"/>
                </a:solidFill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ko-KR" altLang="en-US" sz="2000" dirty="0">
                <a:solidFill>
                  <a:srgbClr val="C00000"/>
                </a:solidFill>
                <a:latin typeface="한컴 윤고딕 230" pitchFamily="18" charset="-127"/>
                <a:ea typeface="한컴 윤고딕 230" pitchFamily="18" charset="-127"/>
              </a:rPr>
              <a:t>독자들의 인식 변화</a:t>
            </a:r>
            <a:r>
              <a:rPr lang="en-US" altLang="ko-KR" sz="2000" dirty="0">
                <a:solidFill>
                  <a:srgbClr val="C00000"/>
                </a:solidFill>
                <a:latin typeface="한컴 윤고딕 230" pitchFamily="18" charset="-127"/>
                <a:ea typeface="한컴 윤고딕 230" pitchFamily="18" charset="-127"/>
              </a:rPr>
              <a:t> </a:t>
            </a:r>
          </a:p>
          <a:p>
            <a:pPr latinLnBrk="0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    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- e-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페이퍼의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(</a:t>
            </a:r>
            <a:r>
              <a:rPr lang="ko-KR" altLang="en-US" sz="1800" dirty="0" err="1">
                <a:latin typeface="한컴 윤고딕 230" pitchFamily="18" charset="-127"/>
                <a:ea typeface="한컴 윤고딕 230" pitchFamily="18" charset="-127"/>
              </a:rPr>
              <a:t>백라이트</a:t>
            </a: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x)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 편안함과 휴대의 편리성</a:t>
            </a:r>
            <a:endParaRPr lang="en-US" altLang="ko-KR" sz="1800" dirty="0">
              <a:latin typeface="한컴 윤고딕 230" pitchFamily="18" charset="-127"/>
              <a:ea typeface="한컴 윤고딕 230" pitchFamily="18" charset="-127"/>
            </a:endParaRPr>
          </a:p>
          <a:p>
            <a:pPr latinLnBrk="0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    -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읽고 싶은 책에 대한 편리한 </a:t>
            </a:r>
            <a:r>
              <a:rPr lang="ko-KR" altLang="en-US" sz="1800" dirty="0" err="1">
                <a:latin typeface="한컴 윤고딕 230" pitchFamily="18" charset="-127"/>
                <a:ea typeface="한컴 윤고딕 230" pitchFamily="18" charset="-127"/>
              </a:rPr>
              <a:t>접근성</a:t>
            </a:r>
            <a:endParaRPr lang="en-US" altLang="ko-KR" sz="1800" dirty="0">
              <a:latin typeface="한컴 윤고딕 230" pitchFamily="18" charset="-127"/>
              <a:ea typeface="한컴 윤고딕 230" pitchFamily="18" charset="-127"/>
            </a:endParaRPr>
          </a:p>
          <a:p>
            <a:pPr latinLnBrk="0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    - 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저렴한 책값 등 </a:t>
            </a:r>
            <a:r>
              <a:rPr lang="ko-KR" altLang="en-US" sz="1800" dirty="0" err="1">
                <a:latin typeface="한컴 윤고딕 230" pitchFamily="18" charset="-127"/>
                <a:ea typeface="한컴 윤고딕 230" pitchFamily="18" charset="-127"/>
              </a:rPr>
              <a:t>전자책의</a:t>
            </a:r>
            <a:r>
              <a:rPr lang="ko-KR" altLang="en-US" sz="1800" dirty="0">
                <a:latin typeface="한컴 윤고딕 230" pitchFamily="18" charset="-127"/>
                <a:ea typeface="한컴 윤고딕 230" pitchFamily="18" charset="-127"/>
              </a:rPr>
              <a:t> 장점에 대한 독자들의 좋은 평가 </a:t>
            </a:r>
            <a:endParaRPr lang="en-US" altLang="ko-KR" sz="1800" dirty="0">
              <a:latin typeface="한컴 윤고딕 230" pitchFamily="18" charset="-127"/>
              <a:ea typeface="한컴 윤고딕 230" pitchFamily="18" charset="-127"/>
            </a:endParaRPr>
          </a:p>
          <a:p>
            <a:pPr latinLnBrk="0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ko-KR" sz="1800" dirty="0">
                <a:latin typeface="한컴 윤고딕 230" pitchFamily="18" charset="-127"/>
                <a:ea typeface="한컴 윤고딕 230" pitchFamily="18" charset="-127"/>
              </a:rPr>
              <a:t>             </a:t>
            </a:r>
            <a:r>
              <a:rPr lang="ko-KR" altLang="en-US" sz="18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전자출판은 비즈니스 </a:t>
            </a:r>
            <a:r>
              <a:rPr lang="ko-KR" altLang="en-US" sz="1800" dirty="0" err="1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블루오션</a:t>
            </a:r>
            <a:r>
              <a:rPr lang="en-US" altLang="ko-KR" sz="18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!</a:t>
            </a:r>
          </a:p>
          <a:p>
            <a:pPr latinLnBrk="0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endParaRPr lang="en-US" altLang="ko-KR" sz="1800" dirty="0">
              <a:solidFill>
                <a:srgbClr val="0070C0"/>
              </a:solidFill>
              <a:latin typeface="한컴 윤고딕 230" pitchFamily="18" charset="-127"/>
              <a:ea typeface="한컴 윤고딕 230" pitchFamily="18" charset="-127"/>
            </a:endParaRPr>
          </a:p>
          <a:p>
            <a:pPr latinLnBrk="0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ko-KR" sz="18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          </a:t>
            </a:r>
          </a:p>
          <a:p>
            <a:pPr>
              <a:buFont typeface="Arial" pitchFamily="34" charset="0"/>
              <a:buNone/>
            </a:pPr>
            <a:r>
              <a:rPr lang="en-US" altLang="ko-KR" sz="1800" dirty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      </a:t>
            </a:r>
            <a:r>
              <a:rPr lang="en-US" altLang="ko-KR" sz="1800" dirty="0"/>
              <a:t>Red Ocean</a:t>
            </a:r>
            <a:r>
              <a:rPr lang="ko-KR" altLang="en-US" sz="1800" dirty="0"/>
              <a:t>이</a:t>
            </a:r>
            <a:r>
              <a:rPr lang="en-US" altLang="ko-KR" sz="1800" dirty="0"/>
              <a:t> </a:t>
            </a:r>
            <a:r>
              <a:rPr lang="ko-KR" altLang="en-US" sz="1800" dirty="0"/>
              <a:t>치열한 경쟁이 펼쳐지는 기존의 시장이라면 </a:t>
            </a:r>
            <a:endParaRPr lang="en-US" altLang="ko-KR" sz="1800" dirty="0"/>
          </a:p>
          <a:p>
            <a:pPr>
              <a:buFont typeface="Arial" pitchFamily="34" charset="0"/>
              <a:buNone/>
            </a:pPr>
            <a:r>
              <a:rPr lang="en-US" altLang="ko-KR" sz="1800" dirty="0"/>
              <a:t>      Blue Ocean</a:t>
            </a:r>
            <a:r>
              <a:rPr lang="ko-KR" altLang="en-US" sz="1800" dirty="0"/>
              <a:t>은 경쟁자가 없거나 경쟁이 치열하지 않는 </a:t>
            </a:r>
            <a:r>
              <a:rPr lang="ko-KR" altLang="en-US" sz="1800" dirty="0" err="1"/>
              <a:t>새로운시장</a:t>
            </a:r>
            <a:endParaRPr lang="en-US" altLang="ko-KR" sz="1800" dirty="0"/>
          </a:p>
          <a:p>
            <a:pPr>
              <a:buFont typeface="Arial" pitchFamily="34" charset="0"/>
              <a:buNone/>
            </a:pPr>
            <a:r>
              <a:rPr lang="en-US" altLang="ko-KR" sz="1800" dirty="0"/>
              <a:t>      cf. Purple Ocean – ‘One Source Multi Use’</a:t>
            </a:r>
            <a:endParaRPr lang="ko-KR" altLang="en-US" sz="1800" dirty="0">
              <a:latin typeface="한컴 윤고딕 230" pitchFamily="18" charset="-127"/>
              <a:ea typeface="한컴 윤고딕 230" pitchFamily="18" charset="-127"/>
            </a:endParaRPr>
          </a:p>
        </p:txBody>
      </p:sp>
      <p:grpSp>
        <p:nvGrpSpPr>
          <p:cNvPr id="10" name="그룹 9"/>
          <p:cNvGrpSpPr>
            <a:grpSpLocks/>
          </p:cNvGrpSpPr>
          <p:nvPr/>
        </p:nvGrpSpPr>
        <p:grpSpPr bwMode="auto">
          <a:xfrm>
            <a:off x="755576" y="3933056"/>
            <a:ext cx="1800225" cy="512763"/>
            <a:chOff x="2123727" y="4715852"/>
            <a:chExt cx="1100124" cy="513348"/>
          </a:xfrm>
        </p:grpSpPr>
        <p:sp>
          <p:nvSpPr>
            <p:cNvPr id="12" name="아래쪽 화살표 설명선 11"/>
            <p:cNvSpPr/>
            <p:nvPr/>
          </p:nvSpPr>
          <p:spPr>
            <a:xfrm>
              <a:off x="2123727" y="4725388"/>
              <a:ext cx="791624" cy="503812"/>
            </a:xfrm>
            <a:prstGeom prst="downArrowCallou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13" name="TextBox 7"/>
            <p:cNvSpPr txBox="1">
              <a:spLocks noChangeArrowheads="1"/>
            </p:cNvSpPr>
            <p:nvPr/>
          </p:nvSpPr>
          <p:spPr bwMode="auto">
            <a:xfrm>
              <a:off x="2123727" y="4715852"/>
              <a:ext cx="11001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latinLnBrk="1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1pPr>
              <a:lvl2pPr marL="742950" indent="-285750" latinLnBrk="1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2pPr>
              <a:lvl3pPr marL="1143000" indent="-228600" latinLnBrk="1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3pPr>
              <a:lvl4pPr marL="1600200" indent="-228600" latinLnBrk="1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4pPr>
              <a:lvl5pPr marL="2057400" indent="-228600" latinLnBrk="1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lang="en-US" altLang="ko-KR" sz="1800">
                  <a:latin typeface="맑은 고딕" pitchFamily="50" charset="-127"/>
                  <a:ea typeface="굴림" pitchFamily="50" charset="-127"/>
                </a:rPr>
                <a:t>Blue</a:t>
              </a:r>
              <a:r>
                <a:rPr lang="ko-KR" altLang="en-US" sz="1800">
                  <a:latin typeface="맑은 고딕" pitchFamily="50" charset="-127"/>
                  <a:ea typeface="굴림" pitchFamily="50" charset="-127"/>
                </a:rPr>
                <a:t> </a:t>
              </a:r>
              <a:r>
                <a:rPr lang="en-US" altLang="ko-KR" sz="1800">
                  <a:latin typeface="맑은 고딕" pitchFamily="50" charset="-127"/>
                  <a:ea typeface="굴림" pitchFamily="50" charset="-127"/>
                </a:rPr>
                <a:t>Ocean </a:t>
              </a:r>
              <a:r>
                <a:rPr lang="ko-KR" altLang="en-US" sz="1800">
                  <a:latin typeface="맑은 고딕" pitchFamily="50" charset="-127"/>
                  <a:ea typeface="굴림" pitchFamily="50" charset="-127"/>
                </a:rPr>
                <a:t> </a:t>
              </a:r>
            </a:p>
          </p:txBody>
        </p:sp>
      </p:grpSp>
      <p:sp>
        <p:nvSpPr>
          <p:cNvPr id="14" name="오른쪽 화살표 13"/>
          <p:cNvSpPr/>
          <p:nvPr/>
        </p:nvSpPr>
        <p:spPr bwMode="auto">
          <a:xfrm>
            <a:off x="827584" y="3285108"/>
            <a:ext cx="463550" cy="2159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18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323528" y="934625"/>
            <a:ext cx="3564114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19" name="Rectangle 85"/>
          <p:cNvSpPr>
            <a:spLocks noChangeArrowheads="1"/>
          </p:cNvSpPr>
          <p:nvPr/>
        </p:nvSpPr>
        <p:spPr bwMode="auto">
          <a:xfrm>
            <a:off x="323528" y="980728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 </a:t>
            </a:r>
            <a:r>
              <a:rPr lang="ko-KR" altLang="en-US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머리말</a:t>
            </a:r>
          </a:p>
        </p:txBody>
      </p:sp>
    </p:spTree>
    <p:extLst>
      <p:ext uri="{BB962C8B-B14F-4D97-AF65-F5344CB8AC3E}">
        <p14:creationId xmlns:p14="http://schemas.microsoft.com/office/powerpoint/2010/main" val="917270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54" name="Rectangle 85"/>
          <p:cNvSpPr>
            <a:spLocks noChangeArrowheads="1"/>
          </p:cNvSpPr>
          <p:nvPr/>
        </p:nvSpPr>
        <p:spPr bwMode="auto">
          <a:xfrm>
            <a:off x="338457" y="934625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Digital Nomad </a:t>
            </a:r>
            <a:endParaRPr lang="ko-KR" altLang="en-US" b="1" dirty="0">
              <a:solidFill>
                <a:schemeClr val="bg1"/>
              </a:solidFill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15" name="직사각형 3"/>
          <p:cNvSpPr>
            <a:spLocks noChangeArrowheads="1"/>
          </p:cNvSpPr>
          <p:nvPr/>
        </p:nvSpPr>
        <p:spPr bwMode="auto">
          <a:xfrm>
            <a:off x="251520" y="1402898"/>
            <a:ext cx="7904659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latinLnBrk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ko-KR" sz="1800" dirty="0">
                <a:solidFill>
                  <a:srgbClr val="0810B8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1~3</a:t>
            </a:r>
            <a:r>
              <a:rPr lang="ko-KR" altLang="en-US" sz="1800" dirty="0">
                <a:solidFill>
                  <a:srgbClr val="0810B8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장 </a:t>
            </a:r>
            <a:r>
              <a:rPr lang="en-US" altLang="ko-KR" sz="1800" dirty="0">
                <a:solidFill>
                  <a:srgbClr val="0810B8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: </a:t>
            </a:r>
            <a:r>
              <a:rPr lang="ko-KR" altLang="en-US" sz="1800" dirty="0" err="1">
                <a:solidFill>
                  <a:srgbClr val="0810B8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전자책에</a:t>
            </a:r>
            <a:r>
              <a:rPr lang="ko-KR" altLang="en-US" sz="1800" dirty="0">
                <a:solidFill>
                  <a:srgbClr val="0810B8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대한 이론적</a:t>
            </a:r>
            <a:r>
              <a:rPr lang="en-US" altLang="ko-KR" sz="1800" dirty="0">
                <a:solidFill>
                  <a:srgbClr val="0810B8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</a:t>
            </a:r>
            <a:r>
              <a:rPr lang="ko-KR" altLang="en-US" sz="1800" dirty="0">
                <a:solidFill>
                  <a:srgbClr val="0810B8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배경</a:t>
            </a:r>
            <a:endParaRPr lang="en-US" altLang="ko-KR" sz="1800" dirty="0">
              <a:solidFill>
                <a:srgbClr val="0810B8"/>
              </a:solidFill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제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1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장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: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출판패러다임의 진화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: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출판 </a:t>
            </a:r>
            <a:r>
              <a:rPr lang="ko-KR" altLang="en-US" sz="1800" dirty="0" err="1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콘텐츠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및 책의 가치</a:t>
            </a:r>
            <a:endParaRPr lang="en-US" altLang="ko-KR" sz="18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제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2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장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: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전자출판의 정의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종류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sz="1800" dirty="0" err="1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전자책의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성장 배경과 요인 분석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시장 규모</a:t>
            </a:r>
            <a:endParaRPr lang="en-US" altLang="ko-KR" sz="18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제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3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장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: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전자출판의 역사와 국내 현실 분석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</a:t>
            </a:r>
          </a:p>
          <a:p>
            <a:pPr latinLnBrk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altLang="ko-KR" sz="18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ko-KR" sz="1800" dirty="0">
                <a:solidFill>
                  <a:srgbClr val="0810B8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4~6</a:t>
            </a:r>
            <a:r>
              <a:rPr lang="ko-KR" altLang="en-US" sz="1800" dirty="0">
                <a:solidFill>
                  <a:srgbClr val="0810B8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장 </a:t>
            </a:r>
            <a:r>
              <a:rPr lang="en-US" altLang="ko-KR" sz="1800" dirty="0">
                <a:solidFill>
                  <a:srgbClr val="0810B8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: </a:t>
            </a:r>
            <a:r>
              <a:rPr lang="ko-KR" altLang="en-US" sz="1800" dirty="0" err="1">
                <a:solidFill>
                  <a:srgbClr val="0810B8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전자책</a:t>
            </a:r>
            <a:r>
              <a:rPr lang="ko-KR" altLang="en-US" sz="1800" dirty="0">
                <a:solidFill>
                  <a:srgbClr val="0810B8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시장 현황</a:t>
            </a:r>
            <a:endParaRPr lang="en-US" altLang="ko-KR" sz="1800" dirty="0">
              <a:solidFill>
                <a:srgbClr val="0810B8"/>
              </a:solidFill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제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4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장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: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전자출판의 시장 구조와 행위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sz="1800" dirty="0" err="1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전자책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시장의 가치 사슬 등</a:t>
            </a:r>
            <a:endParaRPr lang="en-US" altLang="ko-KR" sz="18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제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5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장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: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전자출판산업의 다양한 경영 전략</a:t>
            </a:r>
            <a:endParaRPr lang="en-US" altLang="ko-KR" sz="18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제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6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장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: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전자출판의 기술환경과 이용형태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단말기 현황 등 </a:t>
            </a:r>
            <a:endParaRPr lang="en-US" altLang="ko-KR" sz="18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altLang="ko-KR" sz="18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ko-KR" sz="1800" dirty="0">
                <a:solidFill>
                  <a:srgbClr val="0810B8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7~9</a:t>
            </a:r>
            <a:r>
              <a:rPr lang="ko-KR" altLang="en-US" sz="1800" dirty="0">
                <a:solidFill>
                  <a:srgbClr val="0810B8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장 </a:t>
            </a:r>
            <a:r>
              <a:rPr lang="en-US" altLang="ko-KR" sz="1800" dirty="0">
                <a:solidFill>
                  <a:srgbClr val="0810B8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: </a:t>
            </a:r>
            <a:r>
              <a:rPr lang="ko-KR" altLang="en-US" sz="1800" dirty="0" err="1">
                <a:solidFill>
                  <a:srgbClr val="0810B8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전자책의</a:t>
            </a:r>
            <a:r>
              <a:rPr lang="ko-KR" altLang="en-US" sz="1800" dirty="0">
                <a:solidFill>
                  <a:srgbClr val="0810B8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환경 및 출판의 미래 설명</a:t>
            </a:r>
            <a:endParaRPr lang="en-US" altLang="ko-KR" sz="1800" dirty="0">
              <a:solidFill>
                <a:srgbClr val="0810B8"/>
              </a:solidFill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제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7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장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: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전자출판 소비환경 및 이용형태</a:t>
            </a:r>
            <a:endParaRPr lang="en-US" altLang="ko-KR" sz="18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제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8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장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: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전자출판 정책</a:t>
            </a:r>
            <a:endParaRPr lang="en-US" altLang="ko-KR" sz="18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제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9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장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: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미래 전망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: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출판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3.0</a:t>
            </a:r>
            <a:endParaRPr lang="ko-KR" altLang="en-US" sz="18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</p:txBody>
      </p:sp>
      <p:sp>
        <p:nvSpPr>
          <p:cNvPr id="18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323528" y="934625"/>
            <a:ext cx="3564114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19" name="Rectangle 85"/>
          <p:cNvSpPr>
            <a:spLocks noChangeArrowheads="1"/>
          </p:cNvSpPr>
          <p:nvPr/>
        </p:nvSpPr>
        <p:spPr bwMode="auto">
          <a:xfrm>
            <a:off x="323528" y="980728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 </a:t>
            </a:r>
            <a:r>
              <a:rPr lang="ko-KR" altLang="en-US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이 책의 구성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505265"/>
            <a:ext cx="2181225" cy="278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1447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53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359814" y="908719"/>
            <a:ext cx="3564114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54" name="Rectangle 85"/>
          <p:cNvSpPr>
            <a:spLocks noChangeArrowheads="1"/>
          </p:cNvSpPr>
          <p:nvPr/>
        </p:nvSpPr>
        <p:spPr bwMode="auto">
          <a:xfrm>
            <a:off x="338457" y="934625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 Digital Nomad ?  </a:t>
            </a:r>
            <a:endParaRPr lang="ko-KR" altLang="en-US" b="1" dirty="0">
              <a:solidFill>
                <a:schemeClr val="bg1"/>
              </a:solidFill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11" name="직사각형 3"/>
          <p:cNvSpPr>
            <a:spLocks noChangeArrowheads="1"/>
          </p:cNvSpPr>
          <p:nvPr/>
        </p:nvSpPr>
        <p:spPr bwMode="auto">
          <a:xfrm>
            <a:off x="251520" y="1412776"/>
            <a:ext cx="7848872" cy="3362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-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태어난 이후에 디지털 기기를 접한 인류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. 80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년대 이전 출생</a:t>
            </a:r>
            <a:endParaRPr lang="en-US" altLang="ko-KR" sz="18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-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정보기술의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발달로 등장한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21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세기형 </a:t>
            </a:r>
            <a:r>
              <a:rPr lang="ko-KR" altLang="en-US" sz="1800" dirty="0" err="1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신인류</a:t>
            </a:r>
            <a:endParaRPr lang="en-US" altLang="ko-KR" sz="18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-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유목민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정착하지 않고 떠돌아다니는 사람</a:t>
            </a:r>
            <a:endParaRPr lang="en-US" altLang="ko-KR" sz="18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marL="285750" indent="-285750" latinLnBrk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인터넷과 최첨단 통신기기를 가지고 사무실이 따로 없이 새로운 가상 조직을 </a:t>
            </a:r>
            <a:endParaRPr lang="en-US" altLang="ko-KR" sz="18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만들며 살아가는 인간형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&lt;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佛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사회학자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</a:t>
            </a:r>
            <a:r>
              <a:rPr lang="ko-KR" altLang="en-US" sz="1800" dirty="0" err="1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자크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</a:t>
            </a:r>
            <a:r>
              <a:rPr lang="ko-KR" altLang="en-US" sz="1800" dirty="0" err="1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아탈리의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’21C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사전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’&gt;</a:t>
            </a:r>
          </a:p>
          <a:p>
            <a:pPr latinLnBrk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cf.</a:t>
            </a:r>
            <a:r>
              <a:rPr lang="en-US" altLang="ko-KR" sz="18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Digital immigrant</a:t>
            </a:r>
          </a:p>
          <a:p>
            <a:pPr latinLnBrk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ko-KR" sz="1800" dirty="0">
                <a:solidFill>
                  <a:srgbClr val="FF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    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=</a:t>
            </a:r>
            <a:r>
              <a:rPr lang="en-US" altLang="ko-KR" sz="1800" dirty="0">
                <a:solidFill>
                  <a:srgbClr val="FF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BYOD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族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bring your own device.</a:t>
            </a:r>
            <a:endParaRPr lang="ko-KR" altLang="en-US" sz="1800" dirty="0">
              <a:solidFill>
                <a:srgbClr val="FF0000"/>
              </a:solidFill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03786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291328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53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184731" y="285801"/>
            <a:ext cx="3564114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54" name="Rectangle 85"/>
          <p:cNvSpPr>
            <a:spLocks noChangeArrowheads="1"/>
          </p:cNvSpPr>
          <p:nvPr/>
        </p:nvSpPr>
        <p:spPr bwMode="auto">
          <a:xfrm>
            <a:off x="229080" y="348346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 Digital Native ?</a:t>
            </a:r>
            <a:endParaRPr lang="ko-KR" altLang="en-US" b="1" dirty="0">
              <a:solidFill>
                <a:schemeClr val="bg1"/>
              </a:solidFill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11" name="직사각형 3"/>
          <p:cNvSpPr>
            <a:spLocks noChangeArrowheads="1"/>
          </p:cNvSpPr>
          <p:nvPr/>
        </p:nvSpPr>
        <p:spPr bwMode="auto">
          <a:xfrm>
            <a:off x="0" y="847349"/>
            <a:ext cx="9144000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marL="285750" indent="-285750" latinLnBrk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태어나면서 부터 디지털기기를 접한 세대</a:t>
            </a:r>
            <a:endParaRPr lang="en-US" altLang="ko-KR" sz="18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marL="285750" indent="-285750" latinLnBrk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개인용 컴퓨터 등장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(80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년대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),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휴대전화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인터넷 등장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(90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년대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)    </a:t>
            </a:r>
          </a:p>
          <a:p>
            <a:pPr latinLnBrk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       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디지털 혁명이 탄생시킨 </a:t>
            </a:r>
            <a:r>
              <a:rPr lang="ko-KR" altLang="en-US" sz="1800" dirty="0" err="1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신인류</a:t>
            </a:r>
            <a:endParaRPr lang="en-US" altLang="ko-KR" sz="18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   &lt;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美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교육전문가 마크 </a:t>
            </a:r>
            <a:r>
              <a:rPr lang="ko-KR" altLang="en-US" sz="1800" dirty="0" err="1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프렌스키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2001&gt;</a:t>
            </a:r>
          </a:p>
          <a:p>
            <a:pPr latinLnBrk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= Digital kids,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키보드 세대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Millennial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세대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YOLO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족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….</a:t>
            </a:r>
            <a:endParaRPr lang="ko-KR" altLang="en-US" sz="18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</p:txBody>
      </p:sp>
      <p:sp>
        <p:nvSpPr>
          <p:cNvPr id="9" name="오른쪽 화살표 8"/>
          <p:cNvSpPr/>
          <p:nvPr/>
        </p:nvSpPr>
        <p:spPr>
          <a:xfrm>
            <a:off x="683816" y="2317730"/>
            <a:ext cx="431800" cy="2159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srgbClr val="FF0000"/>
              </a:solidFill>
            </a:endParaRPr>
          </a:p>
        </p:txBody>
      </p:sp>
      <p:grpSp>
        <p:nvGrpSpPr>
          <p:cNvPr id="10" name="그룹 5"/>
          <p:cNvGrpSpPr>
            <a:grpSpLocks/>
          </p:cNvGrpSpPr>
          <p:nvPr/>
        </p:nvGrpSpPr>
        <p:grpSpPr bwMode="auto">
          <a:xfrm>
            <a:off x="359814" y="4663668"/>
            <a:ext cx="5959402" cy="1533352"/>
            <a:chOff x="2068581" y="4704577"/>
            <a:chExt cx="5959803" cy="1532961"/>
          </a:xfrm>
        </p:grpSpPr>
        <p:grpSp>
          <p:nvGrpSpPr>
            <p:cNvPr id="12" name="그룹 9"/>
            <p:cNvGrpSpPr>
              <a:grpSpLocks/>
            </p:cNvGrpSpPr>
            <p:nvPr/>
          </p:nvGrpSpPr>
          <p:grpSpPr bwMode="auto">
            <a:xfrm>
              <a:off x="2068581" y="4704577"/>
              <a:ext cx="2879771" cy="587810"/>
              <a:chOff x="2091985" y="4703954"/>
              <a:chExt cx="1647246" cy="588482"/>
            </a:xfrm>
          </p:grpSpPr>
          <p:sp>
            <p:nvSpPr>
              <p:cNvPr id="15" name="아래쪽 화살표 설명선 14"/>
              <p:cNvSpPr/>
              <p:nvPr/>
            </p:nvSpPr>
            <p:spPr>
              <a:xfrm>
                <a:off x="2123727" y="4725388"/>
                <a:ext cx="1276521" cy="567048"/>
              </a:xfrm>
              <a:prstGeom prst="downArrowCallou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/>
              </a:p>
            </p:txBody>
          </p:sp>
          <p:sp>
            <p:nvSpPr>
              <p:cNvPr id="16" name="TextBox 7"/>
              <p:cNvSpPr txBox="1">
                <a:spLocks noChangeArrowheads="1"/>
              </p:cNvSpPr>
              <p:nvPr/>
            </p:nvSpPr>
            <p:spPr bwMode="auto">
              <a:xfrm>
                <a:off x="2091985" y="4703954"/>
                <a:ext cx="1647246" cy="369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latinLnBrk="1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1pPr>
                <a:lvl2pPr marL="742950" indent="-285750" latinLnBrk="1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2pPr>
                <a:lvl3pPr marL="1143000" indent="-228600" latinLnBrk="1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3pPr>
                <a:lvl4pPr marL="1600200" indent="-228600" latinLnBrk="1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4pPr>
                <a:lvl5pPr marL="2057400" indent="-228600" latinLnBrk="1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lang="ko-KR" altLang="en-US" sz="1800" dirty="0">
                    <a:latin typeface="맑은 고딕" pitchFamily="50" charset="-127"/>
                    <a:ea typeface="굴림" pitchFamily="50" charset="-127"/>
                  </a:rPr>
                  <a:t>세계</a:t>
                </a:r>
                <a:r>
                  <a:rPr lang="en-US" altLang="ko-KR" sz="1800" dirty="0">
                    <a:latin typeface="맑은 고딕" pitchFamily="50" charset="-127"/>
                    <a:ea typeface="굴림" pitchFamily="50" charset="-127"/>
                  </a:rPr>
                  <a:t> </a:t>
                </a:r>
                <a:r>
                  <a:rPr lang="ko-KR" altLang="en-US" sz="1800" dirty="0">
                    <a:latin typeface="맑은 고딕" pitchFamily="50" charset="-127"/>
                    <a:ea typeface="굴림" pitchFamily="50" charset="-127"/>
                  </a:rPr>
                  <a:t>최초의 </a:t>
                </a:r>
                <a:r>
                  <a:rPr lang="en-US" altLang="ko-KR" sz="1800" dirty="0">
                    <a:latin typeface="맑은 고딕" pitchFamily="50" charset="-127"/>
                    <a:ea typeface="굴림" pitchFamily="50" charset="-127"/>
                  </a:rPr>
                  <a:t>PC ?</a:t>
                </a:r>
                <a:r>
                  <a:rPr lang="ko-KR" altLang="en-US" sz="1800" dirty="0">
                    <a:latin typeface="맑은 고딕" pitchFamily="50" charset="-127"/>
                    <a:ea typeface="굴림" pitchFamily="50" charset="-127"/>
                  </a:rPr>
                  <a:t> </a:t>
                </a:r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2124074" y="5292383"/>
              <a:ext cx="5904310" cy="92368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ko-KR" dirty="0"/>
                <a:t>- 1981</a:t>
              </a:r>
              <a:r>
                <a:rPr lang="ko-KR" altLang="en-US" dirty="0"/>
                <a:t>년 </a:t>
              </a:r>
              <a:r>
                <a:rPr lang="ko-KR" altLang="en-US" dirty="0">
                  <a:solidFill>
                    <a:srgbClr val="FF505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 </a:t>
              </a:r>
              <a:r>
                <a:rPr lang="en-US" altLang="ko-KR" dirty="0">
                  <a:solidFill>
                    <a:srgbClr val="FF505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IBM</a:t>
              </a:r>
              <a:r>
                <a:rPr lang="ko-KR" altLang="en-US" dirty="0">
                  <a:solidFill>
                    <a:srgbClr val="FF505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의 </a:t>
              </a:r>
              <a:r>
                <a:rPr lang="en-US" altLang="ko-KR" dirty="0">
                  <a:solidFill>
                    <a:srgbClr val="FF5050"/>
                  </a:solidFill>
                  <a:latin typeface="한컴 윤고딕 230" panose="02020603020101020101" pitchFamily="18" charset="-127"/>
                  <a:ea typeface="한컴 윤고딕 230" panose="02020603020101020101" pitchFamily="18" charset="-127"/>
                </a:rPr>
                <a:t>‘PC5105’</a:t>
              </a:r>
              <a:endParaRPr lang="en-US" altLang="ko-KR" dirty="0"/>
            </a:p>
            <a:p>
              <a:pPr>
                <a:defRPr/>
              </a:pPr>
              <a:r>
                <a:rPr lang="en-US" altLang="ko-KR" dirty="0"/>
                <a:t>- 1982</a:t>
              </a:r>
              <a:r>
                <a:rPr lang="ko-KR" altLang="en-US" dirty="0"/>
                <a:t>년  </a:t>
              </a:r>
              <a:r>
                <a:rPr lang="en-US" altLang="ko-KR" dirty="0"/>
                <a:t>“Man of the Year”</a:t>
              </a:r>
            </a:p>
            <a:p>
              <a:pPr marL="285750" indent="-285750">
                <a:buFontTx/>
                <a:buChar char="-"/>
                <a:defRPr/>
              </a:pPr>
              <a:endParaRPr lang="ko-KR" altLang="en-US" dirty="0"/>
            </a:p>
          </p:txBody>
        </p:sp>
        <p:sp>
          <p:nvSpPr>
            <p:cNvPr id="14" name="직사각형 5"/>
            <p:cNvSpPr>
              <a:spLocks noChangeArrowheads="1"/>
            </p:cNvSpPr>
            <p:nvPr/>
          </p:nvSpPr>
          <p:spPr bwMode="auto">
            <a:xfrm>
              <a:off x="3125673" y="5868300"/>
              <a:ext cx="4038557" cy="369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latinLnBrk="1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1pPr>
              <a:lvl2pPr marL="742950" indent="-285750" latinLnBrk="1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2pPr>
              <a:lvl3pPr marL="1143000" indent="-228600" latinLnBrk="1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3pPr>
              <a:lvl4pPr marL="1600200" indent="-228600" latinLnBrk="1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4pPr>
              <a:lvl5pPr marL="2057400" indent="-228600" latinLnBrk="1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  <a:hlinkClick r:id="rId3"/>
                </a:rPr>
                <a:t>  http://jisiks.com/10011590914</a:t>
              </a:r>
              <a:r>
                <a:rPr lang="en-US" altLang="ko-KR" sz="1800" dirty="0">
                  <a:latin typeface="한컴 윤고딕 230" pitchFamily="18" charset="-127"/>
                  <a:ea typeface="한컴 윤고딕 230" pitchFamily="18" charset="-127"/>
                </a:rPr>
                <a:t> </a:t>
              </a:r>
            </a:p>
          </p:txBody>
        </p:sp>
      </p:grpSp>
      <p:sp>
        <p:nvSpPr>
          <p:cNvPr id="18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9836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345218" y="2924944"/>
            <a:ext cx="4968552" cy="504056"/>
          </a:xfrm>
        </p:spPr>
        <p:txBody>
          <a:bodyPr/>
          <a:lstStyle/>
          <a:p>
            <a:pPr marL="514350" indent="-514350"/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/>
                <a:ea typeface="KoPub돋움체 Bold"/>
              </a:rPr>
              <a:t>Ⅱ. 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/>
                <a:ea typeface="KoPub돋움체 Bold"/>
              </a:rPr>
              <a:t>출판 패러다임의 진화 </a:t>
            </a:r>
            <a:endParaRPr lang="en-US" altLang="ko-KR" dirty="0">
              <a:solidFill>
                <a:srgbClr val="002060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6289566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7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355976" y="3391828"/>
            <a:ext cx="4788024" cy="144016"/>
          </a:xfrm>
          <a:prstGeom prst="rect">
            <a:avLst/>
          </a:prstGeom>
          <a:solidFill>
            <a:srgbClr val="F1EF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9" name="양쪽 모서리가 둥근 사각형 8"/>
          <p:cNvSpPr/>
          <p:nvPr/>
        </p:nvSpPr>
        <p:spPr>
          <a:xfrm>
            <a:off x="4499992" y="3645024"/>
            <a:ext cx="4644008" cy="1296144"/>
          </a:xfrm>
          <a:prstGeom prst="round2SameRect">
            <a:avLst>
              <a:gd name="adj1" fmla="val 0"/>
              <a:gd name="adj2" fmla="val 0"/>
            </a:avLst>
          </a:prstGeom>
          <a:gradFill flip="none" rotWithShape="1">
            <a:gsLst>
              <a:gs pos="76000">
                <a:srgbClr val="FFFFFF"/>
              </a:gs>
              <a:gs pos="83000">
                <a:srgbClr val="FFFFFF"/>
              </a:gs>
              <a:gs pos="100000">
                <a:srgbClr val="F2F2F2"/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>
            <a:outerShdw blurRad="63500" algn="ctr" rotWithShape="0">
              <a:srgbClr val="FFFFFF">
                <a:lumMod val="50000"/>
                <a:alpha val="40000"/>
              </a:srgbClr>
            </a:outerShdw>
          </a:effectLst>
        </p:spPr>
        <p:txBody>
          <a:bodyPr lIns="91429" tIns="45715" rIns="91429" bIns="45715" anchor="ctr"/>
          <a:lstStyle/>
          <a:p>
            <a:pPr marL="285750" lvl="1" indent="-285750">
              <a:lnSpc>
                <a:spcPct val="150000"/>
              </a:lnSpc>
              <a:buFontTx/>
              <a:buChar char="-"/>
              <a:defRPr/>
            </a:pPr>
            <a:r>
              <a:rPr lang="ko-KR" altLang="en-US" sz="1400" b="1" dirty="0"/>
              <a:t>인쇄출판의 가치는 영원</a:t>
            </a:r>
            <a:endParaRPr lang="en-US" altLang="ko-KR" sz="1400" b="1" dirty="0"/>
          </a:p>
          <a:p>
            <a:pPr marL="285750" lvl="1" indent="-285750">
              <a:lnSpc>
                <a:spcPct val="150000"/>
              </a:lnSpc>
              <a:buFontTx/>
              <a:buChar char="-"/>
              <a:defRPr/>
            </a:pPr>
            <a:r>
              <a:rPr lang="ko-KR" altLang="en-US" sz="1400" b="1" dirty="0"/>
              <a:t>출판</a:t>
            </a:r>
            <a:r>
              <a:rPr lang="en-US" altLang="ko-KR" sz="1400" b="1" dirty="0"/>
              <a:t>2.0, </a:t>
            </a:r>
            <a:r>
              <a:rPr lang="ko-KR" altLang="en-US" sz="1400" b="1" dirty="0"/>
              <a:t>전자출판의 시대</a:t>
            </a:r>
            <a:endParaRPr lang="en-US" altLang="ko-KR" sz="1400" b="1" dirty="0"/>
          </a:p>
          <a:p>
            <a:pPr marL="285750" lvl="1" indent="-285750">
              <a:lnSpc>
                <a:spcPct val="150000"/>
              </a:lnSpc>
              <a:buFontTx/>
              <a:buChar char="-"/>
              <a:defRPr/>
            </a:pPr>
            <a:r>
              <a:rPr lang="ko-KR" altLang="en-US" sz="1400" b="1" dirty="0"/>
              <a:t>녹색성장시대</a:t>
            </a:r>
            <a:r>
              <a:rPr lang="en-US" altLang="ko-KR" sz="1400" b="1" dirty="0"/>
              <a:t>, </a:t>
            </a:r>
            <a:r>
              <a:rPr lang="ko-KR" altLang="en-US" sz="1400" b="1" dirty="0"/>
              <a:t>전자출판은 그린비즈니스</a:t>
            </a:r>
          </a:p>
        </p:txBody>
      </p:sp>
      <p:grpSp>
        <p:nvGrpSpPr>
          <p:cNvPr id="8" name="그룹 7"/>
          <p:cNvGrpSpPr/>
          <p:nvPr/>
        </p:nvGrpSpPr>
        <p:grpSpPr>
          <a:xfrm>
            <a:off x="1619672" y="1772816"/>
            <a:ext cx="2619375" cy="1982108"/>
            <a:chOff x="1619672" y="1772816"/>
            <a:chExt cx="2619375" cy="1982108"/>
          </a:xfrm>
        </p:grpSpPr>
        <p:sp>
          <p:nvSpPr>
            <p:cNvPr id="6" name="직사각형 5"/>
            <p:cNvSpPr/>
            <p:nvPr/>
          </p:nvSpPr>
          <p:spPr>
            <a:xfrm>
              <a:off x="1691680" y="3501008"/>
              <a:ext cx="2492991" cy="2539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050" dirty="0">
                  <a:hlinkClick r:id="rId3"/>
                </a:rPr>
                <a:t>&lt;</a:t>
              </a:r>
              <a:r>
                <a:rPr lang="ko-KR" altLang="en-US" sz="1050" dirty="0">
                  <a:hlinkClick r:id="rId3"/>
                </a:rPr>
                <a:t>출처</a:t>
              </a:r>
              <a:r>
                <a:rPr lang="en-US" altLang="ko-KR" sz="1050" dirty="0">
                  <a:hlinkClick r:id="rId3"/>
                </a:rPr>
                <a:t> : </a:t>
              </a:r>
              <a:r>
                <a:rPr lang="en-US" altLang="ko-KR" sz="1050" dirty="0"/>
                <a:t>http://m.health.chosun.com/&gt;</a:t>
              </a:r>
              <a:endParaRPr lang="ko-KR" altLang="en-US" sz="1050" dirty="0"/>
            </a:p>
          </p:txBody>
        </p:sp>
        <p:pic>
          <p:nvPicPr>
            <p:cNvPr id="1026" name="Picture 2" descr="가을에 제격인 독서와 커피 한 잔… '커피' 마실 때 주의할 점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9672" y="1772816"/>
              <a:ext cx="2619375" cy="17430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20234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381000" latinLnBrk="0">
          <a:spcBef>
            <a:spcPct val="0"/>
          </a:spcBef>
          <a:defRPr dirty="0" smtClean="0">
            <a:solidFill>
              <a:srgbClr val="000000"/>
            </a:solidFill>
            <a:latin typeface="한컴 윤고딕 230" pitchFamily="18" charset="-127"/>
            <a:ea typeface="한컴 윤고딕 230" pitchFamily="18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25759</TotalTime>
  <Words>3350</Words>
  <Application>Microsoft Office PowerPoint</Application>
  <PresentationFormat>화면 슬라이드 쇼(4:3)</PresentationFormat>
  <Paragraphs>369</Paragraphs>
  <Slides>31</Slides>
  <Notes>31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41" baseType="lpstr">
      <vt:lpstr>HY견고딕</vt:lpstr>
      <vt:lpstr>HY헤드라인M</vt:lpstr>
      <vt:lpstr>KoPubWorld돋움체 Medium</vt:lpstr>
      <vt:lpstr>KoPub돋움체 Bold</vt:lpstr>
      <vt:lpstr>Noto Sans Korean Medium</vt:lpstr>
      <vt:lpstr>Yoon 2002_TT</vt:lpstr>
      <vt:lpstr>맑은 고딕</vt:lpstr>
      <vt:lpstr>한컴 윤고딕 230</vt:lpstr>
      <vt:lpstr>Arial</vt:lpstr>
      <vt:lpstr>Office 테마</vt:lpstr>
      <vt:lpstr>EP / 제1장 출판 패러다임의 진화 </vt:lpstr>
      <vt:lpstr>PowerPoint 프레젠테이션</vt:lpstr>
      <vt:lpstr>Ⅰ. Prologue (Digital nomad 에서 Digital native로)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Ⅱ. 출판 패러다임의 진화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Tip.</vt:lpstr>
      <vt:lpstr>Q &amp;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김예성</cp:lastModifiedBy>
  <cp:revision>2307</cp:revision>
  <cp:lastPrinted>2020-09-15T07:18:53Z</cp:lastPrinted>
  <dcterms:created xsi:type="dcterms:W3CDTF">2010-09-25T05:23:44Z</dcterms:created>
  <dcterms:modified xsi:type="dcterms:W3CDTF">2021-10-26T04:02:29Z</dcterms:modified>
</cp:coreProperties>
</file>